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7770" r:id="rId10"/>
    <p:sldMasterId id="2147507326" r:id="rId11"/>
  </p:sldMasterIdLst>
  <p:notesMasterIdLst>
    <p:notesMasterId r:id="rId47"/>
  </p:notesMasterIdLst>
  <p:sldIdLst>
    <p:sldId id="256" r:id="rId12"/>
    <p:sldId id="257" r:id="rId13"/>
    <p:sldId id="258" r:id="rId14"/>
    <p:sldId id="259" r:id="rId15"/>
    <p:sldId id="264" r:id="rId16"/>
    <p:sldId id="312" r:id="rId17"/>
    <p:sldId id="313" r:id="rId18"/>
    <p:sldId id="314" r:id="rId19"/>
    <p:sldId id="315" r:id="rId20"/>
    <p:sldId id="316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317" r:id="rId35"/>
    <p:sldId id="318" r:id="rId36"/>
    <p:sldId id="319" r:id="rId37"/>
    <p:sldId id="320" r:id="rId38"/>
    <p:sldId id="327" r:id="rId39"/>
    <p:sldId id="321" r:id="rId40"/>
    <p:sldId id="322" r:id="rId41"/>
    <p:sldId id="323" r:id="rId42"/>
    <p:sldId id="326" r:id="rId43"/>
    <p:sldId id="328" r:id="rId44"/>
    <p:sldId id="325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6545.1</c:v>
                </c:pt>
                <c:pt idx="1">
                  <c:v>61</c:v>
                </c:pt>
                <c:pt idx="2">
                  <c:v>2580.5</c:v>
                </c:pt>
                <c:pt idx="3">
                  <c:v>951.9</c:v>
                </c:pt>
                <c:pt idx="4">
                  <c:v>1861.9</c:v>
                </c:pt>
                <c:pt idx="5">
                  <c:v>5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  <c:pt idx="9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6820</c:v>
                </c:pt>
                <c:pt idx="1">
                  <c:v>63.3</c:v>
                </c:pt>
                <c:pt idx="2">
                  <c:v>2635.9</c:v>
                </c:pt>
                <c:pt idx="3">
                  <c:v>5</c:v>
                </c:pt>
                <c:pt idx="4">
                  <c:v>1027.0999999999999</c:v>
                </c:pt>
                <c:pt idx="5">
                  <c:v>1898.9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Земельный налог</c:v>
                </c:pt>
                <c:pt idx="7">
                  <c:v>Доходы от оказания платных услуг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7147.4</c:v>
                </c:pt>
                <c:pt idx="1">
                  <c:v>65.900000000000006</c:v>
                </c:pt>
                <c:pt idx="2">
                  <c:v>2689.5</c:v>
                </c:pt>
                <c:pt idx="3">
                  <c:v>5</c:v>
                </c:pt>
                <c:pt idx="4">
                  <c:v>745.7</c:v>
                </c:pt>
                <c:pt idx="5">
                  <c:v>0</c:v>
                </c:pt>
                <c:pt idx="6">
                  <c:v>1936.6</c:v>
                </c:pt>
                <c:pt idx="7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1.4704826404471462E-2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13214.22</c:v>
                </c:pt>
                <c:pt idx="1">
                  <c:v>76928.97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13224.7</c:v>
                </c:pt>
                <c:pt idx="1">
                  <c:v>223094.54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13740</c:v>
                </c:pt>
                <c:pt idx="1">
                  <c:v>223094.54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1011.3</c:v>
                </c:pt>
                <c:pt idx="1">
                  <c:v>77304.600000000006</c:v>
                </c:pt>
                <c:pt idx="2">
                  <c:v>21995.1</c:v>
                </c:pt>
                <c:pt idx="3">
                  <c:v>10386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Жильщно-коммунальное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1155.3</c:v>
                </c:pt>
                <c:pt idx="1">
                  <c:v>218617.9</c:v>
                </c:pt>
                <c:pt idx="2">
                  <c:v>7890.4</c:v>
                </c:pt>
                <c:pt idx="3">
                  <c:v>15908.1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1196.0999999999999</c:v>
                </c:pt>
                <c:pt idx="1">
                  <c:v>6489.5</c:v>
                </c:pt>
                <c:pt idx="2">
                  <c:v>7906.3</c:v>
                </c:pt>
                <c:pt idx="3">
                  <c:v>15107.5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23.12.2021 №46(в редакции от 30.06.2022 №26, от 24.11.2022 №</a:t>
            </a:r>
            <a:r>
              <a:rPr lang="ru-RU" sz="2800" b="1" dirty="0" smtClean="0"/>
              <a:t>49, от 29.12.2022 №59))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 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20023"/>
              </p:ext>
            </p:extLst>
          </p:nvPr>
        </p:nvGraphicFramePr>
        <p:xfrm>
          <a:off x="1066800" y="1130964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99932,67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236319,24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100366,99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236319,24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 </a:t>
                      </a:r>
                      <a:endParaRPr lang="ru-RU" sz="1600" b="0" dirty="0" smtClean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-434,32</a:t>
                      </a: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в 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бюджета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26,7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27,7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28,8 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434,32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4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,25%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3979,9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12933,8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12907,6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12546,2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87152,77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223094,54</a:t>
            </a:r>
            <a:r>
              <a:rPr lang="ru-RU" sz="1600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Georgia" panose="02040502050405020303" pitchFamily="18" charset="0"/>
              </a:rPr>
              <a:t>134697,89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–12779,9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13224,7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13740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83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653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76928,97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134697,89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>
                <a:latin typeface="Georgia" panose="02040502050405020303" pitchFamily="18" charset="0"/>
              </a:rPr>
              <a:t>–134697,89</a:t>
            </a:r>
            <a:r>
              <a:rPr lang="ru-RU" sz="1200" dirty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–10223,8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8774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58962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9889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82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933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2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  <a:noFill/>
        </p:spPr>
        <p:txBody>
          <a:bodyPr>
            <a:normAutofit/>
          </a:bodyPr>
          <a:lstStyle/>
          <a:p>
            <a:r>
              <a:rPr lang="ru-RU" altLang="ru-RU" dirty="0" smtClean="0"/>
              <a:t>  </a:t>
            </a:r>
            <a:endParaRPr lang="ru-RU" altLang="ru-RU" sz="1400" dirty="0"/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</a:t>
            </a:r>
            <a:r>
              <a:rPr lang="ru-RU" sz="1400" dirty="0">
                <a:latin typeface="Georgia" panose="02040502050405020303" pitchFamily="18" charset="0"/>
              </a:rPr>
              <a:t>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 на 2020-2024 годы</a:t>
            </a:r>
            <a:r>
              <a:rPr lang="ru-RU" sz="1400" dirty="0" smtClean="0">
                <a:latin typeface="Georgia" panose="02040502050405020303" pitchFamily="18" charset="0"/>
              </a:rPr>
              <a:t>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5. Муниципальная программа </a:t>
            </a:r>
            <a:r>
              <a:rPr lang="ru-RU" sz="1400" dirty="0">
                <a:latin typeface="Georgia" panose="02040502050405020303" pitchFamily="18" charset="0"/>
              </a:rPr>
              <a:t>«Программа комплексного развития транспортной инфраструктуры муниципального образования Велижское городское поселение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pPr algn="just"/>
            <a:endParaRPr lang="ru-RU" alt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8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7792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0726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20635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14522704,76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11340400,00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11356300,00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70739"/>
              </p:ext>
            </p:extLst>
          </p:nvPr>
        </p:nvGraphicFramePr>
        <p:xfrm>
          <a:off x="762001" y="2819400"/>
          <a:ext cx="7848599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448,69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2288174,78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9907178,23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7906300,00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«Чистая вода»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1926103,38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91053"/>
              </p:ext>
            </p:extLst>
          </p:nvPr>
        </p:nvGraphicFramePr>
        <p:xfrm>
          <a:off x="609600" y="1981200"/>
          <a:ext cx="7848599" cy="140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248799,68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136922" y="1524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46854"/>
              </p:ext>
            </p:extLst>
          </p:nvPr>
        </p:nvGraphicFramePr>
        <p:xfrm>
          <a:off x="937022" y="10668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259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4383770,57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7797209,94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8583011,04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42543"/>
              </p:ext>
            </p:extLst>
          </p:nvPr>
        </p:nvGraphicFramePr>
        <p:xfrm>
          <a:off x="533400" y="2029460"/>
          <a:ext cx="7810501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4847"/>
                <a:gridCol w="1426918"/>
                <a:gridCol w="1502019"/>
                <a:gridCol w="1276717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970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6897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тротуаров и замена слоев дорожного покрытия улиц, прилегающих к территории подлежащей благоустройству в рамках реализации проекта «Ревитализация исторического центра города Велиж «Площадь времени»»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459415,60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3934854,97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811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«Уточнение границ придомовых территорий многоквартирных домов (межевание)»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38800"/>
            <a:ext cx="3702844" cy="10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20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 на 2020-2024 годы»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82498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66099944,34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210883056,98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09333"/>
              </p:ext>
            </p:extLst>
          </p:nvPr>
        </p:nvGraphicFramePr>
        <p:xfrm>
          <a:off x="533400" y="2133600"/>
          <a:ext cx="7924800" cy="22688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«Дорожная сеть»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32368640,02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89847045,98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33731304,32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121036011,00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Программа </a:t>
            </a:r>
            <a:r>
              <a:rPr lang="ru-RU" sz="1800" b="1" dirty="0">
                <a:solidFill>
                  <a:schemeClr val="accent2"/>
                </a:solidFill>
                <a:latin typeface="Georgia" panose="02040502050405020303" pitchFamily="18" charset="0"/>
              </a:rPr>
              <a:t>комплексного развития транспортной инфраструктуры муниципального образования Велижское городское </a:t>
            </a: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поселение»</a:t>
            </a:r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94620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07053"/>
              </p:ext>
            </p:extLst>
          </p:nvPr>
        </p:nvGraphicFramePr>
        <p:xfrm>
          <a:off x="533400" y="2133600"/>
          <a:ext cx="7924800" cy="1537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«Строительство и реконструкция искусственных сооружений автомобильных дорог местного значения»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8" name="Picture 4" descr="https://sn-gazeta.ru/wp-content/uploads/2023/04/photo_2023-04-19_16-57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22" y="4343400"/>
            <a:ext cx="30740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72704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7030A0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01.01.2022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6492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09600"/>
            <a:ext cx="7848600" cy="530162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11405</TotalTime>
  <Words>2527</Words>
  <Application>Microsoft Office PowerPoint</Application>
  <PresentationFormat>Экран (4:3)</PresentationFormat>
  <Paragraphs>350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35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2022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2022 год, тыс. руб.</vt:lpstr>
      <vt:lpstr>Структура расходов бюджета муниципального образования Велижское городское поселение на плановый период 2023 года,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Распределение расходов бюджета муниципального образования                 Велижское городское поселение на 2022 год,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      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» </vt:lpstr>
      <vt:lpstr>Муниципальная программа «Программа комплексного развития транспортной инфраструктуры муниципального образования Велижское городское поселение»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1163</cp:revision>
  <cp:lastPrinted>2016-01-21T12:34:56Z</cp:lastPrinted>
  <dcterms:created xsi:type="dcterms:W3CDTF">1601-01-01T00:00:00Z</dcterms:created>
  <dcterms:modified xsi:type="dcterms:W3CDTF">2023-05-05T10:24:27Z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