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47"/>
  </p:notesMasterIdLst>
  <p:sldIdLst>
    <p:sldId id="256" r:id="rId13"/>
    <p:sldId id="257" r:id="rId14"/>
    <p:sldId id="258" r:id="rId15"/>
    <p:sldId id="259" r:id="rId16"/>
    <p:sldId id="264" r:id="rId17"/>
    <p:sldId id="316" r:id="rId18"/>
    <p:sldId id="311" r:id="rId19"/>
    <p:sldId id="326" r:id="rId20"/>
    <p:sldId id="313" r:id="rId21"/>
    <p:sldId id="314" r:id="rId22"/>
    <p:sldId id="260" r:id="rId23"/>
    <p:sldId id="261" r:id="rId24"/>
    <p:sldId id="306" r:id="rId25"/>
    <p:sldId id="308" r:id="rId26"/>
    <p:sldId id="309" r:id="rId27"/>
    <p:sldId id="263" r:id="rId28"/>
    <p:sldId id="302" r:id="rId29"/>
    <p:sldId id="303" r:id="rId30"/>
    <p:sldId id="304" r:id="rId31"/>
    <p:sldId id="290" r:id="rId32"/>
    <p:sldId id="292" r:id="rId33"/>
    <p:sldId id="291" r:id="rId34"/>
    <p:sldId id="317" r:id="rId35"/>
    <p:sldId id="331" r:id="rId36"/>
    <p:sldId id="299" r:id="rId37"/>
    <p:sldId id="328" r:id="rId38"/>
    <p:sldId id="319" r:id="rId39"/>
    <p:sldId id="329" r:id="rId40"/>
    <p:sldId id="287" r:id="rId41"/>
    <p:sldId id="330" r:id="rId42"/>
    <p:sldId id="325" r:id="rId43"/>
    <p:sldId id="332" r:id="rId44"/>
    <p:sldId id="273" r:id="rId45"/>
    <p:sldId id="274" r:id="rId4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86810"/>
    <a:srgbClr val="F4BD9E"/>
    <a:srgbClr val="F49784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6092" autoAdjust="0"/>
  </p:normalViewPr>
  <p:slideViewPr>
    <p:cSldViewPr>
      <p:cViewPr varScale="1">
        <p:scale>
          <a:sx n="79" d="100"/>
          <a:sy n="79" d="100"/>
        </p:scale>
        <p:origin x="15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F24-4976-B8FE-D0FFAA2C43F6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F24-4976-B8FE-D0FFAA2C43F6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F24-4976-B8FE-D0FFAA2C43F6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F24-4976-B8FE-D0FFAA2C43F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FF24-4976-B8FE-D0FFAA2C43F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FF24-4976-B8FE-D0FFAA2C43F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FF24-4976-B8FE-D0FFAA2C43F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FF24-4976-B8FE-D0FFAA2C43F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FF24-4976-B8FE-D0FFAA2C43F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FF24-4976-B8FE-D0FFAA2C43F6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FF24-4976-B8FE-D0FFAA2C43F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FF24-4976-B8FE-D0FFAA2C43F6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F24-4976-B8FE-D0FFAA2C43F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24-4976-B8FE-D0FFAA2C43F6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0">
                  <c:v>6326.3</c:v>
                </c:pt>
                <c:pt idx="1">
                  <c:v>108.7</c:v>
                </c:pt>
                <c:pt idx="2" formatCode="#,##0.00">
                  <c:v>2798.9</c:v>
                </c:pt>
                <c:pt idx="3" formatCode="#,##0.00">
                  <c:v>1059.9000000000001</c:v>
                </c:pt>
                <c:pt idx="4" formatCode="#,##0.00">
                  <c:v>2061.6999999999998</c:v>
                </c:pt>
                <c:pt idx="5">
                  <c:v>5</c:v>
                </c:pt>
                <c:pt idx="6" formatCode="#,##0.00">
                  <c:v>837.1</c:v>
                </c:pt>
                <c:pt idx="7" formatCode="#,##0.00">
                  <c:v>30.6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F24-4976-B8FE-D0FFAA2C4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BBB-440C-BAD4-02F052C93120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BBB-440C-BAD4-02F052C93120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BBB-440C-BAD4-02F052C93120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BBB-440C-BAD4-02F052C9312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CBBB-440C-BAD4-02F052C9312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CBBB-440C-BAD4-02F052C9312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CBBB-440C-BAD4-02F052C9312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CBBB-440C-BAD4-02F052C9312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CBBB-440C-BAD4-02F052C9312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CBBB-440C-BAD4-02F052C93120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CBBB-440C-BAD4-02F052C9312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CBBB-440C-BAD4-02F052C93120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BB-440C-BAD4-02F052C9312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BB-440C-BAD4-02F052C93120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  <c:pt idx="8">
                  <c:v>Доходы от оказания платных услуг и компенсанции затрат государства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,##0.00">
                  <c:v>6749.7</c:v>
                </c:pt>
                <c:pt idx="1">
                  <c:v>113.1</c:v>
                </c:pt>
                <c:pt idx="2" formatCode="#,##0.00">
                  <c:v>2940.6</c:v>
                </c:pt>
                <c:pt idx="3" formatCode="#,##0.00">
                  <c:v>1102.2</c:v>
                </c:pt>
                <c:pt idx="4" formatCode="#,##0.00">
                  <c:v>2144.1</c:v>
                </c:pt>
                <c:pt idx="5">
                  <c:v>5</c:v>
                </c:pt>
                <c:pt idx="6" formatCode="#,##0.00">
                  <c:v>832.9</c:v>
                </c:pt>
                <c:pt idx="7">
                  <c:v>0</c:v>
                </c:pt>
                <c:pt idx="8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BBB-440C-BAD4-02F052C93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B7B-4A03-B21E-A189EB381378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B7B-4A03-B21E-A189EB381378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B7B-4A03-B21E-A189EB381378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B7B-4A03-B21E-A189EB38137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3B7B-4A03-B21E-A189EB38137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3B7B-4A03-B21E-A189EB38137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3B7B-4A03-B21E-A189EB381378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3B7B-4A03-B21E-A189EB381378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3B7B-4A03-B21E-A189EB381378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3B7B-4A03-B21E-A189EB381378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3B7B-4A03-B21E-A189EB381378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3B7B-4A03-B21E-A189EB381378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7B-4A03-B21E-A189EB38137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7B-4A03-B21E-A189EB381378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7295.9</c:v>
                </c:pt>
                <c:pt idx="1">
                  <c:v>117.6</c:v>
                </c:pt>
                <c:pt idx="2" formatCode="#,##0.00">
                  <c:v>3095.4</c:v>
                </c:pt>
                <c:pt idx="3" formatCode="#,##0.00">
                  <c:v>1146.4000000000001</c:v>
                </c:pt>
                <c:pt idx="4" formatCode="#,##0.00">
                  <c:v>2229.9</c:v>
                </c:pt>
                <c:pt idx="5">
                  <c:v>5</c:v>
                </c:pt>
                <c:pt idx="6" formatCode="#,##0.00">
                  <c:v>832.9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B7B-4A03-B21E-A189EB381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3FFA-46F9-820F-E126AF8ACC07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3FFA-46F9-820F-E126AF8ACC07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3FFA-46F9-820F-E126AF8ACC07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3FFA-46F9-820F-E126AF8ACC07}"/>
              </c:ext>
            </c:extLst>
          </c:dPt>
          <c:dLbls>
            <c:dLbl>
              <c:idx val="3"/>
              <c:layout>
                <c:manualLayout>
                  <c:x val="-5.6367796767017846E-3"/>
                  <c:y val="7.51295336787564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FA-46F9-820F-E126AF8ACC0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FA-46F9-820F-E126AF8ACC0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FA-46F9-820F-E126AF8ACC07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23608.17</c:v>
                </c:pt>
                <c:pt idx="1">
                  <c:v>189055.19</c:v>
                </c:pt>
                <c:pt idx="2">
                  <c:v>0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FA-46F9-820F-E126AF8AC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4364503692219819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A882-4C43-A258-FB9EF611B39E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A882-4C43-A258-FB9EF611B39E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A882-4C43-A258-FB9EF611B39E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A882-4C43-A258-FB9EF611B39E}"/>
              </c:ext>
            </c:extLst>
          </c:dPt>
          <c:dLbls>
            <c:dLbl>
              <c:idx val="2"/>
              <c:layout>
                <c:manualLayout>
                  <c:x val="3.2411483141035556E-2"/>
                  <c:y val="3.10880829015544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82-4C43-A258-FB9EF611B39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82-4C43-A258-FB9EF611B39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82-4C43-A258-FB9EF611B39E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24004.38</c:v>
                </c:pt>
                <c:pt idx="1">
                  <c:v>39883.370000000003</c:v>
                </c:pt>
                <c:pt idx="2">
                  <c:v>0</c:v>
                </c:pt>
                <c:pt idx="3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82-4C43-A258-FB9EF611B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6D05-409B-B66C-E42D838DBB69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6D05-409B-B66C-E42D838DBB69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6D05-409B-B66C-E42D838DBB69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6D05-409B-B66C-E42D838DBB69}"/>
              </c:ext>
            </c:extLst>
          </c:dPt>
          <c:dLbls>
            <c:dLbl>
              <c:idx val="2"/>
              <c:layout>
                <c:manualLayout>
                  <c:x val="-4.0866652656088361E-2"/>
                  <c:y val="3.88601036269430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5-409B-B66C-E42D838DBB69}"/>
                </c:ext>
              </c:extLst>
            </c:dLbl>
            <c:dLbl>
              <c:idx val="3"/>
              <c:layout>
                <c:manualLayout>
                  <c:x val="-4.5094237413614742E-2"/>
                  <c:y val="-3.626943005181348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5-409B-B66C-E42D838DBB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05-409B-B66C-E42D838DBB6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05-409B-B66C-E42D838DBB69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24559.67</c:v>
                </c:pt>
                <c:pt idx="1">
                  <c:v>235922.1</c:v>
                </c:pt>
                <c:pt idx="3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05-409B-B66C-E42D838DB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363-4E2A-B649-9C05E7BD445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363-4E2A-B649-9C05E7BD445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363-4E2A-B649-9C05E7BD445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363-4E2A-B649-9C05E7BD445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8363-4E2A-B649-9C05E7BD445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8363-4E2A-B649-9C05E7BD445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8363-4E2A-B649-9C05E7BD445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8363-4E2A-B649-9C05E7BD445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8363-4E2A-B649-9C05E7BD445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8363-4E2A-B649-9C05E7BD445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1096.01</c:v>
                </c:pt>
                <c:pt idx="1">
                  <c:v>120259.01</c:v>
                </c:pt>
                <c:pt idx="2">
                  <c:v>91280.24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63-4E2A-B649-9C05E7BD4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519-4B0A-A052-1F6D9615819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519-4B0A-A052-1F6D9615819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519-4B0A-A052-1F6D9615819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519-4B0A-A052-1F6D9615819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D519-4B0A-A052-1F6D9615819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D519-4B0A-A052-1F6D9615819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D519-4B0A-A052-1F6D9615819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D519-4B0A-A052-1F6D9615819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D519-4B0A-A052-1F6D9615819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1142.6199999999999</c:v>
                </c:pt>
                <c:pt idx="1">
                  <c:v>54811.62</c:v>
                </c:pt>
                <c:pt idx="2" formatCode="General">
                  <c:v>7305.97</c:v>
                </c:pt>
                <c:pt idx="3" formatCode="General">
                  <c:v>52</c:v>
                </c:pt>
                <c:pt idx="4" formatCode="General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19-4B0A-A052-1F6D96158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E2F-4673-B9BD-DACCA894C52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E2F-4673-B9BD-DACCA894C52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E2F-4673-B9BD-DACCA894C52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E2F-4673-B9BD-DACCA894C52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2F-4673-B9BD-DACCA894C52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CE2F-4673-B9BD-DACCA894C52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CE2F-4673-B9BD-DACCA894C52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CE2F-4673-B9BD-DACCA894C52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CE2F-4673-B9BD-DACCA894C52F}"/>
              </c:ext>
            </c:extLst>
          </c:dPt>
          <c:dLbls>
            <c:dLbl>
              <c:idx val="0"/>
              <c:layout>
                <c:manualLayout>
                  <c:x val="4.4351851851851851E-2"/>
                  <c:y val="1.1878135106274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2F-4673-B9BD-DACCA894C52F}"/>
                </c:ext>
              </c:extLst>
            </c:dLbl>
            <c:dLbl>
              <c:idx val="2"/>
              <c:layout>
                <c:manualLayout>
                  <c:x val="-2.6652631962671331E-2"/>
                  <c:y val="1.837001318835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2F-4673-B9BD-DACCA894C52F}"/>
                </c:ext>
              </c:extLst>
            </c:dLbl>
            <c:dLbl>
              <c:idx val="3"/>
              <c:layout>
                <c:manualLayout>
                  <c:x val="-3.0664248566151454E-2"/>
                  <c:y val="-4.915638947998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2F-4673-B9BD-DACCA894C52F}"/>
                </c:ext>
              </c:extLst>
            </c:dLbl>
            <c:dLbl>
              <c:idx val="4"/>
              <c:layout>
                <c:manualLayout>
                  <c:x val="-9.6383785360163311E-4"/>
                  <c:y val="-5.6171471132220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2F-4673-B9BD-DACCA894C5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1170.4000000000001</c:v>
                </c:pt>
                <c:pt idx="1">
                  <c:v>242517.5</c:v>
                </c:pt>
                <c:pt idx="2">
                  <c:v>15538.7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2F-4673-B9BD-DACCA894C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2023 год и на плановый период 2024-2025 годов от 22.12.2022 №54 (в редакции от 27.04.2023 №19, от 25.05.2023 №28, от 31.08.2023 №37))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государственного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задания затрат на коммунальные услуги;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и повышение эффективности процедур государственных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расширение практики нормирования в сфере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реализация принципов открытости и прозрачности управления государственными финансами;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комплекса;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получение 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бюджета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на 2023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2024-2025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66249"/>
              </p:ext>
            </p:extLst>
          </p:nvPr>
        </p:nvGraphicFramePr>
        <p:xfrm>
          <a:off x="1371600" y="1346752"/>
          <a:ext cx="7162799" cy="137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212691,26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63917,05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260512,17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212691,26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63917,05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260512,17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12725" y="5450160"/>
            <a:ext cx="8763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Объем межбюджетных 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муниципального образования в соответствии с заключенными соглашениями составляет на 2023 год в сумме 27,9 тыс. рублей, на 2024 год – 29,3 тыс. рублей, на 2025 год – 30,4 тыс. рублей.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626364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0,00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00025" y="390575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3979,9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38125" y="4649941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113951,4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13676,8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244718,3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/>
              <a:t>199463,06 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/>
              <a:t>49999,45</a:t>
            </a:r>
            <a:r>
              <a:rPr lang="ru-RU" sz="1600" b="1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245759,07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" y="441323"/>
            <a:ext cx="8153400" cy="13684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на 2023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2024-2025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13228,2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–13917,6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14753,1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73130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05125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083380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2023, 2024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2025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10407,87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год 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10116,08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9836,97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0,00 </a:t>
            </a:r>
            <a:r>
              <a:rPr lang="ru-RU" sz="12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Субсидии (межбюджетные)</a:t>
            </a:r>
            <a:endParaRPr lang="ru-RU" sz="2000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–189055,19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тыс. руб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–39883,37 тыс.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–235922,1 тыс. руб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159420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094921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34566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22.12.2022 №54 «о бюджете муниципального образования Велижское городское поселение на 2023 год и на плановый период 2024 и 2025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0486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7236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6959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372350" cy="1447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2023 год и плановый период 2024-2025 годы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064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1.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5. </a:t>
            </a:r>
            <a:r>
              <a:rPr lang="ru-RU" sz="1600" dirty="0"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9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43843"/>
              </p:ext>
            </p:extLst>
          </p:nvPr>
        </p:nvGraphicFramePr>
        <p:xfrm>
          <a:off x="1371600" y="1371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98799"/>
              </p:ext>
            </p:extLst>
          </p:nvPr>
        </p:nvGraphicFramePr>
        <p:xfrm>
          <a:off x="762000" y="2590800"/>
          <a:ext cx="7848601" cy="131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10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88752"/>
              </p:ext>
            </p:extLst>
          </p:nvPr>
        </p:nvGraphicFramePr>
        <p:xfrm>
          <a:off x="838201" y="1752600"/>
          <a:ext cx="6019800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90584157,60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45325680,00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14900400,00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70745"/>
              </p:ext>
            </p:extLst>
          </p:nvPr>
        </p:nvGraphicFramePr>
        <p:xfrm>
          <a:off x="838200" y="2895600"/>
          <a:ext cx="7696200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78063757,60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35055280,00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2380000,00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9890400,00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7640400,00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9890400,00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2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91575"/>
              </p:ext>
            </p:extLst>
          </p:nvPr>
        </p:nvGraphicFramePr>
        <p:xfrm>
          <a:off x="914400" y="13716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4001522,95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4365800,15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872518"/>
              </p:ext>
            </p:extLst>
          </p:nvPr>
        </p:nvGraphicFramePr>
        <p:xfrm>
          <a:off x="609600" y="2438400"/>
          <a:ext cx="7924800" cy="23107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3909522,95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4365800,15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«Уточнение границ придомовых территорий многоквартирных домов (межевание)»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92000,00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4953000"/>
            <a:ext cx="482917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увеличение 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49172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112157490,05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2940170,85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239017500,00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28242"/>
              </p:ext>
            </p:extLst>
          </p:nvPr>
        </p:nvGraphicFramePr>
        <p:xfrm>
          <a:off x="533400" y="2133600"/>
          <a:ext cx="7924800" cy="29298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 проект «Дорожная сеть»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75578464,47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«Осуществление мероприятий по дорожной деятельности в отношении автомобильных дорог общего пользования местного значения и искусственных сооружений на них»</a:t>
                      </a:r>
                    </a:p>
                    <a:p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36579025,58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2940170,85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239017500,00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F86810"/>
                </a:solidFill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</a:r>
            <a:endParaRPr lang="ru-RU" sz="2000" dirty="0">
              <a:solidFill>
                <a:srgbClr val="F8681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252131"/>
              </p:ext>
            </p:extLst>
          </p:nvPr>
        </p:nvGraphicFramePr>
        <p:xfrm>
          <a:off x="731838" y="2103438"/>
          <a:ext cx="7680324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на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130276,77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06666"/>
              </p:ext>
            </p:extLst>
          </p:nvPr>
        </p:nvGraphicFramePr>
        <p:xfrm>
          <a:off x="769939" y="3429000"/>
          <a:ext cx="7680324" cy="195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1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130276,77 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95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05744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34,9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34,9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14,9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 благоустройство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1,25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chemeClr val="accent2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01.01.2023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6094 человек.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2023 год и на плановый период 2024 и 2025 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58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на 2023 год и на плановый период 2024 и 2025 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формирование реального прогноза доходов, расходов и источников финансирования дефицита при формировании местного бюджета;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минимизация рисков несбалансированности при бюджетном планировании;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услуг;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безусловное исполнение действующих расходных обязательств, недопущение принятия новых расходных обязательств, не обеспеченных доходными источниками;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сферы;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всех социальных выплат;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услуг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недопущение просроченной задолженности по бюджетным и долговым обязательствам муниципального образования Велижское городское поселение;</a:t>
            </a: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13927</TotalTime>
  <Words>2479</Words>
  <Application>Microsoft Office PowerPoint</Application>
  <PresentationFormat>Экран (4:3)</PresentationFormat>
  <Paragraphs>318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34</vt:i4>
      </vt:variant>
    </vt:vector>
  </HeadingPairs>
  <TitlesOfParts>
    <vt:vector size="60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22.12.2022 №54 «о бюджете муниципального образования Велижское городское поселение на 2023 год и на плановый период 2024 и 2025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Основные направления налоговой политики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2023 год,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vt:lpstr>
      <vt:lpstr>Презентация PowerPoint</vt:lpstr>
      <vt:lpstr>Структура расходов бюджета муниципального образования Велижское городское поселение на 2023 год, тыс. руб.</vt:lpstr>
      <vt:lpstr>Структура расходов бюджета муниципального образования Велижское городское поселение на плановый период 2024 года, тыс. руб.</vt:lpstr>
      <vt:lpstr>Структура расходов бюджета муниципального образования Велижское городское поселение на плановый период 2025 года, тыс. руб.</vt:lpstr>
      <vt:lpstr>Распределение расходов бюджета муниципального образования                 Велижское городское поселение на 2023 год, тыс. руб.</vt:lpstr>
      <vt:lpstr>Распределение расходов бюджета муниципального образования                 Велижское городское поселение на 2024 год, тыс. руб.</vt:lpstr>
      <vt:lpstr>Распределение расходов бюджета муниципального образования                 Велижское городское поселение на 2025 год, тыс. руб.</vt:lpstr>
      <vt:lpstr>Перечень муниципальных программ муниципального образования Велижское городское поселение на 2023 год и плановый период 2024-2025 годы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Boris</cp:lastModifiedBy>
  <cp:revision>1459</cp:revision>
  <cp:lastPrinted>2016-01-21T12:34:56Z</cp:lastPrinted>
  <dcterms:created xsi:type="dcterms:W3CDTF">1601-01-01T00:00:00Z</dcterms:created>
  <dcterms:modified xsi:type="dcterms:W3CDTF">2023-09-25T06:21:05Z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