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11" r:id="rId19"/>
    <p:sldId id="326" r:id="rId20"/>
    <p:sldId id="313" r:id="rId21"/>
    <p:sldId id="314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331" r:id="rId36"/>
    <p:sldId id="299" r:id="rId37"/>
    <p:sldId id="328" r:id="rId38"/>
    <p:sldId id="319" r:id="rId39"/>
    <p:sldId id="329" r:id="rId40"/>
    <p:sldId id="287" r:id="rId41"/>
    <p:sldId id="330" r:id="rId42"/>
    <p:sldId id="325" r:id="rId43"/>
    <p:sldId id="33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86810"/>
    <a:srgbClr val="F4BD9E"/>
    <a:srgbClr val="F49784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23636.07</c:v>
                </c:pt>
                <c:pt idx="1">
                  <c:v>122518.1</c:v>
                </c:pt>
                <c:pt idx="2">
                  <c:v>0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24033.68</c:v>
                </c:pt>
                <c:pt idx="1">
                  <c:v>5115.37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24590.07</c:v>
                </c:pt>
                <c:pt idx="1">
                  <c:v>235922.1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1096</c:v>
                </c:pt>
                <c:pt idx="1">
                  <c:v>128918.92</c:v>
                </c:pt>
                <c:pt idx="2">
                  <c:v>16083.24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1142.5999999999999</c:v>
                </c:pt>
                <c:pt idx="1">
                  <c:v>20043.62</c:v>
                </c:pt>
                <c:pt idx="2" formatCode="General">
                  <c:v>7305.97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1170.4000000000001</c:v>
                </c:pt>
                <c:pt idx="1">
                  <c:v>242517.5</c:v>
                </c:pt>
                <c:pt idx="2">
                  <c:v>15538.7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</a:t>
            </a:r>
            <a:r>
              <a:rPr lang="ru-RU" sz="2800" b="1" dirty="0" smtClean="0"/>
              <a:t>54 (в редакции от 27.04.2023 №19))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32794"/>
              </p:ext>
            </p:extLst>
          </p:nvPr>
        </p:nvGraphicFramePr>
        <p:xfrm>
          <a:off x="1371600" y="1346752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146154,17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29149,05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146154,17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29149,05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62636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latin typeface="Georgia" panose="02040502050405020303" pitchFamily="18" charset="0"/>
              </a:rPr>
              <a:t>132925,97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15231,45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245759,07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10407,87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10116,08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9836,97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122518,1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 smtClean="0">
                <a:latin typeface="Georgia" panose="02040502050405020303" pitchFamily="18" charset="0"/>
              </a:rPr>
              <a:t>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5115,37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 smtClean="0">
                <a:latin typeface="Georgia" panose="02040502050405020303" pitchFamily="18" charset="0"/>
              </a:rPr>
              <a:t>.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235922,1 тыс</a:t>
            </a:r>
            <a:r>
              <a:rPr lang="ru-RU" sz="1200" dirty="0" smtClean="0">
                <a:latin typeface="Georgia" panose="02040502050405020303" pitchFamily="18" charset="0"/>
              </a:rPr>
              <a:t>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79745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835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9480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507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832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017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</a:t>
            </a:r>
            <a:r>
              <a:rPr lang="ru-RU" sz="1600" dirty="0">
                <a:latin typeface="Georgia" panose="02040502050405020303" pitchFamily="18" charset="0"/>
              </a:rPr>
              <a:t>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384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799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82910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13806157,6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8990400,00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13806157,60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99263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1070000,00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2845757,60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2845757,60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9890400,00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91575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4001522,95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72518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3909522,95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77761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120817402,05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2940170,85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239017500,00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1275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3716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89847045,98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30970356,07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52131"/>
              </p:ext>
            </p:extLst>
          </p:nvPr>
        </p:nvGraphicFramePr>
        <p:xfrm>
          <a:off x="731838" y="2103438"/>
          <a:ext cx="7680324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108"/>
                <a:gridCol w="2560108"/>
                <a:gridCol w="2560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06666"/>
              </p:ext>
            </p:extLst>
          </p:nvPr>
        </p:nvGraphicFramePr>
        <p:xfrm>
          <a:off x="769939" y="3429000"/>
          <a:ext cx="7680324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7182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23,98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23,98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2,64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13514</TotalTime>
  <Words>2476</Words>
  <Application>Microsoft Office PowerPoint</Application>
  <PresentationFormat>Экран (4:3)</PresentationFormat>
  <Paragraphs>326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2023 год,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Структура расходов бюджета муниципального образования Велижское городское поселение на плановый период 2025 года,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1430</cp:revision>
  <cp:lastPrinted>2016-01-21T12:34:56Z</cp:lastPrinted>
  <dcterms:created xsi:type="dcterms:W3CDTF">1601-01-01T00:00:00Z</dcterms:created>
  <dcterms:modified xsi:type="dcterms:W3CDTF">2023-05-10T08:10:11Z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