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93" r:id="rId2"/>
    <p:sldId id="546" r:id="rId3"/>
    <p:sldId id="551" r:id="rId4"/>
    <p:sldId id="552" r:id="rId5"/>
    <p:sldId id="553" r:id="rId6"/>
    <p:sldId id="554" r:id="rId7"/>
    <p:sldId id="556" r:id="rId8"/>
    <p:sldId id="294" r:id="rId9"/>
    <p:sldId id="295" r:id="rId10"/>
    <p:sldId id="296" r:id="rId11"/>
    <p:sldId id="262" r:id="rId12"/>
    <p:sldId id="266" r:id="rId13"/>
    <p:sldId id="530" r:id="rId14"/>
    <p:sldId id="270" r:id="rId15"/>
    <p:sldId id="531" r:id="rId16"/>
    <p:sldId id="268" r:id="rId17"/>
    <p:sldId id="532" r:id="rId18"/>
    <p:sldId id="288" r:id="rId19"/>
    <p:sldId id="533" r:id="rId20"/>
    <p:sldId id="534" r:id="rId21"/>
    <p:sldId id="535" r:id="rId22"/>
    <p:sldId id="529" r:id="rId23"/>
    <p:sldId id="269" r:id="rId24"/>
    <p:sldId id="528" r:id="rId25"/>
    <p:sldId id="256" r:id="rId26"/>
    <p:sldId id="258" r:id="rId27"/>
    <p:sldId id="257" r:id="rId28"/>
    <p:sldId id="267" r:id="rId29"/>
    <p:sldId id="271" r:id="rId30"/>
    <p:sldId id="264" r:id="rId31"/>
    <p:sldId id="290" r:id="rId32"/>
    <p:sldId id="560" r:id="rId33"/>
    <p:sldId id="261" r:id="rId34"/>
    <p:sldId id="272" r:id="rId35"/>
    <p:sldId id="547" r:id="rId36"/>
    <p:sldId id="549" r:id="rId37"/>
    <p:sldId id="550" r:id="rId38"/>
    <p:sldId id="555" r:id="rId39"/>
    <p:sldId id="557" r:id="rId40"/>
    <p:sldId id="558" r:id="rId41"/>
    <p:sldId id="559" r:id="rId42"/>
    <p:sldId id="514" r:id="rId43"/>
    <p:sldId id="561" r:id="rId4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EE52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slide" Target="slides/slide38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42" Type="http://schemas.openxmlformats.org/officeDocument/2006/relationships/slide" Target="slides/slide41.xml" /><Relationship Id="rId47" Type="http://schemas.openxmlformats.org/officeDocument/2006/relationships/viewProps" Target="viewProp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slide" Target="slides/slide37.xml" /><Relationship Id="rId46" Type="http://schemas.openxmlformats.org/officeDocument/2006/relationships/presProps" Target="presProp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41" Type="http://schemas.openxmlformats.org/officeDocument/2006/relationships/slide" Target="slides/slide40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40" Type="http://schemas.openxmlformats.org/officeDocument/2006/relationships/slide" Target="slides/slide39.xml" /><Relationship Id="rId45" Type="http://schemas.openxmlformats.org/officeDocument/2006/relationships/notesMaster" Target="notesMasters/notesMaster1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49" Type="http://schemas.openxmlformats.org/officeDocument/2006/relationships/tableStyles" Target="tableStyle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4" Type="http://schemas.openxmlformats.org/officeDocument/2006/relationships/slide" Target="slides/slide43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Relationship Id="rId43" Type="http://schemas.openxmlformats.org/officeDocument/2006/relationships/slide" Target="slides/slide42.xml" /><Relationship Id="rId48" Type="http://schemas.openxmlformats.org/officeDocument/2006/relationships/theme" Target="theme/theme1.xml" /><Relationship Id="rId8" Type="http://schemas.openxmlformats.org/officeDocument/2006/relationships/slide" Target="slides/slide7.xml" 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C1C97C-1A4B-4813-84F2-C72E1128BDAF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75BBECF-B169-4D8B-A168-97FB9B4FA6F4}">
      <dgm:prSet phldrT="[Текст]"/>
      <dgm:spPr>
        <a:solidFill>
          <a:srgbClr val="EDD8C2"/>
        </a:solidFill>
      </dgm:spPr>
      <dgm:t>
        <a:bodyPr/>
        <a:lstStyle/>
        <a:p>
          <a:r>
            <a:rPr lang="en-GB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IT</a:t>
          </a:r>
          <a:r>
            <a: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</a:t>
          </a:r>
          <a:r>
            <a: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сфера</a:t>
          </a:r>
          <a:r>
            <a: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ru-RU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администрирование, анализ данных, вебмастер, верстка и дизайн, программист и др.</a:t>
          </a:r>
          <a:endParaRPr lang="ru-RU" i="1" dirty="0">
            <a:solidFill>
              <a:schemeClr val="tx1"/>
            </a:solidFill>
          </a:endParaRPr>
        </a:p>
      </dgm:t>
    </dgm:pt>
    <dgm:pt modelId="{D2AED32C-E387-4317-BF93-4BB57667B7F3}" type="parTrans" cxnId="{3F77EBFF-81D2-401A-9CF4-B8173393ED48}">
      <dgm:prSet/>
      <dgm:spPr/>
      <dgm:t>
        <a:bodyPr/>
        <a:lstStyle/>
        <a:p>
          <a:endParaRPr lang="ru-RU"/>
        </a:p>
      </dgm:t>
    </dgm:pt>
    <dgm:pt modelId="{45A1E66C-1F18-461C-9D70-CA2BAAB28446}" type="sibTrans" cxnId="{3F77EBFF-81D2-401A-9CF4-B8173393ED48}">
      <dgm:prSet/>
      <dgm:spPr/>
      <dgm:t>
        <a:bodyPr/>
        <a:lstStyle/>
        <a:p>
          <a:endParaRPr lang="ru-RU"/>
        </a:p>
      </dgm:t>
    </dgm:pt>
    <dgm:pt modelId="{DA8DA71C-BA5E-43E2-AC3E-A617844BA0B7}">
      <dgm:prSet phldrT="[Текст]"/>
      <dgm:spPr>
        <a:solidFill>
          <a:srgbClr val="EDD8C2"/>
        </a:solidFill>
      </dgm:spPr>
      <dgm:t>
        <a:bodyPr/>
        <a:lstStyle/>
        <a:p>
          <a:pPr>
            <a:buClr>
              <a:srgbClr val="D56509"/>
            </a:buClr>
            <a:buSzPct val="100000"/>
            <a:buFont typeface="Arial"/>
            <a:buChar char="•"/>
          </a:pPr>
          <a:r>
            <a: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Авто</a:t>
          </a:r>
          <a:r>
            <a: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ru-RU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автомойка, автосервис, </a:t>
          </a:r>
          <a:r>
            <a:rPr lang="ru-RU" i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автоэвакуация</a:t>
          </a:r>
          <a:r>
            <a:rPr lang="ru-RU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водитель, перевозка грузов, пассажиров и пр.</a:t>
          </a:r>
          <a:endParaRPr lang="ru-RU" i="1" dirty="0">
            <a:solidFill>
              <a:schemeClr val="tx1"/>
            </a:solidFill>
          </a:endParaRPr>
        </a:p>
      </dgm:t>
    </dgm:pt>
    <dgm:pt modelId="{7F031D2D-4DB5-462F-826F-4C28615B39D4}" type="parTrans" cxnId="{760680B7-A7FD-4A99-8B3C-7CDB21ED4285}">
      <dgm:prSet/>
      <dgm:spPr/>
      <dgm:t>
        <a:bodyPr/>
        <a:lstStyle/>
        <a:p>
          <a:endParaRPr lang="ru-RU"/>
        </a:p>
      </dgm:t>
    </dgm:pt>
    <dgm:pt modelId="{B3ECC737-C6FD-48EF-9F9F-4B605F2CF7C2}" type="sibTrans" cxnId="{760680B7-A7FD-4A99-8B3C-7CDB21ED4285}">
      <dgm:prSet/>
      <dgm:spPr/>
      <dgm:t>
        <a:bodyPr/>
        <a:lstStyle/>
        <a:p>
          <a:endParaRPr lang="ru-RU"/>
        </a:p>
      </dgm:t>
    </dgm:pt>
    <dgm:pt modelId="{B8ED70D3-0B5D-4F65-AB2E-70BC9492DD2E}">
      <dgm:prSet phldrT="[Текст]"/>
      <dgm:spPr>
        <a:solidFill>
          <a:srgbClr val="EDD8C2"/>
        </a:solidFill>
      </dgm:spPr>
      <dgm:t>
        <a:bodyPr/>
        <a:lstStyle/>
        <a:p>
          <a:pPr>
            <a:buClr>
              <a:srgbClr val="D56509"/>
            </a:buClr>
            <a:buSzPct val="100000"/>
            <a:buFont typeface="Arial"/>
            <a:buChar char="•"/>
          </a:pPr>
          <a:r>
            <a: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Аренда</a:t>
          </a:r>
          <a:r>
            <a: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ru-RU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квартир, машин, прокат, услуги по временному проживанию, хранению и пр.</a:t>
          </a:r>
          <a:endParaRPr lang="ru-RU" i="1" dirty="0">
            <a:solidFill>
              <a:schemeClr val="tx1"/>
            </a:solidFill>
          </a:endParaRPr>
        </a:p>
      </dgm:t>
    </dgm:pt>
    <dgm:pt modelId="{7A5950D4-48C6-441C-98A9-218575F221D3}" type="parTrans" cxnId="{CB29EE43-7359-4670-8FEE-E736C62568A9}">
      <dgm:prSet/>
      <dgm:spPr/>
      <dgm:t>
        <a:bodyPr/>
        <a:lstStyle/>
        <a:p>
          <a:endParaRPr lang="ru-RU"/>
        </a:p>
      </dgm:t>
    </dgm:pt>
    <dgm:pt modelId="{0FE35F6A-D2EF-4A8F-9FD0-E4C733D51C8A}" type="sibTrans" cxnId="{CB29EE43-7359-4670-8FEE-E736C62568A9}">
      <dgm:prSet/>
      <dgm:spPr/>
      <dgm:t>
        <a:bodyPr/>
        <a:lstStyle/>
        <a:p>
          <a:endParaRPr lang="ru-RU"/>
        </a:p>
      </dgm:t>
    </dgm:pt>
    <dgm:pt modelId="{6ECEB920-2D95-47A3-AEF2-2E3E02EFC81B}">
      <dgm:prSet phldrT="[Текст]"/>
      <dgm:spPr>
        <a:solidFill>
          <a:srgbClr val="EDD8C2"/>
        </a:solidFill>
      </dgm:spPr>
      <dgm:t>
        <a:bodyPr/>
        <a:lstStyle/>
        <a:p>
          <a:pPr>
            <a:buClr>
              <a:srgbClr val="D56509"/>
            </a:buClr>
            <a:buSzPct val="100000"/>
            <a:buFont typeface="Arial"/>
            <a:buChar char="•"/>
          </a:pPr>
          <a:r>
            <a: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Дом</a:t>
          </a:r>
          <a:r>
            <a: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ru-RU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бытовые услуги, гувернантка, няня, повар, сиделка, сторож, уборка и клининг и пр.</a:t>
          </a:r>
          <a:endParaRPr lang="ru-RU" i="1" dirty="0">
            <a:solidFill>
              <a:schemeClr val="tx1"/>
            </a:solidFill>
          </a:endParaRPr>
        </a:p>
      </dgm:t>
    </dgm:pt>
    <dgm:pt modelId="{C972693A-3BB6-480B-A246-D5A60A3B2BCE}" type="parTrans" cxnId="{DC9B8282-D624-48E6-B45C-AFEFD9702095}">
      <dgm:prSet/>
      <dgm:spPr/>
      <dgm:t>
        <a:bodyPr/>
        <a:lstStyle/>
        <a:p>
          <a:endParaRPr lang="ru-RU"/>
        </a:p>
      </dgm:t>
    </dgm:pt>
    <dgm:pt modelId="{14B9D64B-A2DD-4E41-A7E2-D0139A9776FC}" type="sibTrans" cxnId="{DC9B8282-D624-48E6-B45C-AFEFD9702095}">
      <dgm:prSet/>
      <dgm:spPr/>
      <dgm:t>
        <a:bodyPr/>
        <a:lstStyle/>
        <a:p>
          <a:endParaRPr lang="ru-RU"/>
        </a:p>
      </dgm:t>
    </dgm:pt>
    <dgm:pt modelId="{620AC1E5-D3CA-4E41-910F-EE1F54EE4F19}">
      <dgm:prSet phldrT="[Текст]"/>
      <dgm:spPr>
        <a:solidFill>
          <a:srgbClr val="EDD8C2"/>
        </a:solidFill>
      </dgm:spPr>
      <dgm:t>
        <a:bodyPr/>
        <a:lstStyle/>
        <a:p>
          <a:r>
            <a: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Животные</a:t>
          </a:r>
          <a:r>
            <a: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ru-RU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вакцинация животных, груминг, дрессировщик, кинология, передержка животных и пр.</a:t>
          </a:r>
          <a:endParaRPr lang="ru-RU" i="1" dirty="0">
            <a:solidFill>
              <a:schemeClr val="tx1"/>
            </a:solidFill>
          </a:endParaRPr>
        </a:p>
      </dgm:t>
    </dgm:pt>
    <dgm:pt modelId="{F75FEB4F-E6DE-4063-B8F1-DC6CF1E14097}" type="parTrans" cxnId="{5CA5B4CA-D945-4DB8-9436-96590C308E7F}">
      <dgm:prSet/>
      <dgm:spPr/>
      <dgm:t>
        <a:bodyPr/>
        <a:lstStyle/>
        <a:p>
          <a:endParaRPr lang="ru-RU"/>
        </a:p>
      </dgm:t>
    </dgm:pt>
    <dgm:pt modelId="{E97E2016-579B-48D5-B946-B9F25E69B616}" type="sibTrans" cxnId="{5CA5B4CA-D945-4DB8-9436-96590C308E7F}">
      <dgm:prSet/>
      <dgm:spPr/>
      <dgm:t>
        <a:bodyPr/>
        <a:lstStyle/>
        <a:p>
          <a:endParaRPr lang="ru-RU"/>
        </a:p>
      </dgm:t>
    </dgm:pt>
    <dgm:pt modelId="{861281A7-C2D8-48D3-9AC7-64577EE1BAB7}">
      <dgm:prSet phldrT="[Текст]"/>
      <dgm:spPr>
        <a:solidFill>
          <a:srgbClr val="EDD8C2"/>
        </a:solidFill>
      </dgm:spPr>
      <dgm:t>
        <a:bodyPr/>
        <a:lstStyle/>
        <a:p>
          <a:r>
            <a: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Здоровье</a:t>
          </a:r>
          <a:r>
            <a: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ru-RU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диетолог, консультирование, логопед, массажист, психолог, тренер и пр.</a:t>
          </a:r>
          <a:endParaRPr lang="ru-RU" i="1" dirty="0">
            <a:solidFill>
              <a:schemeClr val="tx1"/>
            </a:solidFill>
          </a:endParaRPr>
        </a:p>
      </dgm:t>
    </dgm:pt>
    <dgm:pt modelId="{EB6E8A9F-3510-4DFA-8333-E4A28E8365DA}" type="parTrans" cxnId="{E93E1359-0CDB-4750-95EB-6DC8CBA83A31}">
      <dgm:prSet/>
      <dgm:spPr/>
      <dgm:t>
        <a:bodyPr/>
        <a:lstStyle/>
        <a:p>
          <a:endParaRPr lang="ru-RU"/>
        </a:p>
      </dgm:t>
    </dgm:pt>
    <dgm:pt modelId="{3C804DE0-E54E-4056-AD06-DE64DC67B7D4}" type="sibTrans" cxnId="{E93E1359-0CDB-4750-95EB-6DC8CBA83A31}">
      <dgm:prSet/>
      <dgm:spPr/>
      <dgm:t>
        <a:bodyPr/>
        <a:lstStyle/>
        <a:p>
          <a:endParaRPr lang="ru-RU"/>
        </a:p>
      </dgm:t>
    </dgm:pt>
    <dgm:pt modelId="{1E3A8CA9-B38F-4211-8893-03C67DB72EDF}">
      <dgm:prSet phldrT="[Текст]"/>
      <dgm:spPr>
        <a:solidFill>
          <a:srgbClr val="EDD8C2"/>
        </a:solidFill>
      </dgm:spPr>
      <dgm:t>
        <a:bodyPr/>
        <a:lstStyle/>
        <a:p>
          <a:r>
            <a: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Информационные услуги</a:t>
          </a:r>
          <a:r>
            <a: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ru-RU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исследования, маркетинг, реклама, опросы, переводчик и пр</a:t>
          </a:r>
          <a:r>
            <a: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dirty="0">
            <a:solidFill>
              <a:schemeClr val="tx1"/>
            </a:solidFill>
          </a:endParaRPr>
        </a:p>
      </dgm:t>
    </dgm:pt>
    <dgm:pt modelId="{49174A51-F57B-4E4D-BD14-102209038E4E}" type="parTrans" cxnId="{84406505-C72B-47F9-997F-D127D34158A9}">
      <dgm:prSet/>
      <dgm:spPr/>
      <dgm:t>
        <a:bodyPr/>
        <a:lstStyle/>
        <a:p>
          <a:endParaRPr lang="ru-RU"/>
        </a:p>
      </dgm:t>
    </dgm:pt>
    <dgm:pt modelId="{541E304B-1C8B-4D2F-B866-E6FBA12CE4D7}" type="sibTrans" cxnId="{84406505-C72B-47F9-997F-D127D34158A9}">
      <dgm:prSet/>
      <dgm:spPr/>
      <dgm:t>
        <a:bodyPr/>
        <a:lstStyle/>
        <a:p>
          <a:endParaRPr lang="ru-RU"/>
        </a:p>
      </dgm:t>
    </dgm:pt>
    <dgm:pt modelId="{0891DE46-4B7C-4071-BEA9-8E84A7AA9285}">
      <dgm:prSet phldrT="[Текст]"/>
      <dgm:spPr>
        <a:solidFill>
          <a:srgbClr val="EDD8C2"/>
        </a:solidFill>
      </dgm:spPr>
      <dgm:t>
        <a:bodyPr/>
        <a:lstStyle/>
        <a:p>
          <a:pPr>
            <a:buClr>
              <a:srgbClr val="D56509"/>
            </a:buClr>
            <a:buSzPct val="100000"/>
            <a:buFont typeface="Arial"/>
            <a:buChar char="•"/>
          </a:pPr>
          <a:r>
            <a: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Красота</a:t>
          </a:r>
          <a:r>
            <a: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ru-RU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консультирование, косметолог, маникюр, педикюр, модель, парикмахер, стилист и пр.</a:t>
          </a:r>
          <a:endParaRPr lang="ru-RU" i="1" dirty="0">
            <a:solidFill>
              <a:schemeClr val="tx1"/>
            </a:solidFill>
          </a:endParaRPr>
        </a:p>
      </dgm:t>
    </dgm:pt>
    <dgm:pt modelId="{2ECB1395-DF16-44A1-8860-685F0C1B0970}" type="parTrans" cxnId="{FD77236A-7D29-46E0-9D1D-0572FDF08625}">
      <dgm:prSet/>
      <dgm:spPr/>
      <dgm:t>
        <a:bodyPr/>
        <a:lstStyle/>
        <a:p>
          <a:endParaRPr lang="ru-RU"/>
        </a:p>
      </dgm:t>
    </dgm:pt>
    <dgm:pt modelId="{B9C962D4-583F-48A5-9391-84074C38D07E}" type="sibTrans" cxnId="{FD77236A-7D29-46E0-9D1D-0572FDF08625}">
      <dgm:prSet/>
      <dgm:spPr/>
      <dgm:t>
        <a:bodyPr/>
        <a:lstStyle/>
        <a:p>
          <a:endParaRPr lang="ru-RU"/>
        </a:p>
      </dgm:t>
    </dgm:pt>
    <dgm:pt modelId="{7CC7AF6D-F03E-4F02-9041-AB0FC254BBD4}">
      <dgm:prSet phldrT="[Текст]"/>
      <dgm:spPr>
        <a:solidFill>
          <a:srgbClr val="EDD8C2"/>
        </a:solidFill>
      </dgm:spPr>
      <dgm:t>
        <a:bodyPr/>
        <a:lstStyle/>
        <a:p>
          <a:pPr>
            <a:buClr>
              <a:srgbClr val="D56509"/>
            </a:buClr>
            <a:buSzPct val="100000"/>
            <a:buFont typeface="Arial"/>
            <a:buChar char="•"/>
          </a:pPr>
          <a:r>
            <a: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Одежда</a:t>
          </a:r>
          <a:r>
            <a: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ru-RU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модельер, дизайнер, пошив, кройка и шитье и пр.</a:t>
          </a:r>
          <a:endParaRPr lang="ru-RU" i="1" dirty="0">
            <a:solidFill>
              <a:schemeClr val="tx1"/>
            </a:solidFill>
          </a:endParaRPr>
        </a:p>
      </dgm:t>
    </dgm:pt>
    <dgm:pt modelId="{281FD5B3-77A3-45D6-B7D9-292C50233924}" type="parTrans" cxnId="{DFC027A6-AB6C-4CD6-BBDC-2275A361A4D8}">
      <dgm:prSet/>
      <dgm:spPr/>
      <dgm:t>
        <a:bodyPr/>
        <a:lstStyle/>
        <a:p>
          <a:endParaRPr lang="ru-RU"/>
        </a:p>
      </dgm:t>
    </dgm:pt>
    <dgm:pt modelId="{3A02BA99-9447-4FFB-9A4C-A85C318237CC}" type="sibTrans" cxnId="{DFC027A6-AB6C-4CD6-BBDC-2275A361A4D8}">
      <dgm:prSet/>
      <dgm:spPr/>
      <dgm:t>
        <a:bodyPr/>
        <a:lstStyle/>
        <a:p>
          <a:endParaRPr lang="ru-RU"/>
        </a:p>
      </dgm:t>
    </dgm:pt>
    <dgm:pt modelId="{63F6043C-7A18-43C2-9DBA-2F208B7E9B84}">
      <dgm:prSet phldrT="[Текст]"/>
      <dgm:spPr>
        <a:solidFill>
          <a:srgbClr val="EDD8C2"/>
        </a:solidFill>
      </dgm:spPr>
      <dgm:t>
        <a:bodyPr/>
        <a:lstStyle/>
        <a:p>
          <a:pPr>
            <a:buClr>
              <a:srgbClr val="D56509"/>
            </a:buClr>
            <a:buSzPct val="100000"/>
            <a:buFont typeface="Arial"/>
            <a:buChar char="•"/>
          </a:pPr>
          <a:r>
            <a: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Природа</a:t>
          </a:r>
          <a:r>
            <a: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ru-RU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благоустройство территории, животноводство, прием и сдача лома, сельхоз услуги и пр.</a:t>
          </a:r>
          <a:endParaRPr lang="ru-RU" i="1" dirty="0">
            <a:solidFill>
              <a:schemeClr val="tx1"/>
            </a:solidFill>
          </a:endParaRPr>
        </a:p>
      </dgm:t>
    </dgm:pt>
    <dgm:pt modelId="{D64043FF-D086-4461-B599-946F80E3B58F}" type="parTrans" cxnId="{FC1FAC71-7BDA-40E3-A7B6-CC1DE8FC74A1}">
      <dgm:prSet/>
      <dgm:spPr/>
      <dgm:t>
        <a:bodyPr/>
        <a:lstStyle/>
        <a:p>
          <a:endParaRPr lang="ru-RU"/>
        </a:p>
      </dgm:t>
    </dgm:pt>
    <dgm:pt modelId="{52D9E967-B329-4418-BFE0-23FB2D211C53}" type="sibTrans" cxnId="{FC1FAC71-7BDA-40E3-A7B6-CC1DE8FC74A1}">
      <dgm:prSet/>
      <dgm:spPr/>
      <dgm:t>
        <a:bodyPr/>
        <a:lstStyle/>
        <a:p>
          <a:endParaRPr lang="ru-RU"/>
        </a:p>
      </dgm:t>
    </dgm:pt>
    <dgm:pt modelId="{FF3F9F18-9143-4CD5-BCE0-303E3455FC64}">
      <dgm:prSet phldrT="[Текст]"/>
      <dgm:spPr>
        <a:solidFill>
          <a:srgbClr val="EDD8C2"/>
        </a:solidFill>
      </dgm:spPr>
      <dgm:t>
        <a:bodyPr/>
        <a:lstStyle/>
        <a:p>
          <a:r>
            <a: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Развлечения</a:t>
          </a:r>
          <a:r>
            <a: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ru-RU" i="1" dirty="0">
              <a:solidFill>
                <a:schemeClr val="tx1"/>
              </a:solidFill>
              <a:highlight>
                <a:srgbClr val="EDD8C2"/>
              </a:highlight>
              <a:latin typeface="Arial" panose="020B0604020202020204" pitchFamily="34" charset="0"/>
              <a:cs typeface="Arial" panose="020B0604020202020204" pitchFamily="34" charset="0"/>
            </a:rPr>
            <a:t>аниматор, артист, музыкант, певец, ведущий, шоумен, тамада, гид, экскурсовод и пр.</a:t>
          </a:r>
          <a:endParaRPr lang="ru-RU" i="1" dirty="0">
            <a:solidFill>
              <a:schemeClr val="tx1"/>
            </a:solidFill>
            <a:highlight>
              <a:srgbClr val="EDD8C2"/>
            </a:highlight>
          </a:endParaRPr>
        </a:p>
      </dgm:t>
    </dgm:pt>
    <dgm:pt modelId="{E431B0C7-9174-459D-8D82-6D92B5EDDEEB}" type="parTrans" cxnId="{B9A73CE0-42C5-47ED-9073-C761D3C41C7D}">
      <dgm:prSet/>
      <dgm:spPr/>
      <dgm:t>
        <a:bodyPr/>
        <a:lstStyle/>
        <a:p>
          <a:endParaRPr lang="ru-RU"/>
        </a:p>
      </dgm:t>
    </dgm:pt>
    <dgm:pt modelId="{FC09B613-6D1D-4017-A823-3E1ED47171BD}" type="sibTrans" cxnId="{B9A73CE0-42C5-47ED-9073-C761D3C41C7D}">
      <dgm:prSet/>
      <dgm:spPr/>
      <dgm:t>
        <a:bodyPr/>
        <a:lstStyle/>
        <a:p>
          <a:endParaRPr lang="ru-RU"/>
        </a:p>
      </dgm:t>
    </dgm:pt>
    <dgm:pt modelId="{832E3411-401D-484F-A97C-393321C034E0}">
      <dgm:prSet phldrT="[Текст]"/>
      <dgm:spPr>
        <a:solidFill>
          <a:srgbClr val="EDD8C2"/>
        </a:solidFill>
      </dgm:spPr>
      <dgm:t>
        <a:bodyPr/>
        <a:lstStyle/>
        <a:p>
          <a:pPr>
            <a:buClr>
              <a:srgbClr val="D56509"/>
            </a:buClr>
            <a:buSzPct val="100000"/>
            <a:buFont typeface="Arial"/>
            <a:buChar char="•"/>
          </a:pPr>
          <a:r>
            <a: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Ремонт</a:t>
          </a:r>
          <a:r>
            <a: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ru-RU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бытовой ремонт, дизайн, отделка, реставрация, сантехник, строительство и пр.</a:t>
          </a:r>
          <a:endParaRPr lang="ru-RU" i="1" dirty="0">
            <a:solidFill>
              <a:schemeClr val="tx1"/>
            </a:solidFill>
          </a:endParaRPr>
        </a:p>
      </dgm:t>
    </dgm:pt>
    <dgm:pt modelId="{5D1E570B-6ECD-46C8-9974-EF30CC29DC87}" type="parTrans" cxnId="{37D735CB-B122-40AA-86C0-8BC2801FEB27}">
      <dgm:prSet/>
      <dgm:spPr/>
      <dgm:t>
        <a:bodyPr/>
        <a:lstStyle/>
        <a:p>
          <a:endParaRPr lang="ru-RU"/>
        </a:p>
      </dgm:t>
    </dgm:pt>
    <dgm:pt modelId="{9E18BE5D-7271-4C18-A3E4-CAEF6BEE951C}" type="sibTrans" cxnId="{37D735CB-B122-40AA-86C0-8BC2801FEB27}">
      <dgm:prSet/>
      <dgm:spPr/>
      <dgm:t>
        <a:bodyPr/>
        <a:lstStyle/>
        <a:p>
          <a:endParaRPr lang="ru-RU"/>
        </a:p>
      </dgm:t>
    </dgm:pt>
    <dgm:pt modelId="{970988FF-0076-403E-A548-ED1ACEF4E86E}">
      <dgm:prSet phldrT="[Текст]"/>
      <dgm:spPr>
        <a:solidFill>
          <a:srgbClr val="EDD8C2"/>
        </a:solidFill>
      </dgm:spPr>
      <dgm:t>
        <a:bodyPr/>
        <a:lstStyle/>
        <a:p>
          <a:pPr>
            <a:buClr>
              <a:srgbClr val="D56509"/>
            </a:buClr>
            <a:buSzPct val="100000"/>
            <a:buFont typeface="Arial"/>
            <a:buChar char="•"/>
          </a:pPr>
          <a:r>
            <a: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Спорт</a:t>
          </a:r>
          <a:r>
            <a: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ru-RU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массажист, тренер, инструктор и пр.</a:t>
          </a:r>
          <a:endParaRPr lang="ru-RU" i="1" dirty="0">
            <a:solidFill>
              <a:schemeClr val="tx1"/>
            </a:solidFill>
          </a:endParaRPr>
        </a:p>
      </dgm:t>
    </dgm:pt>
    <dgm:pt modelId="{E6825497-90A5-4381-BD79-64EDB74A995D}" type="parTrans" cxnId="{79794D3D-FBC4-47F5-B5CD-1499233FFBDD}">
      <dgm:prSet/>
      <dgm:spPr/>
      <dgm:t>
        <a:bodyPr/>
        <a:lstStyle/>
        <a:p>
          <a:endParaRPr lang="ru-RU"/>
        </a:p>
      </dgm:t>
    </dgm:pt>
    <dgm:pt modelId="{188B90EE-33E9-4C4C-9AB5-0DFA4D615F0E}" type="sibTrans" cxnId="{79794D3D-FBC4-47F5-B5CD-1499233FFBDD}">
      <dgm:prSet/>
      <dgm:spPr/>
      <dgm:t>
        <a:bodyPr/>
        <a:lstStyle/>
        <a:p>
          <a:endParaRPr lang="ru-RU"/>
        </a:p>
      </dgm:t>
    </dgm:pt>
    <dgm:pt modelId="{89AA3D74-464C-4C2F-8B80-FB3B5E2E845D}">
      <dgm:prSet phldrT="[Текст]"/>
      <dgm:spPr>
        <a:solidFill>
          <a:srgbClr val="EDD8C2"/>
        </a:solidFill>
      </dgm:spPr>
      <dgm:t>
        <a:bodyPr/>
        <a:lstStyle/>
        <a:p>
          <a:r>
            <a: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Торговля</a:t>
          </a:r>
          <a:r>
            <a: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продукцией </a:t>
          </a:r>
          <a:r>
            <a:rPr lang="ru-RU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собственного производства</a:t>
          </a:r>
          <a:endParaRPr lang="ru-RU" dirty="0">
            <a:solidFill>
              <a:srgbClr val="FF0000"/>
            </a:solidFill>
          </a:endParaRPr>
        </a:p>
      </dgm:t>
    </dgm:pt>
    <dgm:pt modelId="{591BEAF7-BFFF-40AE-9008-600996B53C73}" type="parTrans" cxnId="{B3179993-6C0B-4FA3-8ECB-A83CC1D73C07}">
      <dgm:prSet/>
      <dgm:spPr/>
      <dgm:t>
        <a:bodyPr/>
        <a:lstStyle/>
        <a:p>
          <a:endParaRPr lang="ru-RU"/>
        </a:p>
      </dgm:t>
    </dgm:pt>
    <dgm:pt modelId="{214516E7-BA32-4C94-9E42-567B29388136}" type="sibTrans" cxnId="{B3179993-6C0B-4FA3-8ECB-A83CC1D73C07}">
      <dgm:prSet/>
      <dgm:spPr/>
      <dgm:t>
        <a:bodyPr/>
        <a:lstStyle/>
        <a:p>
          <a:endParaRPr lang="ru-RU"/>
        </a:p>
      </dgm:t>
    </dgm:pt>
    <dgm:pt modelId="{8424D086-9EE7-4B73-A3AF-090C9A6C4AA4}">
      <dgm:prSet phldrT="[Текст]"/>
      <dgm:spPr>
        <a:solidFill>
          <a:srgbClr val="EDD8C2"/>
        </a:solidFill>
      </dgm:spPr>
      <dgm:t>
        <a:bodyPr/>
        <a:lstStyle/>
        <a:p>
          <a:r>
            <a: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Фото-видео-печать</a:t>
          </a:r>
          <a:r>
            <a: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ru-RU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издательские услуги, оператор, оцифровка, полиграфия, фотограф, художник и пр.</a:t>
          </a:r>
          <a:endParaRPr lang="ru-RU" i="1" dirty="0">
            <a:solidFill>
              <a:schemeClr val="tx1"/>
            </a:solidFill>
          </a:endParaRPr>
        </a:p>
      </dgm:t>
    </dgm:pt>
    <dgm:pt modelId="{E65BC25E-6BF9-4D54-A313-0551AEDC35FD}" type="parTrans" cxnId="{638F472F-7544-4725-BA26-DB15CA20E8EE}">
      <dgm:prSet/>
      <dgm:spPr/>
      <dgm:t>
        <a:bodyPr/>
        <a:lstStyle/>
        <a:p>
          <a:endParaRPr lang="ru-RU"/>
        </a:p>
      </dgm:t>
    </dgm:pt>
    <dgm:pt modelId="{74B9E5BA-5074-4EB1-B3B9-00F30B5AD44A}" type="sibTrans" cxnId="{638F472F-7544-4725-BA26-DB15CA20E8EE}">
      <dgm:prSet/>
      <dgm:spPr/>
      <dgm:t>
        <a:bodyPr/>
        <a:lstStyle/>
        <a:p>
          <a:endParaRPr lang="ru-RU"/>
        </a:p>
      </dgm:t>
    </dgm:pt>
    <dgm:pt modelId="{1F624603-C8AB-4C66-8157-2B5F18437E62}">
      <dgm:prSet phldrT="[Текст]"/>
      <dgm:spPr>
        <a:solidFill>
          <a:srgbClr val="EDD8C2"/>
        </a:solidFill>
      </dgm:spPr>
      <dgm:t>
        <a:bodyPr/>
        <a:lstStyle/>
        <a:p>
          <a:r>
            <a: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Прочее: бухгалтерия, юрист, риэлтор, страхование</a:t>
          </a:r>
          <a:endParaRPr lang="ru-RU" dirty="0"/>
        </a:p>
      </dgm:t>
    </dgm:pt>
    <dgm:pt modelId="{E21F1244-E64D-42F9-8A5F-810672A9717C}" type="parTrans" cxnId="{5DBC7656-B4A5-4294-95A2-4183D41604A1}">
      <dgm:prSet/>
      <dgm:spPr/>
      <dgm:t>
        <a:bodyPr/>
        <a:lstStyle/>
        <a:p>
          <a:endParaRPr lang="ru-RU"/>
        </a:p>
      </dgm:t>
    </dgm:pt>
    <dgm:pt modelId="{FF28E2DD-3187-47A9-BBEE-664A375FC319}" type="sibTrans" cxnId="{5DBC7656-B4A5-4294-95A2-4183D41604A1}">
      <dgm:prSet/>
      <dgm:spPr/>
      <dgm:t>
        <a:bodyPr/>
        <a:lstStyle/>
        <a:p>
          <a:endParaRPr lang="ru-RU"/>
        </a:p>
      </dgm:t>
    </dgm:pt>
    <dgm:pt modelId="{E88B8200-A871-4E0A-884C-5515DECCCD54}" type="pres">
      <dgm:prSet presAssocID="{49C1C97C-1A4B-4813-84F2-C72E1128BDAF}" presName="diagram" presStyleCnt="0">
        <dgm:presLayoutVars>
          <dgm:dir/>
          <dgm:resizeHandles val="exact"/>
        </dgm:presLayoutVars>
      </dgm:prSet>
      <dgm:spPr/>
    </dgm:pt>
    <dgm:pt modelId="{8F08D309-E936-44F3-9A98-C4832445D728}" type="pres">
      <dgm:prSet presAssocID="{E75BBECF-B169-4D8B-A168-97FB9B4FA6F4}" presName="node" presStyleLbl="node1" presStyleIdx="0" presStyleCnt="16" custLinFactNeighborX="-418" custLinFactNeighborY="-811">
        <dgm:presLayoutVars>
          <dgm:bulletEnabled val="1"/>
        </dgm:presLayoutVars>
      </dgm:prSet>
      <dgm:spPr/>
    </dgm:pt>
    <dgm:pt modelId="{684A1CA2-E662-4B27-AD60-4043D6EE3392}" type="pres">
      <dgm:prSet presAssocID="{45A1E66C-1F18-461C-9D70-CA2BAAB28446}" presName="sibTrans" presStyleCnt="0"/>
      <dgm:spPr/>
    </dgm:pt>
    <dgm:pt modelId="{E4CFBC04-0B3E-4D82-B924-8B8E477A2819}" type="pres">
      <dgm:prSet presAssocID="{DA8DA71C-BA5E-43E2-AC3E-A617844BA0B7}" presName="node" presStyleLbl="node1" presStyleIdx="1" presStyleCnt="16">
        <dgm:presLayoutVars>
          <dgm:bulletEnabled val="1"/>
        </dgm:presLayoutVars>
      </dgm:prSet>
      <dgm:spPr/>
    </dgm:pt>
    <dgm:pt modelId="{EF418A31-42FB-4948-9823-8226070E9DAA}" type="pres">
      <dgm:prSet presAssocID="{B3ECC737-C6FD-48EF-9F9F-4B605F2CF7C2}" presName="sibTrans" presStyleCnt="0"/>
      <dgm:spPr/>
    </dgm:pt>
    <dgm:pt modelId="{1866541F-10D3-4A2A-8388-FBF76BD69E15}" type="pres">
      <dgm:prSet presAssocID="{B8ED70D3-0B5D-4F65-AB2E-70BC9492DD2E}" presName="node" presStyleLbl="node1" presStyleIdx="2" presStyleCnt="16">
        <dgm:presLayoutVars>
          <dgm:bulletEnabled val="1"/>
        </dgm:presLayoutVars>
      </dgm:prSet>
      <dgm:spPr/>
    </dgm:pt>
    <dgm:pt modelId="{9D7D299D-EEE9-4353-AA34-F7CC53707EE5}" type="pres">
      <dgm:prSet presAssocID="{0FE35F6A-D2EF-4A8F-9FD0-E4C733D51C8A}" presName="sibTrans" presStyleCnt="0"/>
      <dgm:spPr/>
    </dgm:pt>
    <dgm:pt modelId="{A469F269-735F-485F-8583-FAC9182AB9C2}" type="pres">
      <dgm:prSet presAssocID="{6ECEB920-2D95-47A3-AEF2-2E3E02EFC81B}" presName="node" presStyleLbl="node1" presStyleIdx="3" presStyleCnt="16">
        <dgm:presLayoutVars>
          <dgm:bulletEnabled val="1"/>
        </dgm:presLayoutVars>
      </dgm:prSet>
      <dgm:spPr/>
    </dgm:pt>
    <dgm:pt modelId="{D9BF82F3-8CE7-40FD-9444-70D31E5ED6B7}" type="pres">
      <dgm:prSet presAssocID="{14B9D64B-A2DD-4E41-A7E2-D0139A9776FC}" presName="sibTrans" presStyleCnt="0"/>
      <dgm:spPr/>
    </dgm:pt>
    <dgm:pt modelId="{4DB83A89-A28C-45AC-800B-2A57B66CCE8A}" type="pres">
      <dgm:prSet presAssocID="{620AC1E5-D3CA-4E41-910F-EE1F54EE4F19}" presName="node" presStyleLbl="node1" presStyleIdx="4" presStyleCnt="16">
        <dgm:presLayoutVars>
          <dgm:bulletEnabled val="1"/>
        </dgm:presLayoutVars>
      </dgm:prSet>
      <dgm:spPr/>
    </dgm:pt>
    <dgm:pt modelId="{FC2CA926-91A9-4D42-B821-03D961861835}" type="pres">
      <dgm:prSet presAssocID="{E97E2016-579B-48D5-B946-B9F25E69B616}" presName="sibTrans" presStyleCnt="0"/>
      <dgm:spPr/>
    </dgm:pt>
    <dgm:pt modelId="{60F10FBF-E702-4920-9F82-342F40D94459}" type="pres">
      <dgm:prSet presAssocID="{861281A7-C2D8-48D3-9AC7-64577EE1BAB7}" presName="node" presStyleLbl="node1" presStyleIdx="5" presStyleCnt="16">
        <dgm:presLayoutVars>
          <dgm:bulletEnabled val="1"/>
        </dgm:presLayoutVars>
      </dgm:prSet>
      <dgm:spPr/>
    </dgm:pt>
    <dgm:pt modelId="{C870231A-E49B-452C-B1BB-A79B37AEEE16}" type="pres">
      <dgm:prSet presAssocID="{3C804DE0-E54E-4056-AD06-DE64DC67B7D4}" presName="sibTrans" presStyleCnt="0"/>
      <dgm:spPr/>
    </dgm:pt>
    <dgm:pt modelId="{7D04271B-2A7A-43BF-9006-7E6C14BC971E}" type="pres">
      <dgm:prSet presAssocID="{1E3A8CA9-B38F-4211-8893-03C67DB72EDF}" presName="node" presStyleLbl="node1" presStyleIdx="6" presStyleCnt="16">
        <dgm:presLayoutVars>
          <dgm:bulletEnabled val="1"/>
        </dgm:presLayoutVars>
      </dgm:prSet>
      <dgm:spPr/>
    </dgm:pt>
    <dgm:pt modelId="{DE5187DA-6FF4-47DD-A257-8E0E5B9FAC2B}" type="pres">
      <dgm:prSet presAssocID="{541E304B-1C8B-4D2F-B866-E6FBA12CE4D7}" presName="sibTrans" presStyleCnt="0"/>
      <dgm:spPr/>
    </dgm:pt>
    <dgm:pt modelId="{80013ADE-1AC1-408F-A4DF-8948AB213FF8}" type="pres">
      <dgm:prSet presAssocID="{0891DE46-4B7C-4071-BEA9-8E84A7AA9285}" presName="node" presStyleLbl="node1" presStyleIdx="7" presStyleCnt="16">
        <dgm:presLayoutVars>
          <dgm:bulletEnabled val="1"/>
        </dgm:presLayoutVars>
      </dgm:prSet>
      <dgm:spPr/>
    </dgm:pt>
    <dgm:pt modelId="{2C010177-DD29-48CC-AA46-1FB5C70A54A7}" type="pres">
      <dgm:prSet presAssocID="{B9C962D4-583F-48A5-9391-84074C38D07E}" presName="sibTrans" presStyleCnt="0"/>
      <dgm:spPr/>
    </dgm:pt>
    <dgm:pt modelId="{5F04A099-9B19-4DFE-B027-713FBD45D5E0}" type="pres">
      <dgm:prSet presAssocID="{7CC7AF6D-F03E-4F02-9041-AB0FC254BBD4}" presName="node" presStyleLbl="node1" presStyleIdx="8" presStyleCnt="16">
        <dgm:presLayoutVars>
          <dgm:bulletEnabled val="1"/>
        </dgm:presLayoutVars>
      </dgm:prSet>
      <dgm:spPr/>
    </dgm:pt>
    <dgm:pt modelId="{D13EB187-8456-4686-A1EC-47A9F0C2BCF0}" type="pres">
      <dgm:prSet presAssocID="{3A02BA99-9447-4FFB-9A4C-A85C318237CC}" presName="sibTrans" presStyleCnt="0"/>
      <dgm:spPr/>
    </dgm:pt>
    <dgm:pt modelId="{11DF4CC6-9C3A-47CE-85A5-C8BEF8ACFEA4}" type="pres">
      <dgm:prSet presAssocID="{63F6043C-7A18-43C2-9DBA-2F208B7E9B84}" presName="node" presStyleLbl="node1" presStyleIdx="9" presStyleCnt="16">
        <dgm:presLayoutVars>
          <dgm:bulletEnabled val="1"/>
        </dgm:presLayoutVars>
      </dgm:prSet>
      <dgm:spPr/>
    </dgm:pt>
    <dgm:pt modelId="{24322F0A-E9F6-4492-9203-F478F4D61C76}" type="pres">
      <dgm:prSet presAssocID="{52D9E967-B329-4418-BFE0-23FB2D211C53}" presName="sibTrans" presStyleCnt="0"/>
      <dgm:spPr/>
    </dgm:pt>
    <dgm:pt modelId="{1DFBD118-1278-4435-BECF-1B1509F9E70C}" type="pres">
      <dgm:prSet presAssocID="{FF3F9F18-9143-4CD5-BCE0-303E3455FC64}" presName="node" presStyleLbl="node1" presStyleIdx="10" presStyleCnt="16">
        <dgm:presLayoutVars>
          <dgm:bulletEnabled val="1"/>
        </dgm:presLayoutVars>
      </dgm:prSet>
      <dgm:spPr/>
    </dgm:pt>
    <dgm:pt modelId="{D5F27577-3FC5-456F-9B4F-28C895CF9076}" type="pres">
      <dgm:prSet presAssocID="{FC09B613-6D1D-4017-A823-3E1ED47171BD}" presName="sibTrans" presStyleCnt="0"/>
      <dgm:spPr/>
    </dgm:pt>
    <dgm:pt modelId="{3AFE3592-6D2F-47D5-A3F7-AEC6334FF136}" type="pres">
      <dgm:prSet presAssocID="{832E3411-401D-484F-A97C-393321C034E0}" presName="node" presStyleLbl="node1" presStyleIdx="11" presStyleCnt="16">
        <dgm:presLayoutVars>
          <dgm:bulletEnabled val="1"/>
        </dgm:presLayoutVars>
      </dgm:prSet>
      <dgm:spPr/>
    </dgm:pt>
    <dgm:pt modelId="{51457C03-8507-4977-994C-A0FCDAC0C232}" type="pres">
      <dgm:prSet presAssocID="{9E18BE5D-7271-4C18-A3E4-CAEF6BEE951C}" presName="sibTrans" presStyleCnt="0"/>
      <dgm:spPr/>
    </dgm:pt>
    <dgm:pt modelId="{D2198CA1-68A8-47B2-BCE8-C15C1C8CFC95}" type="pres">
      <dgm:prSet presAssocID="{970988FF-0076-403E-A548-ED1ACEF4E86E}" presName="node" presStyleLbl="node1" presStyleIdx="12" presStyleCnt="16">
        <dgm:presLayoutVars>
          <dgm:bulletEnabled val="1"/>
        </dgm:presLayoutVars>
      </dgm:prSet>
      <dgm:spPr/>
    </dgm:pt>
    <dgm:pt modelId="{CC904DCC-1438-49F3-945C-F894849B9D53}" type="pres">
      <dgm:prSet presAssocID="{188B90EE-33E9-4C4C-9AB5-0DFA4D615F0E}" presName="sibTrans" presStyleCnt="0"/>
      <dgm:spPr/>
    </dgm:pt>
    <dgm:pt modelId="{9C0612CD-B40E-4D86-83DC-0706F79575C4}" type="pres">
      <dgm:prSet presAssocID="{89AA3D74-464C-4C2F-8B80-FB3B5E2E845D}" presName="node" presStyleLbl="node1" presStyleIdx="13" presStyleCnt="16">
        <dgm:presLayoutVars>
          <dgm:bulletEnabled val="1"/>
        </dgm:presLayoutVars>
      </dgm:prSet>
      <dgm:spPr/>
    </dgm:pt>
    <dgm:pt modelId="{617925A6-8D17-49B9-9BDD-46F86FF6D922}" type="pres">
      <dgm:prSet presAssocID="{214516E7-BA32-4C94-9E42-567B29388136}" presName="sibTrans" presStyleCnt="0"/>
      <dgm:spPr/>
    </dgm:pt>
    <dgm:pt modelId="{46455BB2-BA11-4A21-A126-267E5A175C18}" type="pres">
      <dgm:prSet presAssocID="{8424D086-9EE7-4B73-A3AF-090C9A6C4AA4}" presName="node" presStyleLbl="node1" presStyleIdx="14" presStyleCnt="16">
        <dgm:presLayoutVars>
          <dgm:bulletEnabled val="1"/>
        </dgm:presLayoutVars>
      </dgm:prSet>
      <dgm:spPr/>
    </dgm:pt>
    <dgm:pt modelId="{9F06A483-D20F-45F2-BACE-6A39F8C34D47}" type="pres">
      <dgm:prSet presAssocID="{74B9E5BA-5074-4EB1-B3B9-00F30B5AD44A}" presName="sibTrans" presStyleCnt="0"/>
      <dgm:spPr/>
    </dgm:pt>
    <dgm:pt modelId="{DD622623-E13B-4BBF-9A6C-EC005758A1E1}" type="pres">
      <dgm:prSet presAssocID="{1F624603-C8AB-4C66-8157-2B5F18437E62}" presName="node" presStyleLbl="node1" presStyleIdx="15" presStyleCnt="16">
        <dgm:presLayoutVars>
          <dgm:bulletEnabled val="1"/>
        </dgm:presLayoutVars>
      </dgm:prSet>
      <dgm:spPr/>
    </dgm:pt>
  </dgm:ptLst>
  <dgm:cxnLst>
    <dgm:cxn modelId="{84406505-C72B-47F9-997F-D127D34158A9}" srcId="{49C1C97C-1A4B-4813-84F2-C72E1128BDAF}" destId="{1E3A8CA9-B38F-4211-8893-03C67DB72EDF}" srcOrd="6" destOrd="0" parTransId="{49174A51-F57B-4E4D-BD14-102209038E4E}" sibTransId="{541E304B-1C8B-4D2F-B866-E6FBA12CE4D7}"/>
    <dgm:cxn modelId="{D5783C06-1BE1-4E69-8C9B-71B5D49068B9}" type="presOf" srcId="{6ECEB920-2D95-47A3-AEF2-2E3E02EFC81B}" destId="{A469F269-735F-485F-8583-FAC9182AB9C2}" srcOrd="0" destOrd="0" presId="urn:microsoft.com/office/officeart/2005/8/layout/default"/>
    <dgm:cxn modelId="{8F07A50C-6AFB-4849-B395-1A8458024E95}" type="presOf" srcId="{B8ED70D3-0B5D-4F65-AB2E-70BC9492DD2E}" destId="{1866541F-10D3-4A2A-8388-FBF76BD69E15}" srcOrd="0" destOrd="0" presId="urn:microsoft.com/office/officeart/2005/8/layout/default"/>
    <dgm:cxn modelId="{881AD810-5ACB-4F56-9374-C9F1140FED81}" type="presOf" srcId="{861281A7-C2D8-48D3-9AC7-64577EE1BAB7}" destId="{60F10FBF-E702-4920-9F82-342F40D94459}" srcOrd="0" destOrd="0" presId="urn:microsoft.com/office/officeart/2005/8/layout/default"/>
    <dgm:cxn modelId="{769FC61D-1AEE-45D2-874B-8F11366FC563}" type="presOf" srcId="{832E3411-401D-484F-A97C-393321C034E0}" destId="{3AFE3592-6D2F-47D5-A3F7-AEC6334FF136}" srcOrd="0" destOrd="0" presId="urn:microsoft.com/office/officeart/2005/8/layout/default"/>
    <dgm:cxn modelId="{48C9621F-A0A8-4592-9DF8-10588B1B3907}" type="presOf" srcId="{7CC7AF6D-F03E-4F02-9041-AB0FC254BBD4}" destId="{5F04A099-9B19-4DFE-B027-713FBD45D5E0}" srcOrd="0" destOrd="0" presId="urn:microsoft.com/office/officeart/2005/8/layout/default"/>
    <dgm:cxn modelId="{638F472F-7544-4725-BA26-DB15CA20E8EE}" srcId="{49C1C97C-1A4B-4813-84F2-C72E1128BDAF}" destId="{8424D086-9EE7-4B73-A3AF-090C9A6C4AA4}" srcOrd="14" destOrd="0" parTransId="{E65BC25E-6BF9-4D54-A313-0551AEDC35FD}" sibTransId="{74B9E5BA-5074-4EB1-B3B9-00F30B5AD44A}"/>
    <dgm:cxn modelId="{79794D3D-FBC4-47F5-B5CD-1499233FFBDD}" srcId="{49C1C97C-1A4B-4813-84F2-C72E1128BDAF}" destId="{970988FF-0076-403E-A548-ED1ACEF4E86E}" srcOrd="12" destOrd="0" parTransId="{E6825497-90A5-4381-BD79-64EDB74A995D}" sibTransId="{188B90EE-33E9-4C4C-9AB5-0DFA4D615F0E}"/>
    <dgm:cxn modelId="{7C676E5F-E40F-4605-AF25-ACA624CB2B9F}" type="presOf" srcId="{970988FF-0076-403E-A548-ED1ACEF4E86E}" destId="{D2198CA1-68A8-47B2-BCE8-C15C1C8CFC95}" srcOrd="0" destOrd="0" presId="urn:microsoft.com/office/officeart/2005/8/layout/default"/>
    <dgm:cxn modelId="{CB29EE43-7359-4670-8FEE-E736C62568A9}" srcId="{49C1C97C-1A4B-4813-84F2-C72E1128BDAF}" destId="{B8ED70D3-0B5D-4F65-AB2E-70BC9492DD2E}" srcOrd="2" destOrd="0" parTransId="{7A5950D4-48C6-441C-98A9-218575F221D3}" sibTransId="{0FE35F6A-D2EF-4A8F-9FD0-E4C733D51C8A}"/>
    <dgm:cxn modelId="{09C33145-22C0-4F29-9055-1C4618EBFEEB}" type="presOf" srcId="{1E3A8CA9-B38F-4211-8893-03C67DB72EDF}" destId="{7D04271B-2A7A-43BF-9006-7E6C14BC971E}" srcOrd="0" destOrd="0" presId="urn:microsoft.com/office/officeart/2005/8/layout/default"/>
    <dgm:cxn modelId="{FD77236A-7D29-46E0-9D1D-0572FDF08625}" srcId="{49C1C97C-1A4B-4813-84F2-C72E1128BDAF}" destId="{0891DE46-4B7C-4071-BEA9-8E84A7AA9285}" srcOrd="7" destOrd="0" parTransId="{2ECB1395-DF16-44A1-8860-685F0C1B0970}" sibTransId="{B9C962D4-583F-48A5-9391-84074C38D07E}"/>
    <dgm:cxn modelId="{FC1FAC71-7BDA-40E3-A7B6-CC1DE8FC74A1}" srcId="{49C1C97C-1A4B-4813-84F2-C72E1128BDAF}" destId="{63F6043C-7A18-43C2-9DBA-2F208B7E9B84}" srcOrd="9" destOrd="0" parTransId="{D64043FF-D086-4461-B599-946F80E3B58F}" sibTransId="{52D9E967-B329-4418-BFE0-23FB2D211C53}"/>
    <dgm:cxn modelId="{9BDF3A74-49D5-443E-9084-4D692CF34703}" type="presOf" srcId="{FF3F9F18-9143-4CD5-BCE0-303E3455FC64}" destId="{1DFBD118-1278-4435-BECF-1B1509F9E70C}" srcOrd="0" destOrd="0" presId="urn:microsoft.com/office/officeart/2005/8/layout/default"/>
    <dgm:cxn modelId="{5DBC7656-B4A5-4294-95A2-4183D41604A1}" srcId="{49C1C97C-1A4B-4813-84F2-C72E1128BDAF}" destId="{1F624603-C8AB-4C66-8157-2B5F18437E62}" srcOrd="15" destOrd="0" parTransId="{E21F1244-E64D-42F9-8A5F-810672A9717C}" sibTransId="{FF28E2DD-3187-47A9-BBEE-664A375FC319}"/>
    <dgm:cxn modelId="{E93E1359-0CDB-4750-95EB-6DC8CBA83A31}" srcId="{49C1C97C-1A4B-4813-84F2-C72E1128BDAF}" destId="{861281A7-C2D8-48D3-9AC7-64577EE1BAB7}" srcOrd="5" destOrd="0" parTransId="{EB6E8A9F-3510-4DFA-8333-E4A28E8365DA}" sibTransId="{3C804DE0-E54E-4056-AD06-DE64DC67B7D4}"/>
    <dgm:cxn modelId="{DC9B8282-D624-48E6-B45C-AFEFD9702095}" srcId="{49C1C97C-1A4B-4813-84F2-C72E1128BDAF}" destId="{6ECEB920-2D95-47A3-AEF2-2E3E02EFC81B}" srcOrd="3" destOrd="0" parTransId="{C972693A-3BB6-480B-A246-D5A60A3B2BCE}" sibTransId="{14B9D64B-A2DD-4E41-A7E2-D0139A9776FC}"/>
    <dgm:cxn modelId="{B6C6938D-2FC6-4705-96CF-51115220ADE2}" type="presOf" srcId="{E75BBECF-B169-4D8B-A168-97FB9B4FA6F4}" destId="{8F08D309-E936-44F3-9A98-C4832445D728}" srcOrd="0" destOrd="0" presId="urn:microsoft.com/office/officeart/2005/8/layout/default"/>
    <dgm:cxn modelId="{B3179993-6C0B-4FA3-8ECB-A83CC1D73C07}" srcId="{49C1C97C-1A4B-4813-84F2-C72E1128BDAF}" destId="{89AA3D74-464C-4C2F-8B80-FB3B5E2E845D}" srcOrd="13" destOrd="0" parTransId="{591BEAF7-BFFF-40AE-9008-600996B53C73}" sibTransId="{214516E7-BA32-4C94-9E42-567B29388136}"/>
    <dgm:cxn modelId="{D437469B-4DC4-44F9-AB53-3DE8BC84534E}" type="presOf" srcId="{DA8DA71C-BA5E-43E2-AC3E-A617844BA0B7}" destId="{E4CFBC04-0B3E-4D82-B924-8B8E477A2819}" srcOrd="0" destOrd="0" presId="urn:microsoft.com/office/officeart/2005/8/layout/default"/>
    <dgm:cxn modelId="{DFC027A6-AB6C-4CD6-BBDC-2275A361A4D8}" srcId="{49C1C97C-1A4B-4813-84F2-C72E1128BDAF}" destId="{7CC7AF6D-F03E-4F02-9041-AB0FC254BBD4}" srcOrd="8" destOrd="0" parTransId="{281FD5B3-77A3-45D6-B7D9-292C50233924}" sibTransId="{3A02BA99-9447-4FFB-9A4C-A85C318237CC}"/>
    <dgm:cxn modelId="{760680B7-A7FD-4A99-8B3C-7CDB21ED4285}" srcId="{49C1C97C-1A4B-4813-84F2-C72E1128BDAF}" destId="{DA8DA71C-BA5E-43E2-AC3E-A617844BA0B7}" srcOrd="1" destOrd="0" parTransId="{7F031D2D-4DB5-462F-826F-4C28615B39D4}" sibTransId="{B3ECC737-C6FD-48EF-9F9F-4B605F2CF7C2}"/>
    <dgm:cxn modelId="{5CA5B4CA-D945-4DB8-9436-96590C308E7F}" srcId="{49C1C97C-1A4B-4813-84F2-C72E1128BDAF}" destId="{620AC1E5-D3CA-4E41-910F-EE1F54EE4F19}" srcOrd="4" destOrd="0" parTransId="{F75FEB4F-E6DE-4063-B8F1-DC6CF1E14097}" sibTransId="{E97E2016-579B-48D5-B946-B9F25E69B616}"/>
    <dgm:cxn modelId="{37D735CB-B122-40AA-86C0-8BC2801FEB27}" srcId="{49C1C97C-1A4B-4813-84F2-C72E1128BDAF}" destId="{832E3411-401D-484F-A97C-393321C034E0}" srcOrd="11" destOrd="0" parTransId="{5D1E570B-6ECD-46C8-9974-EF30CC29DC87}" sibTransId="{9E18BE5D-7271-4C18-A3E4-CAEF6BEE951C}"/>
    <dgm:cxn modelId="{95C167CB-BF58-4031-B1EE-1512C952E210}" type="presOf" srcId="{1F624603-C8AB-4C66-8157-2B5F18437E62}" destId="{DD622623-E13B-4BBF-9A6C-EC005758A1E1}" srcOrd="0" destOrd="0" presId="urn:microsoft.com/office/officeart/2005/8/layout/default"/>
    <dgm:cxn modelId="{DCD520D0-2F79-4E94-94B3-FD85029EB81A}" type="presOf" srcId="{63F6043C-7A18-43C2-9DBA-2F208B7E9B84}" destId="{11DF4CC6-9C3A-47CE-85A5-C8BEF8ACFEA4}" srcOrd="0" destOrd="0" presId="urn:microsoft.com/office/officeart/2005/8/layout/default"/>
    <dgm:cxn modelId="{48E933D8-D80C-479C-8921-125208D5DF92}" type="presOf" srcId="{0891DE46-4B7C-4071-BEA9-8E84A7AA9285}" destId="{80013ADE-1AC1-408F-A4DF-8948AB213FF8}" srcOrd="0" destOrd="0" presId="urn:microsoft.com/office/officeart/2005/8/layout/default"/>
    <dgm:cxn modelId="{B9A73CE0-42C5-47ED-9073-C761D3C41C7D}" srcId="{49C1C97C-1A4B-4813-84F2-C72E1128BDAF}" destId="{FF3F9F18-9143-4CD5-BCE0-303E3455FC64}" srcOrd="10" destOrd="0" parTransId="{E431B0C7-9174-459D-8D82-6D92B5EDDEEB}" sibTransId="{FC09B613-6D1D-4017-A823-3E1ED47171BD}"/>
    <dgm:cxn modelId="{3CA279E4-9E15-4AD9-8E07-F726E2399AE7}" type="presOf" srcId="{8424D086-9EE7-4B73-A3AF-090C9A6C4AA4}" destId="{46455BB2-BA11-4A21-A126-267E5A175C18}" srcOrd="0" destOrd="0" presId="urn:microsoft.com/office/officeart/2005/8/layout/default"/>
    <dgm:cxn modelId="{1A48CDE4-F675-4D97-BFAC-BB34C99460A0}" type="presOf" srcId="{49C1C97C-1A4B-4813-84F2-C72E1128BDAF}" destId="{E88B8200-A871-4E0A-884C-5515DECCCD54}" srcOrd="0" destOrd="0" presId="urn:microsoft.com/office/officeart/2005/8/layout/default"/>
    <dgm:cxn modelId="{A37736EA-E3B1-4EA7-9ED6-089397A21678}" type="presOf" srcId="{89AA3D74-464C-4C2F-8B80-FB3B5E2E845D}" destId="{9C0612CD-B40E-4D86-83DC-0706F79575C4}" srcOrd="0" destOrd="0" presId="urn:microsoft.com/office/officeart/2005/8/layout/default"/>
    <dgm:cxn modelId="{83F904FC-7DF1-4E7D-A468-D438A9447570}" type="presOf" srcId="{620AC1E5-D3CA-4E41-910F-EE1F54EE4F19}" destId="{4DB83A89-A28C-45AC-800B-2A57B66CCE8A}" srcOrd="0" destOrd="0" presId="urn:microsoft.com/office/officeart/2005/8/layout/default"/>
    <dgm:cxn modelId="{3F77EBFF-81D2-401A-9CF4-B8173393ED48}" srcId="{49C1C97C-1A4B-4813-84F2-C72E1128BDAF}" destId="{E75BBECF-B169-4D8B-A168-97FB9B4FA6F4}" srcOrd="0" destOrd="0" parTransId="{D2AED32C-E387-4317-BF93-4BB57667B7F3}" sibTransId="{45A1E66C-1F18-461C-9D70-CA2BAAB28446}"/>
    <dgm:cxn modelId="{3D328FBC-9B8C-4BF7-99C3-47D4FBEF05EB}" type="presParOf" srcId="{E88B8200-A871-4E0A-884C-5515DECCCD54}" destId="{8F08D309-E936-44F3-9A98-C4832445D728}" srcOrd="0" destOrd="0" presId="urn:microsoft.com/office/officeart/2005/8/layout/default"/>
    <dgm:cxn modelId="{745398AD-9EE2-4383-B1F1-D3D04B5AF641}" type="presParOf" srcId="{E88B8200-A871-4E0A-884C-5515DECCCD54}" destId="{684A1CA2-E662-4B27-AD60-4043D6EE3392}" srcOrd="1" destOrd="0" presId="urn:microsoft.com/office/officeart/2005/8/layout/default"/>
    <dgm:cxn modelId="{2596C1DA-7141-4321-8F85-D042BD316401}" type="presParOf" srcId="{E88B8200-A871-4E0A-884C-5515DECCCD54}" destId="{E4CFBC04-0B3E-4D82-B924-8B8E477A2819}" srcOrd="2" destOrd="0" presId="urn:microsoft.com/office/officeart/2005/8/layout/default"/>
    <dgm:cxn modelId="{719AB0C8-A794-4957-80A1-019399B80615}" type="presParOf" srcId="{E88B8200-A871-4E0A-884C-5515DECCCD54}" destId="{EF418A31-42FB-4948-9823-8226070E9DAA}" srcOrd="3" destOrd="0" presId="urn:microsoft.com/office/officeart/2005/8/layout/default"/>
    <dgm:cxn modelId="{C2FC064A-28FF-450F-8677-6D6C11F1135D}" type="presParOf" srcId="{E88B8200-A871-4E0A-884C-5515DECCCD54}" destId="{1866541F-10D3-4A2A-8388-FBF76BD69E15}" srcOrd="4" destOrd="0" presId="urn:microsoft.com/office/officeart/2005/8/layout/default"/>
    <dgm:cxn modelId="{3F9897EA-CE7A-41E8-AB4A-8AF069C7F8FE}" type="presParOf" srcId="{E88B8200-A871-4E0A-884C-5515DECCCD54}" destId="{9D7D299D-EEE9-4353-AA34-F7CC53707EE5}" srcOrd="5" destOrd="0" presId="urn:microsoft.com/office/officeart/2005/8/layout/default"/>
    <dgm:cxn modelId="{41566068-7178-4D2E-BEA1-73CBB9B4AFB8}" type="presParOf" srcId="{E88B8200-A871-4E0A-884C-5515DECCCD54}" destId="{A469F269-735F-485F-8583-FAC9182AB9C2}" srcOrd="6" destOrd="0" presId="urn:microsoft.com/office/officeart/2005/8/layout/default"/>
    <dgm:cxn modelId="{5067DA34-DC1C-4945-940A-20AE5E5A1C23}" type="presParOf" srcId="{E88B8200-A871-4E0A-884C-5515DECCCD54}" destId="{D9BF82F3-8CE7-40FD-9444-70D31E5ED6B7}" srcOrd="7" destOrd="0" presId="urn:microsoft.com/office/officeart/2005/8/layout/default"/>
    <dgm:cxn modelId="{9800D5A9-DFDD-4B13-B9A9-0AF0BD32F09B}" type="presParOf" srcId="{E88B8200-A871-4E0A-884C-5515DECCCD54}" destId="{4DB83A89-A28C-45AC-800B-2A57B66CCE8A}" srcOrd="8" destOrd="0" presId="urn:microsoft.com/office/officeart/2005/8/layout/default"/>
    <dgm:cxn modelId="{38375224-BB0B-49A3-A7B9-2AED95D07F9F}" type="presParOf" srcId="{E88B8200-A871-4E0A-884C-5515DECCCD54}" destId="{FC2CA926-91A9-4D42-B821-03D961861835}" srcOrd="9" destOrd="0" presId="urn:microsoft.com/office/officeart/2005/8/layout/default"/>
    <dgm:cxn modelId="{2959B42C-3751-41C6-9831-0ADB4B54433F}" type="presParOf" srcId="{E88B8200-A871-4E0A-884C-5515DECCCD54}" destId="{60F10FBF-E702-4920-9F82-342F40D94459}" srcOrd="10" destOrd="0" presId="urn:microsoft.com/office/officeart/2005/8/layout/default"/>
    <dgm:cxn modelId="{9D0994AC-0518-4F5E-A10F-243E50E4C60E}" type="presParOf" srcId="{E88B8200-A871-4E0A-884C-5515DECCCD54}" destId="{C870231A-E49B-452C-B1BB-A79B37AEEE16}" srcOrd="11" destOrd="0" presId="urn:microsoft.com/office/officeart/2005/8/layout/default"/>
    <dgm:cxn modelId="{3E67E48D-837D-4038-83BB-BA08047E54F1}" type="presParOf" srcId="{E88B8200-A871-4E0A-884C-5515DECCCD54}" destId="{7D04271B-2A7A-43BF-9006-7E6C14BC971E}" srcOrd="12" destOrd="0" presId="urn:microsoft.com/office/officeart/2005/8/layout/default"/>
    <dgm:cxn modelId="{26951B67-0DDB-4A78-8A6D-0EE0EF4A42E6}" type="presParOf" srcId="{E88B8200-A871-4E0A-884C-5515DECCCD54}" destId="{DE5187DA-6FF4-47DD-A257-8E0E5B9FAC2B}" srcOrd="13" destOrd="0" presId="urn:microsoft.com/office/officeart/2005/8/layout/default"/>
    <dgm:cxn modelId="{8D8C0575-4235-4518-AC4F-CBDAE5AF1B94}" type="presParOf" srcId="{E88B8200-A871-4E0A-884C-5515DECCCD54}" destId="{80013ADE-1AC1-408F-A4DF-8948AB213FF8}" srcOrd="14" destOrd="0" presId="urn:microsoft.com/office/officeart/2005/8/layout/default"/>
    <dgm:cxn modelId="{E6C0A2E1-738E-440B-A214-5E2A3FA1DD6F}" type="presParOf" srcId="{E88B8200-A871-4E0A-884C-5515DECCCD54}" destId="{2C010177-DD29-48CC-AA46-1FB5C70A54A7}" srcOrd="15" destOrd="0" presId="urn:microsoft.com/office/officeart/2005/8/layout/default"/>
    <dgm:cxn modelId="{09DAED24-12F1-4167-BF19-E0AC73D8D37E}" type="presParOf" srcId="{E88B8200-A871-4E0A-884C-5515DECCCD54}" destId="{5F04A099-9B19-4DFE-B027-713FBD45D5E0}" srcOrd="16" destOrd="0" presId="urn:microsoft.com/office/officeart/2005/8/layout/default"/>
    <dgm:cxn modelId="{41DA1F78-81C2-4666-B1F0-AD3389C8C89A}" type="presParOf" srcId="{E88B8200-A871-4E0A-884C-5515DECCCD54}" destId="{D13EB187-8456-4686-A1EC-47A9F0C2BCF0}" srcOrd="17" destOrd="0" presId="urn:microsoft.com/office/officeart/2005/8/layout/default"/>
    <dgm:cxn modelId="{337C3F4A-881D-4870-8176-32409E15EC02}" type="presParOf" srcId="{E88B8200-A871-4E0A-884C-5515DECCCD54}" destId="{11DF4CC6-9C3A-47CE-85A5-C8BEF8ACFEA4}" srcOrd="18" destOrd="0" presId="urn:microsoft.com/office/officeart/2005/8/layout/default"/>
    <dgm:cxn modelId="{E88D399F-AA41-4720-B613-555DA49032DA}" type="presParOf" srcId="{E88B8200-A871-4E0A-884C-5515DECCCD54}" destId="{24322F0A-E9F6-4492-9203-F478F4D61C76}" srcOrd="19" destOrd="0" presId="urn:microsoft.com/office/officeart/2005/8/layout/default"/>
    <dgm:cxn modelId="{ED35ADEE-4253-4084-AC0A-EC5CC11CE8AB}" type="presParOf" srcId="{E88B8200-A871-4E0A-884C-5515DECCCD54}" destId="{1DFBD118-1278-4435-BECF-1B1509F9E70C}" srcOrd="20" destOrd="0" presId="urn:microsoft.com/office/officeart/2005/8/layout/default"/>
    <dgm:cxn modelId="{A57A01C9-D076-4A86-84AD-84CAEDB00735}" type="presParOf" srcId="{E88B8200-A871-4E0A-884C-5515DECCCD54}" destId="{D5F27577-3FC5-456F-9B4F-28C895CF9076}" srcOrd="21" destOrd="0" presId="urn:microsoft.com/office/officeart/2005/8/layout/default"/>
    <dgm:cxn modelId="{F1AA09B9-9B18-4AFA-9CE4-D3FC761EAD43}" type="presParOf" srcId="{E88B8200-A871-4E0A-884C-5515DECCCD54}" destId="{3AFE3592-6D2F-47D5-A3F7-AEC6334FF136}" srcOrd="22" destOrd="0" presId="urn:microsoft.com/office/officeart/2005/8/layout/default"/>
    <dgm:cxn modelId="{E900D271-490F-4CC8-B88C-B3C3E32CC59F}" type="presParOf" srcId="{E88B8200-A871-4E0A-884C-5515DECCCD54}" destId="{51457C03-8507-4977-994C-A0FCDAC0C232}" srcOrd="23" destOrd="0" presId="urn:microsoft.com/office/officeart/2005/8/layout/default"/>
    <dgm:cxn modelId="{42827C86-4A9B-4548-8B27-F6BCE455180B}" type="presParOf" srcId="{E88B8200-A871-4E0A-884C-5515DECCCD54}" destId="{D2198CA1-68A8-47B2-BCE8-C15C1C8CFC95}" srcOrd="24" destOrd="0" presId="urn:microsoft.com/office/officeart/2005/8/layout/default"/>
    <dgm:cxn modelId="{1DA91CE7-3AB9-4976-8339-A22DDBBB8895}" type="presParOf" srcId="{E88B8200-A871-4E0A-884C-5515DECCCD54}" destId="{CC904DCC-1438-49F3-945C-F894849B9D53}" srcOrd="25" destOrd="0" presId="urn:microsoft.com/office/officeart/2005/8/layout/default"/>
    <dgm:cxn modelId="{D2EF55F0-2458-4619-A133-1ADE3F1C54B4}" type="presParOf" srcId="{E88B8200-A871-4E0A-884C-5515DECCCD54}" destId="{9C0612CD-B40E-4D86-83DC-0706F79575C4}" srcOrd="26" destOrd="0" presId="urn:microsoft.com/office/officeart/2005/8/layout/default"/>
    <dgm:cxn modelId="{3D3C82E8-896E-45CA-84DC-0EFF0686C766}" type="presParOf" srcId="{E88B8200-A871-4E0A-884C-5515DECCCD54}" destId="{617925A6-8D17-49B9-9BDD-46F86FF6D922}" srcOrd="27" destOrd="0" presId="urn:microsoft.com/office/officeart/2005/8/layout/default"/>
    <dgm:cxn modelId="{23D8BC64-315E-4F7A-A7B6-C74F81170E8A}" type="presParOf" srcId="{E88B8200-A871-4E0A-884C-5515DECCCD54}" destId="{46455BB2-BA11-4A21-A126-267E5A175C18}" srcOrd="28" destOrd="0" presId="urn:microsoft.com/office/officeart/2005/8/layout/default"/>
    <dgm:cxn modelId="{3C045968-83B2-4CBB-B18D-CF426E926AFA}" type="presParOf" srcId="{E88B8200-A871-4E0A-884C-5515DECCCD54}" destId="{9F06A483-D20F-45F2-BACE-6A39F8C34D47}" srcOrd="29" destOrd="0" presId="urn:microsoft.com/office/officeart/2005/8/layout/default"/>
    <dgm:cxn modelId="{45BE9EDA-0EAB-463C-BEDF-93648454A1EA}" type="presParOf" srcId="{E88B8200-A871-4E0A-884C-5515DECCCD54}" destId="{DD622623-E13B-4BBF-9A6C-EC005758A1E1}" srcOrd="3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08D309-E936-44F3-9A98-C4832445D728}">
      <dsp:nvSpPr>
        <dsp:cNvPr id="0" name=""/>
        <dsp:cNvSpPr/>
      </dsp:nvSpPr>
      <dsp:spPr>
        <a:xfrm>
          <a:off x="0" y="145169"/>
          <a:ext cx="1988670" cy="1193202"/>
        </a:xfrm>
        <a:prstGeom prst="rect">
          <a:avLst/>
        </a:prstGeom>
        <a:solidFill>
          <a:srgbClr val="EDD8C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IT</a:t>
          </a:r>
          <a:r>
            <a:rPr lang="en-US" sz="13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</a:t>
          </a:r>
          <a:r>
            <a:rPr lang="ru-RU" sz="13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сфера</a:t>
          </a:r>
          <a:r>
            <a:rPr lang="ru-RU" sz="13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ru-RU" sz="1300" i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администрирование, анализ данных, вебмастер, верстка и дизайн, программист и др.</a:t>
          </a:r>
          <a:endParaRPr lang="ru-RU" sz="1300" i="1" kern="1200" dirty="0">
            <a:solidFill>
              <a:schemeClr val="tx1"/>
            </a:solidFill>
          </a:endParaRPr>
        </a:p>
      </dsp:txBody>
      <dsp:txXfrm>
        <a:off x="0" y="145169"/>
        <a:ext cx="1988670" cy="1193202"/>
      </dsp:txXfrm>
    </dsp:sp>
    <dsp:sp modelId="{E4CFBC04-0B3E-4D82-B924-8B8E477A2819}">
      <dsp:nvSpPr>
        <dsp:cNvPr id="0" name=""/>
        <dsp:cNvSpPr/>
      </dsp:nvSpPr>
      <dsp:spPr>
        <a:xfrm>
          <a:off x="2190043" y="154846"/>
          <a:ext cx="1988670" cy="1193202"/>
        </a:xfrm>
        <a:prstGeom prst="rect">
          <a:avLst/>
        </a:prstGeom>
        <a:solidFill>
          <a:srgbClr val="EDD8C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D56509"/>
            </a:buClr>
            <a:buSzPct val="100000"/>
            <a:buFont typeface="Arial"/>
            <a:buNone/>
          </a:pPr>
          <a:r>
            <a:rPr lang="ru-RU" sz="13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Авто</a:t>
          </a:r>
          <a:r>
            <a:rPr lang="ru-RU" sz="13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ru-RU" sz="1300" i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автомойка, автосервис, </a:t>
          </a:r>
          <a:r>
            <a:rPr lang="ru-RU" sz="1300" i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автоэвакуация</a:t>
          </a:r>
          <a:r>
            <a:rPr lang="ru-RU" sz="1300" i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водитель, перевозка грузов, пассажиров и пр.</a:t>
          </a:r>
          <a:endParaRPr lang="ru-RU" sz="1300" i="1" kern="1200" dirty="0">
            <a:solidFill>
              <a:schemeClr val="tx1"/>
            </a:solidFill>
          </a:endParaRPr>
        </a:p>
      </dsp:txBody>
      <dsp:txXfrm>
        <a:off x="2190043" y="154846"/>
        <a:ext cx="1988670" cy="1193202"/>
      </dsp:txXfrm>
    </dsp:sp>
    <dsp:sp modelId="{1866541F-10D3-4A2A-8388-FBF76BD69E15}">
      <dsp:nvSpPr>
        <dsp:cNvPr id="0" name=""/>
        <dsp:cNvSpPr/>
      </dsp:nvSpPr>
      <dsp:spPr>
        <a:xfrm>
          <a:off x="4377581" y="154846"/>
          <a:ext cx="1988670" cy="1193202"/>
        </a:xfrm>
        <a:prstGeom prst="rect">
          <a:avLst/>
        </a:prstGeom>
        <a:solidFill>
          <a:srgbClr val="EDD8C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D56509"/>
            </a:buClr>
            <a:buSzPct val="100000"/>
            <a:buFont typeface="Arial"/>
            <a:buNone/>
          </a:pPr>
          <a:r>
            <a:rPr lang="ru-RU" sz="13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Аренда</a:t>
          </a:r>
          <a:r>
            <a:rPr lang="ru-RU" sz="13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ru-RU" sz="1300" i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квартир, машин, прокат, услуги по временному проживанию, хранению и пр.</a:t>
          </a:r>
          <a:endParaRPr lang="ru-RU" sz="1300" i="1" kern="1200" dirty="0">
            <a:solidFill>
              <a:schemeClr val="tx1"/>
            </a:solidFill>
          </a:endParaRPr>
        </a:p>
      </dsp:txBody>
      <dsp:txXfrm>
        <a:off x="4377581" y="154846"/>
        <a:ext cx="1988670" cy="1193202"/>
      </dsp:txXfrm>
    </dsp:sp>
    <dsp:sp modelId="{A469F269-735F-485F-8583-FAC9182AB9C2}">
      <dsp:nvSpPr>
        <dsp:cNvPr id="0" name=""/>
        <dsp:cNvSpPr/>
      </dsp:nvSpPr>
      <dsp:spPr>
        <a:xfrm>
          <a:off x="6565118" y="154846"/>
          <a:ext cx="1988670" cy="1193202"/>
        </a:xfrm>
        <a:prstGeom prst="rect">
          <a:avLst/>
        </a:prstGeom>
        <a:solidFill>
          <a:srgbClr val="EDD8C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D56509"/>
            </a:buClr>
            <a:buSzPct val="100000"/>
            <a:buFont typeface="Arial"/>
            <a:buNone/>
          </a:pPr>
          <a:r>
            <a:rPr lang="ru-RU" sz="13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Дом</a:t>
          </a:r>
          <a:r>
            <a:rPr lang="ru-RU" sz="13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ru-RU" sz="1300" i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бытовые услуги, гувернантка, няня, повар, сиделка, сторож, уборка и клининг и пр.</a:t>
          </a:r>
          <a:endParaRPr lang="ru-RU" sz="1300" i="1" kern="1200" dirty="0">
            <a:solidFill>
              <a:schemeClr val="tx1"/>
            </a:solidFill>
          </a:endParaRPr>
        </a:p>
      </dsp:txBody>
      <dsp:txXfrm>
        <a:off x="6565118" y="154846"/>
        <a:ext cx="1988670" cy="1193202"/>
      </dsp:txXfrm>
    </dsp:sp>
    <dsp:sp modelId="{4DB83A89-A28C-45AC-800B-2A57B66CCE8A}">
      <dsp:nvSpPr>
        <dsp:cNvPr id="0" name=""/>
        <dsp:cNvSpPr/>
      </dsp:nvSpPr>
      <dsp:spPr>
        <a:xfrm>
          <a:off x="2506" y="1546915"/>
          <a:ext cx="1988670" cy="1193202"/>
        </a:xfrm>
        <a:prstGeom prst="rect">
          <a:avLst/>
        </a:prstGeom>
        <a:solidFill>
          <a:srgbClr val="EDD8C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Животные</a:t>
          </a:r>
          <a:r>
            <a:rPr lang="ru-RU" sz="13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ru-RU" sz="1300" i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вакцинация животных, груминг, дрессировщик, кинология, передержка животных и пр.</a:t>
          </a:r>
          <a:endParaRPr lang="ru-RU" sz="1300" i="1" kern="1200" dirty="0">
            <a:solidFill>
              <a:schemeClr val="tx1"/>
            </a:solidFill>
          </a:endParaRPr>
        </a:p>
      </dsp:txBody>
      <dsp:txXfrm>
        <a:off x="2506" y="1546915"/>
        <a:ext cx="1988670" cy="1193202"/>
      </dsp:txXfrm>
    </dsp:sp>
    <dsp:sp modelId="{60F10FBF-E702-4920-9F82-342F40D94459}">
      <dsp:nvSpPr>
        <dsp:cNvPr id="0" name=""/>
        <dsp:cNvSpPr/>
      </dsp:nvSpPr>
      <dsp:spPr>
        <a:xfrm>
          <a:off x="2190043" y="1546915"/>
          <a:ext cx="1988670" cy="1193202"/>
        </a:xfrm>
        <a:prstGeom prst="rect">
          <a:avLst/>
        </a:prstGeom>
        <a:solidFill>
          <a:srgbClr val="EDD8C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Здоровье</a:t>
          </a:r>
          <a:r>
            <a:rPr lang="ru-RU" sz="13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ru-RU" sz="1300" i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диетолог, консультирование, логопед, массажист, психолог, тренер и пр.</a:t>
          </a:r>
          <a:endParaRPr lang="ru-RU" sz="1300" i="1" kern="1200" dirty="0">
            <a:solidFill>
              <a:schemeClr val="tx1"/>
            </a:solidFill>
          </a:endParaRPr>
        </a:p>
      </dsp:txBody>
      <dsp:txXfrm>
        <a:off x="2190043" y="1546915"/>
        <a:ext cx="1988670" cy="1193202"/>
      </dsp:txXfrm>
    </dsp:sp>
    <dsp:sp modelId="{7D04271B-2A7A-43BF-9006-7E6C14BC971E}">
      <dsp:nvSpPr>
        <dsp:cNvPr id="0" name=""/>
        <dsp:cNvSpPr/>
      </dsp:nvSpPr>
      <dsp:spPr>
        <a:xfrm>
          <a:off x="4377581" y="1546915"/>
          <a:ext cx="1988670" cy="1193202"/>
        </a:xfrm>
        <a:prstGeom prst="rect">
          <a:avLst/>
        </a:prstGeom>
        <a:solidFill>
          <a:srgbClr val="EDD8C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Информационные услуги</a:t>
          </a:r>
          <a:r>
            <a:rPr lang="ru-RU" sz="13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ru-RU" sz="1300" i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исследования, маркетинг, реклама, опросы, переводчик и пр</a:t>
          </a:r>
          <a:r>
            <a:rPr lang="ru-RU" sz="13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sz="1300" kern="1200" dirty="0">
            <a:solidFill>
              <a:schemeClr val="tx1"/>
            </a:solidFill>
          </a:endParaRPr>
        </a:p>
      </dsp:txBody>
      <dsp:txXfrm>
        <a:off x="4377581" y="1546915"/>
        <a:ext cx="1988670" cy="1193202"/>
      </dsp:txXfrm>
    </dsp:sp>
    <dsp:sp modelId="{80013ADE-1AC1-408F-A4DF-8948AB213FF8}">
      <dsp:nvSpPr>
        <dsp:cNvPr id="0" name=""/>
        <dsp:cNvSpPr/>
      </dsp:nvSpPr>
      <dsp:spPr>
        <a:xfrm>
          <a:off x="6565118" y="1546915"/>
          <a:ext cx="1988670" cy="1193202"/>
        </a:xfrm>
        <a:prstGeom prst="rect">
          <a:avLst/>
        </a:prstGeom>
        <a:solidFill>
          <a:srgbClr val="EDD8C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D56509"/>
            </a:buClr>
            <a:buSzPct val="100000"/>
            <a:buFont typeface="Arial"/>
            <a:buNone/>
          </a:pPr>
          <a:r>
            <a:rPr lang="ru-RU" sz="13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Красота</a:t>
          </a:r>
          <a:r>
            <a:rPr lang="ru-RU" sz="13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ru-RU" sz="1300" i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консультирование, косметолог, маникюр, педикюр, модель, парикмахер, стилист и пр.</a:t>
          </a:r>
          <a:endParaRPr lang="ru-RU" sz="1300" i="1" kern="1200" dirty="0">
            <a:solidFill>
              <a:schemeClr val="tx1"/>
            </a:solidFill>
          </a:endParaRPr>
        </a:p>
      </dsp:txBody>
      <dsp:txXfrm>
        <a:off x="6565118" y="1546915"/>
        <a:ext cx="1988670" cy="1193202"/>
      </dsp:txXfrm>
    </dsp:sp>
    <dsp:sp modelId="{5F04A099-9B19-4DFE-B027-713FBD45D5E0}">
      <dsp:nvSpPr>
        <dsp:cNvPr id="0" name=""/>
        <dsp:cNvSpPr/>
      </dsp:nvSpPr>
      <dsp:spPr>
        <a:xfrm>
          <a:off x="2506" y="2938984"/>
          <a:ext cx="1988670" cy="1193202"/>
        </a:xfrm>
        <a:prstGeom prst="rect">
          <a:avLst/>
        </a:prstGeom>
        <a:solidFill>
          <a:srgbClr val="EDD8C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D56509"/>
            </a:buClr>
            <a:buSzPct val="100000"/>
            <a:buFont typeface="Arial"/>
            <a:buNone/>
          </a:pPr>
          <a:r>
            <a:rPr lang="ru-RU" sz="13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Одежда</a:t>
          </a:r>
          <a:r>
            <a:rPr lang="ru-RU" sz="13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ru-RU" sz="1300" i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модельер, дизайнер, пошив, кройка и шитье и пр.</a:t>
          </a:r>
          <a:endParaRPr lang="ru-RU" sz="1300" i="1" kern="1200" dirty="0">
            <a:solidFill>
              <a:schemeClr val="tx1"/>
            </a:solidFill>
          </a:endParaRPr>
        </a:p>
      </dsp:txBody>
      <dsp:txXfrm>
        <a:off x="2506" y="2938984"/>
        <a:ext cx="1988670" cy="1193202"/>
      </dsp:txXfrm>
    </dsp:sp>
    <dsp:sp modelId="{11DF4CC6-9C3A-47CE-85A5-C8BEF8ACFEA4}">
      <dsp:nvSpPr>
        <dsp:cNvPr id="0" name=""/>
        <dsp:cNvSpPr/>
      </dsp:nvSpPr>
      <dsp:spPr>
        <a:xfrm>
          <a:off x="2190043" y="2938984"/>
          <a:ext cx="1988670" cy="1193202"/>
        </a:xfrm>
        <a:prstGeom prst="rect">
          <a:avLst/>
        </a:prstGeom>
        <a:solidFill>
          <a:srgbClr val="EDD8C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D56509"/>
            </a:buClr>
            <a:buSzPct val="100000"/>
            <a:buFont typeface="Arial"/>
            <a:buNone/>
          </a:pPr>
          <a:r>
            <a:rPr lang="ru-RU" sz="13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Природа</a:t>
          </a:r>
          <a:r>
            <a:rPr lang="ru-RU" sz="13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ru-RU" sz="1300" i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благоустройство территории, животноводство, прием и сдача лома, сельхоз услуги и пр.</a:t>
          </a:r>
          <a:endParaRPr lang="ru-RU" sz="1300" i="1" kern="1200" dirty="0">
            <a:solidFill>
              <a:schemeClr val="tx1"/>
            </a:solidFill>
          </a:endParaRPr>
        </a:p>
      </dsp:txBody>
      <dsp:txXfrm>
        <a:off x="2190043" y="2938984"/>
        <a:ext cx="1988670" cy="1193202"/>
      </dsp:txXfrm>
    </dsp:sp>
    <dsp:sp modelId="{1DFBD118-1278-4435-BECF-1B1509F9E70C}">
      <dsp:nvSpPr>
        <dsp:cNvPr id="0" name=""/>
        <dsp:cNvSpPr/>
      </dsp:nvSpPr>
      <dsp:spPr>
        <a:xfrm>
          <a:off x="4377581" y="2938984"/>
          <a:ext cx="1988670" cy="1193202"/>
        </a:xfrm>
        <a:prstGeom prst="rect">
          <a:avLst/>
        </a:prstGeom>
        <a:solidFill>
          <a:srgbClr val="EDD8C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Развлечения</a:t>
          </a:r>
          <a:r>
            <a:rPr lang="ru-RU" sz="13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ru-RU" sz="1300" i="1" kern="1200" dirty="0">
              <a:solidFill>
                <a:schemeClr val="tx1"/>
              </a:solidFill>
              <a:highlight>
                <a:srgbClr val="EDD8C2"/>
              </a:highlight>
              <a:latin typeface="Arial" panose="020B0604020202020204" pitchFamily="34" charset="0"/>
              <a:cs typeface="Arial" panose="020B0604020202020204" pitchFamily="34" charset="0"/>
            </a:rPr>
            <a:t>аниматор, артист, музыкант, певец, ведущий, шоумен, тамада, гид, экскурсовод и пр.</a:t>
          </a:r>
          <a:endParaRPr lang="ru-RU" sz="1300" i="1" kern="1200" dirty="0">
            <a:solidFill>
              <a:schemeClr val="tx1"/>
            </a:solidFill>
            <a:highlight>
              <a:srgbClr val="EDD8C2"/>
            </a:highlight>
          </a:endParaRPr>
        </a:p>
      </dsp:txBody>
      <dsp:txXfrm>
        <a:off x="4377581" y="2938984"/>
        <a:ext cx="1988670" cy="1193202"/>
      </dsp:txXfrm>
    </dsp:sp>
    <dsp:sp modelId="{3AFE3592-6D2F-47D5-A3F7-AEC6334FF136}">
      <dsp:nvSpPr>
        <dsp:cNvPr id="0" name=""/>
        <dsp:cNvSpPr/>
      </dsp:nvSpPr>
      <dsp:spPr>
        <a:xfrm>
          <a:off x="6565118" y="2938984"/>
          <a:ext cx="1988670" cy="1193202"/>
        </a:xfrm>
        <a:prstGeom prst="rect">
          <a:avLst/>
        </a:prstGeom>
        <a:solidFill>
          <a:srgbClr val="EDD8C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D56509"/>
            </a:buClr>
            <a:buSzPct val="100000"/>
            <a:buFont typeface="Arial"/>
            <a:buNone/>
          </a:pPr>
          <a:r>
            <a:rPr lang="ru-RU" sz="13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Ремонт</a:t>
          </a:r>
          <a:r>
            <a:rPr lang="ru-RU" sz="13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ru-RU" sz="1300" i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бытовой ремонт, дизайн, отделка, реставрация, сантехник, строительство и пр.</a:t>
          </a:r>
          <a:endParaRPr lang="ru-RU" sz="1300" i="1" kern="1200" dirty="0">
            <a:solidFill>
              <a:schemeClr val="tx1"/>
            </a:solidFill>
          </a:endParaRPr>
        </a:p>
      </dsp:txBody>
      <dsp:txXfrm>
        <a:off x="6565118" y="2938984"/>
        <a:ext cx="1988670" cy="1193202"/>
      </dsp:txXfrm>
    </dsp:sp>
    <dsp:sp modelId="{D2198CA1-68A8-47B2-BCE8-C15C1C8CFC95}">
      <dsp:nvSpPr>
        <dsp:cNvPr id="0" name=""/>
        <dsp:cNvSpPr/>
      </dsp:nvSpPr>
      <dsp:spPr>
        <a:xfrm>
          <a:off x="2506" y="4331053"/>
          <a:ext cx="1988670" cy="1193202"/>
        </a:xfrm>
        <a:prstGeom prst="rect">
          <a:avLst/>
        </a:prstGeom>
        <a:solidFill>
          <a:srgbClr val="EDD8C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D56509"/>
            </a:buClr>
            <a:buSzPct val="100000"/>
            <a:buFont typeface="Arial"/>
            <a:buNone/>
          </a:pPr>
          <a:r>
            <a:rPr lang="ru-RU" sz="13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Спорт</a:t>
          </a:r>
          <a:r>
            <a:rPr lang="ru-RU" sz="13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ru-RU" sz="1300" i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массажист, тренер, инструктор и пр.</a:t>
          </a:r>
          <a:endParaRPr lang="ru-RU" sz="1300" i="1" kern="1200" dirty="0">
            <a:solidFill>
              <a:schemeClr val="tx1"/>
            </a:solidFill>
          </a:endParaRPr>
        </a:p>
      </dsp:txBody>
      <dsp:txXfrm>
        <a:off x="2506" y="4331053"/>
        <a:ext cx="1988670" cy="1193202"/>
      </dsp:txXfrm>
    </dsp:sp>
    <dsp:sp modelId="{9C0612CD-B40E-4D86-83DC-0706F79575C4}">
      <dsp:nvSpPr>
        <dsp:cNvPr id="0" name=""/>
        <dsp:cNvSpPr/>
      </dsp:nvSpPr>
      <dsp:spPr>
        <a:xfrm>
          <a:off x="2190043" y="4331053"/>
          <a:ext cx="1988670" cy="1193202"/>
        </a:xfrm>
        <a:prstGeom prst="rect">
          <a:avLst/>
        </a:prstGeom>
        <a:solidFill>
          <a:srgbClr val="EDD8C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Торговля</a:t>
          </a:r>
          <a:r>
            <a:rPr lang="ru-RU" sz="13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продукцией </a:t>
          </a:r>
          <a:r>
            <a:rPr lang="ru-RU" sz="1300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собственного производства</a:t>
          </a:r>
          <a:endParaRPr lang="ru-RU" sz="1300" kern="1200" dirty="0">
            <a:solidFill>
              <a:srgbClr val="FF0000"/>
            </a:solidFill>
          </a:endParaRPr>
        </a:p>
      </dsp:txBody>
      <dsp:txXfrm>
        <a:off x="2190043" y="4331053"/>
        <a:ext cx="1988670" cy="1193202"/>
      </dsp:txXfrm>
    </dsp:sp>
    <dsp:sp modelId="{46455BB2-BA11-4A21-A126-267E5A175C18}">
      <dsp:nvSpPr>
        <dsp:cNvPr id="0" name=""/>
        <dsp:cNvSpPr/>
      </dsp:nvSpPr>
      <dsp:spPr>
        <a:xfrm>
          <a:off x="4377581" y="4331053"/>
          <a:ext cx="1988670" cy="1193202"/>
        </a:xfrm>
        <a:prstGeom prst="rect">
          <a:avLst/>
        </a:prstGeom>
        <a:solidFill>
          <a:srgbClr val="EDD8C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Фото-видео-печать</a:t>
          </a:r>
          <a:r>
            <a:rPr lang="ru-RU" sz="13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ru-RU" sz="1300" i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издательские услуги, оператор, оцифровка, полиграфия, фотограф, художник и пр.</a:t>
          </a:r>
          <a:endParaRPr lang="ru-RU" sz="1300" i="1" kern="1200" dirty="0">
            <a:solidFill>
              <a:schemeClr val="tx1"/>
            </a:solidFill>
          </a:endParaRPr>
        </a:p>
      </dsp:txBody>
      <dsp:txXfrm>
        <a:off x="4377581" y="4331053"/>
        <a:ext cx="1988670" cy="1193202"/>
      </dsp:txXfrm>
    </dsp:sp>
    <dsp:sp modelId="{DD622623-E13B-4BBF-9A6C-EC005758A1E1}">
      <dsp:nvSpPr>
        <dsp:cNvPr id="0" name=""/>
        <dsp:cNvSpPr/>
      </dsp:nvSpPr>
      <dsp:spPr>
        <a:xfrm>
          <a:off x="6565118" y="4331053"/>
          <a:ext cx="1988670" cy="1193202"/>
        </a:xfrm>
        <a:prstGeom prst="rect">
          <a:avLst/>
        </a:prstGeom>
        <a:solidFill>
          <a:srgbClr val="EDD8C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Прочее: бухгалтерия, юрист, риэлтор, страхование</a:t>
          </a:r>
          <a:endParaRPr lang="ru-RU" sz="1300" kern="1200" dirty="0"/>
        </a:p>
      </dsp:txBody>
      <dsp:txXfrm>
        <a:off x="6565118" y="4331053"/>
        <a:ext cx="1988670" cy="11932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184499-3188-465E-B2B6-33997DB7047E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EC6D01-BC15-40E8-AB13-119E9D95BA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3819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C6D01-BC15-40E8-AB13-119E9D95BA52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096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6D7BEB-5444-E141-394B-3176840829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77D1B77-3B99-E9AD-D470-4720BC67AB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F2AB4D-A51A-191F-E7AE-28E677250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B5B44-6FA7-48CF-9AE3-76AAEDAE898E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6D8222-5630-809E-4C82-F9AC3D1EA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35708A-BC88-6236-9A86-57EA1F81B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BC2F0-90BE-4514-AD8E-3FE2971342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3992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59FF43-1F7D-CE5C-A929-B3E855888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99FE90-119B-C124-FD1F-F74E6607E9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D4FD782-57AB-0BE3-0908-B716266C0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B5B44-6FA7-48CF-9AE3-76AAEDAE898E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4814FD-B039-1682-BE0B-C3372F34F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5D55E3-6DA7-619D-E077-0CBBE7F29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BC2F0-90BE-4514-AD8E-3FE2971342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6319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D943D61-2FFA-BE66-B532-5BD14830ED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216D0AB-4133-C5A6-F79D-0438BA9C14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474380-31B4-F21C-A05D-DF74A3EBE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B5B44-6FA7-48CF-9AE3-76AAEDAE898E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CE183D-236F-AC4A-EE11-313A4D6E2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9DF49C-85C6-9F1E-E806-B88F70F4C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BC2F0-90BE-4514-AD8E-3FE2971342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0499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1E0EE6-5AF4-EC43-723D-AE02EC28D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522C7B6-CBA9-EEE9-5906-91903FD923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ED1BD3A-743C-9E61-574E-2C74FAC08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B5B44-6FA7-48CF-9AE3-76AAEDAE898E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322FD9-2D26-2A04-A9D0-C32395A27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B95D40-C3E9-0CA1-1E68-0F140F2DE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BC2F0-90BE-4514-AD8E-3FE2971342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686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030CA-5685-B387-4B82-168648C98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D894AA5-D93A-1820-3912-7C2C6EEDA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B39B95-5EB0-C0EB-7DE8-1BEA66DF8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B5B44-6FA7-48CF-9AE3-76AAEDAE898E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CE3185-DFD3-B232-9311-F50321ABC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0F30713-15CD-FC81-1EFF-A2FC4946B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BC2F0-90BE-4514-AD8E-3FE2971342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111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C5B5E6-5603-0F04-0C04-01B0D3F9D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265BA19-BBE1-E847-F28A-B4CA3A0ACC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B0AEE74-C222-1BF0-7766-268BA27C16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36927AE-E3EC-8AE9-2832-A270D20FB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B5B44-6FA7-48CF-9AE3-76AAEDAE898E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E962D80-BCD3-697F-69D4-A4B47ED09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8F294E-A2A5-BC60-EDD1-0F5FDCD03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BC2F0-90BE-4514-AD8E-3FE2971342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3636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0805FF-B66B-7DCF-976C-44ABBD5EC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FDCEF0-9417-5006-29E4-6027A18E1A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27AF65B-0FE6-E9BA-5AF6-C7E04DBD60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D9E02B8-7877-D0E9-5597-E0736266BA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35307C6-E97D-36FA-F11B-491A57D09E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FD1BB04-CEF3-88F0-198A-DA48623BE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B5B44-6FA7-48CF-9AE3-76AAEDAE898E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E2069D8-29E3-4781-09AF-2CEA27AB9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357ED28-B091-7BC7-D45D-F6E6AAD65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BC2F0-90BE-4514-AD8E-3FE2971342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8931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E7221B-E5C0-5DE0-3227-BA14614DD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F7D0F2D-5641-E6C4-77BC-23CA00537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B5B44-6FA7-48CF-9AE3-76AAEDAE898E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0DAEC67-F6DB-1B9D-47BC-BAD3B75D3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9AC6138-D864-EAA8-B802-170C0F41A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BC2F0-90BE-4514-AD8E-3FE2971342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0953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801EE4A-861A-760B-6D69-2572136E3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B5B44-6FA7-48CF-9AE3-76AAEDAE898E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CB7181B-7ABA-1841-30DD-1B3DECEB3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F9972D9-F140-3CF2-C1AB-756FA9A33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BC2F0-90BE-4514-AD8E-3FE2971342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764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DFB5B3-92BE-583D-71BA-8314E8331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151441-2B34-F16D-687C-ADDF4400CA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4371D38-D7E5-D1C9-18D3-641FAFDED5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2C4E2C8-8AE6-1D96-BA7D-42DF830A6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B5B44-6FA7-48CF-9AE3-76AAEDAE898E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05F4B1E-7E43-97B3-B5F4-02C078BFD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BA4743F-0695-6356-F67B-4AD11F457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BC2F0-90BE-4514-AD8E-3FE2971342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3193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0A629C-08DD-E110-1800-6D135316E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08B7D9F-37FF-9617-8C15-31E7AF839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91F4812-0F67-8FE3-6847-C80182162E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5CE3F7E-67A7-BCF3-0D94-8271E5385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B5B44-6FA7-48CF-9AE3-76AAEDAE898E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F577CE9-1889-B5F5-EC6C-B7AC62647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1809058-7842-3ED0-2436-747A597E0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BC2F0-90BE-4514-AD8E-3FE2971342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86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739007-4E9E-7EDD-4C68-6592918E3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9EB4EEF-11B5-20BF-A4B4-68524FDE7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E8E346-8195-1F3A-FC8E-AE6BEB4E15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EB5B44-6FA7-48CF-9AE3-76AAEDAE898E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91B425E-EDD3-1587-6AA7-0B61D1D93F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BE84DB-6A56-6DFE-9FE9-9992445685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8BC2F0-90BE-4514-AD8E-3FE2971342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1142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7" Type="http://schemas.openxmlformats.org/officeDocument/2006/relationships/image" Target="../media/image13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12.png" /><Relationship Id="rId5" Type="http://schemas.openxmlformats.org/officeDocument/2006/relationships/image" Target="../media/image11.png" /><Relationship Id="rId4" Type="http://schemas.openxmlformats.org/officeDocument/2006/relationships/image" Target="../media/image10.pn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9.pn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15.png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9.png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17.png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18.png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19.png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 /><Relationship Id="rId2" Type="http://schemas.openxmlformats.org/officeDocument/2006/relationships/image" Target="../media/image20.jpeg" /><Relationship Id="rId1" Type="http://schemas.openxmlformats.org/officeDocument/2006/relationships/slideLayout" Target="../slideLayouts/slideLayout1.xml" /><Relationship Id="rId4" Type="http://schemas.microsoft.com/office/2007/relationships/hdphoto" Target="../media/hdphoto1.wdp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22.png" 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 /><Relationship Id="rId3" Type="http://schemas.openxmlformats.org/officeDocument/2006/relationships/diagramLayout" Target="../diagrams/layout1.xml" /><Relationship Id="rId7" Type="http://schemas.openxmlformats.org/officeDocument/2006/relationships/image" Target="../media/image2.png" /><Relationship Id="rId2" Type="http://schemas.openxmlformats.org/officeDocument/2006/relationships/diagramData" Target="../diagrams/data1.xml" /><Relationship Id="rId1" Type="http://schemas.openxmlformats.org/officeDocument/2006/relationships/slideLayout" Target="../slideLayouts/slideLayout1.xml" /><Relationship Id="rId6" Type="http://schemas.microsoft.com/office/2007/relationships/diagramDrawing" Target="../diagrams/drawing1.xml" /><Relationship Id="rId5" Type="http://schemas.openxmlformats.org/officeDocument/2006/relationships/diagramColors" Target="../diagrams/colors1.xml" /><Relationship Id="rId4" Type="http://schemas.openxmlformats.org/officeDocument/2006/relationships/diagramQuickStyle" Target="../diagrams/quickStyle1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4.png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1.xml" 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 /><Relationship Id="rId3" Type="http://schemas.openxmlformats.org/officeDocument/2006/relationships/image" Target="../media/image9.png" /><Relationship Id="rId7" Type="http://schemas.openxmlformats.org/officeDocument/2006/relationships/image" Target="../media/image26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25.JPG" /><Relationship Id="rId5" Type="http://schemas.openxmlformats.org/officeDocument/2006/relationships/image" Target="../media/image24.JPG" /><Relationship Id="rId10" Type="http://schemas.openxmlformats.org/officeDocument/2006/relationships/image" Target="../media/image29.png" /><Relationship Id="rId4" Type="http://schemas.openxmlformats.org/officeDocument/2006/relationships/image" Target="../media/image23.png" /><Relationship Id="rId9" Type="http://schemas.openxmlformats.org/officeDocument/2006/relationships/image" Target="../media/image28.png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30.png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31.png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32.png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33.pn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9.png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34.pn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9.png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35.pn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9.png" 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36.png" 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37.pn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image" Target="../media/image5.jpg" /><Relationship Id="rId1" Type="http://schemas.openxmlformats.org/officeDocument/2006/relationships/slideLayout" Target="../slideLayouts/slideLayout2.xml" 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38.png" 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39.png" 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image" Target="../media/image40.jp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2.png" 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41.png" 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42.pn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43.png" 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image" Target="../media/image44.jpg" /><Relationship Id="rId1" Type="http://schemas.openxmlformats.org/officeDocument/2006/relationships/slideLayout" Target="../slideLayouts/slideLayout2.xml" 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 /><Relationship Id="rId1" Type="http://schemas.openxmlformats.org/officeDocument/2006/relationships/slideLayout" Target="../slideLayouts/slideLayout2.xml" 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2.xml" 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mailto:teacher@cpp67.ru" TargetMode="External" /><Relationship Id="rId2" Type="http://schemas.openxmlformats.org/officeDocument/2006/relationships/image" Target="../media/image46.pn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6.png" 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2.xml" 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 /><Relationship Id="rId1" Type="http://schemas.openxmlformats.org/officeDocument/2006/relationships/slideLayout" Target="../slideLayouts/slideLayout2.xml" 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 /><Relationship Id="rId1" Type="http://schemas.openxmlformats.org/officeDocument/2006/relationships/slideLayout" Target="../slideLayouts/slideLayout2.xml" 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 /><Relationship Id="rId7" Type="http://schemas.openxmlformats.org/officeDocument/2006/relationships/image" Target="../media/image54.jpg" /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53.jpg" /><Relationship Id="rId5" Type="http://schemas.openxmlformats.org/officeDocument/2006/relationships/image" Target="../media/image52.png" /><Relationship Id="rId4" Type="http://schemas.openxmlformats.org/officeDocument/2006/relationships/image" Target="../media/image51.png" 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55.jp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9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image" Target="../media/image7.jp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image" Target="../media/image8.jp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11.png" /><Relationship Id="rId4" Type="http://schemas.openxmlformats.org/officeDocument/2006/relationships/image" Target="../media/image10.pn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12.png" /><Relationship Id="rId5" Type="http://schemas.openxmlformats.org/officeDocument/2006/relationships/image" Target="../media/image11.png" /><Relationship Id="rId4" Type="http://schemas.openxmlformats.org/officeDocument/2006/relationships/image" Target="../media/image10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BCAA705-0DCF-0C3C-6655-097F5E2A5D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6722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E175EA1-ACBA-7C2D-84BB-A907815B8C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1" r="29248" b="10698"/>
          <a:stretch/>
        </p:blipFill>
        <p:spPr>
          <a:xfrm>
            <a:off x="10492966" y="0"/>
            <a:ext cx="1493822" cy="149838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660AF83-3DDD-31F4-5BFA-C7864E4433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248" y="5306085"/>
            <a:ext cx="1271257" cy="127125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4603278-B273-2566-FDBF-119CA0B6FE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6999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88495D5-A675-EB76-5E22-9966075271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80" y="0"/>
            <a:ext cx="12149039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E227CB6-B366-6A87-8883-6ECA04F9AB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" y="0"/>
            <a:ext cx="12190486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7347570-04FF-DC03-C199-DF10E262EA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56" y="0"/>
            <a:ext cx="121286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6094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4CF54A5-26DC-5DC1-6329-3BA2987C53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6999" cy="685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C0A705B-DE45-7321-FBBE-D2551A15C5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1" r="29248" b="10698"/>
          <a:stretch/>
        </p:blipFill>
        <p:spPr>
          <a:xfrm>
            <a:off x="10492966" y="0"/>
            <a:ext cx="1493822" cy="149838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702AEF6-CDB0-9D0A-20B8-F9A4B41A94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248" y="5306085"/>
            <a:ext cx="1271257" cy="127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6813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C0A705B-DE45-7321-FBBE-D2551A15C5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1" r="29248" b="10698"/>
          <a:stretch/>
        </p:blipFill>
        <p:spPr>
          <a:xfrm>
            <a:off x="10492966" y="0"/>
            <a:ext cx="1493822" cy="149838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702AEF6-CDB0-9D0A-20B8-F9A4B41A94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248" y="5306085"/>
            <a:ext cx="1271257" cy="127125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B3B57D7-90E5-4489-CC3D-A1001359DB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1234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9B06406-0E5E-8545-E577-1F8CA0E561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286997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91843C1-2A79-0AD8-13F7-4E206D3ECF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1" r="29248" b="10698"/>
          <a:stretch/>
        </p:blipFill>
        <p:spPr>
          <a:xfrm>
            <a:off x="10492966" y="0"/>
            <a:ext cx="1493822" cy="149838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C4506E5-1C9B-AC41-3267-896CA3CCE7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248" y="5306085"/>
            <a:ext cx="1271257" cy="127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4255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C0A705B-DE45-7321-FBBE-D2551A15C5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1" r="29248" b="10698"/>
          <a:stretch/>
        </p:blipFill>
        <p:spPr>
          <a:xfrm>
            <a:off x="10492966" y="0"/>
            <a:ext cx="1493822" cy="149838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702AEF6-CDB0-9D0A-20B8-F9A4B41A94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248" y="5306085"/>
            <a:ext cx="1271257" cy="127125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106E468-24A9-EE36-31A7-55901E1C8F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26"/>
            <a:ext cx="10301286" cy="686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683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C0A705B-DE45-7321-FBBE-D2551A15C5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1" r="29248" b="10698"/>
          <a:stretch/>
        </p:blipFill>
        <p:spPr>
          <a:xfrm>
            <a:off x="10492966" y="0"/>
            <a:ext cx="1493822" cy="149838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702AEF6-CDB0-9D0A-20B8-F9A4B41A94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248" y="5306085"/>
            <a:ext cx="1271257" cy="127125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97496B2-760C-017C-AC07-7891CD40D5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0252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C0A705B-DE45-7321-FBBE-D2551A15C5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1" r="29248" b="10698"/>
          <a:stretch/>
        </p:blipFill>
        <p:spPr>
          <a:xfrm>
            <a:off x="10492966" y="0"/>
            <a:ext cx="1493822" cy="149838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702AEF6-CDB0-9D0A-20B8-F9A4B41A94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248" y="5306085"/>
            <a:ext cx="1271257" cy="127125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F9EAB2C-863A-E6F1-6525-09D06DE906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6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8835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8A4708D-8F73-70FB-C623-905B7A3570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2" b="31793"/>
          <a:stretch/>
        </p:blipFill>
        <p:spPr>
          <a:xfrm>
            <a:off x="0" y="0"/>
            <a:ext cx="12192000" cy="4423622"/>
          </a:xfrm>
          <a:prstGeom prst="rect">
            <a:avLst/>
          </a:prstGeom>
        </p:spPr>
      </p:pic>
      <p:sp>
        <p:nvSpPr>
          <p:cNvPr id="3" name="Rectangle 6">
            <a:extLst>
              <a:ext uri="{FF2B5EF4-FFF2-40B4-BE49-F238E27FC236}">
                <a16:creationId xmlns:a16="http://schemas.microsoft.com/office/drawing/2014/main" id="{68B98FCE-78AC-AE91-FBF2-AC6954F636AF}"/>
              </a:ext>
            </a:extLst>
          </p:cNvPr>
          <p:cNvSpPr/>
          <p:nvPr/>
        </p:nvSpPr>
        <p:spPr>
          <a:xfrm>
            <a:off x="0" y="4420247"/>
            <a:ext cx="12192000" cy="2428875"/>
          </a:xfrm>
          <a:prstGeom prst="rect">
            <a:avLst/>
          </a:prstGeom>
          <a:solidFill>
            <a:srgbClr val="DBBEA4"/>
          </a:solidFill>
          <a:ln>
            <a:solidFill>
              <a:srgbClr val="DBBE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19">
            <a:extLst>
              <a:ext uri="{FF2B5EF4-FFF2-40B4-BE49-F238E27FC236}">
                <a16:creationId xmlns:a16="http://schemas.microsoft.com/office/drawing/2014/main" id="{9BF7490F-6B1B-A47F-A1F0-2D7F453AF0FE}"/>
              </a:ext>
            </a:extLst>
          </p:cNvPr>
          <p:cNvSpPr/>
          <p:nvPr/>
        </p:nvSpPr>
        <p:spPr>
          <a:xfrm>
            <a:off x="1625803" y="3981770"/>
            <a:ext cx="841172" cy="841172"/>
          </a:xfrm>
          <a:prstGeom prst="ellipse">
            <a:avLst/>
          </a:prstGeom>
          <a:solidFill>
            <a:srgbClr val="DBBEA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21">
            <a:extLst>
              <a:ext uri="{FF2B5EF4-FFF2-40B4-BE49-F238E27FC236}">
                <a16:creationId xmlns:a16="http://schemas.microsoft.com/office/drawing/2014/main" id="{CCFF14A4-D735-1D6D-9BF8-3F2768C367E8}"/>
              </a:ext>
            </a:extLst>
          </p:cNvPr>
          <p:cNvSpPr/>
          <p:nvPr/>
        </p:nvSpPr>
        <p:spPr>
          <a:xfrm>
            <a:off x="4198645" y="3981770"/>
            <a:ext cx="841172" cy="841172"/>
          </a:xfrm>
          <a:prstGeom prst="ellipse">
            <a:avLst/>
          </a:prstGeom>
          <a:solidFill>
            <a:srgbClr val="DBBEA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22">
            <a:extLst>
              <a:ext uri="{FF2B5EF4-FFF2-40B4-BE49-F238E27FC236}">
                <a16:creationId xmlns:a16="http://schemas.microsoft.com/office/drawing/2014/main" id="{2E1B896C-D31B-F010-23D4-C6225CDD4EBC}"/>
              </a:ext>
            </a:extLst>
          </p:cNvPr>
          <p:cNvSpPr/>
          <p:nvPr/>
        </p:nvSpPr>
        <p:spPr>
          <a:xfrm>
            <a:off x="9306138" y="3981770"/>
            <a:ext cx="841172" cy="841172"/>
          </a:xfrm>
          <a:prstGeom prst="ellipse">
            <a:avLst/>
          </a:prstGeom>
          <a:solidFill>
            <a:srgbClr val="DBBEA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38">
            <a:extLst>
              <a:ext uri="{FF2B5EF4-FFF2-40B4-BE49-F238E27FC236}">
                <a16:creationId xmlns:a16="http://schemas.microsoft.com/office/drawing/2014/main" id="{25D0B131-40FD-102E-FA2E-F14AD2B50366}"/>
              </a:ext>
            </a:extLst>
          </p:cNvPr>
          <p:cNvSpPr/>
          <p:nvPr/>
        </p:nvSpPr>
        <p:spPr>
          <a:xfrm>
            <a:off x="6743379" y="3981770"/>
            <a:ext cx="841172" cy="841172"/>
          </a:xfrm>
          <a:prstGeom prst="ellipse">
            <a:avLst/>
          </a:prstGeom>
          <a:solidFill>
            <a:srgbClr val="DBBEA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631DAED-D88F-95D0-16F6-891F45CC57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791" t="4727" r="3662" b="78318"/>
          <a:stretch/>
        </p:blipFill>
        <p:spPr>
          <a:xfrm>
            <a:off x="1785891" y="4179260"/>
            <a:ext cx="520996" cy="49973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96BCB18-04AE-1C51-C441-3D3C9F4FB6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791" t="4727" r="3662" b="78318"/>
          <a:stretch/>
        </p:blipFill>
        <p:spPr>
          <a:xfrm>
            <a:off x="4358733" y="4179260"/>
            <a:ext cx="520996" cy="49973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445BDF2-60E2-79DF-1165-BAFF50131E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791" t="4727" r="3662" b="78318"/>
          <a:stretch/>
        </p:blipFill>
        <p:spPr>
          <a:xfrm>
            <a:off x="6903467" y="4200964"/>
            <a:ext cx="520996" cy="49973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448BDC7-DBF9-1F6D-732A-C4938DB7A4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791" t="4727" r="3662" b="78318"/>
          <a:stretch/>
        </p:blipFill>
        <p:spPr>
          <a:xfrm>
            <a:off x="9466226" y="4193860"/>
            <a:ext cx="520996" cy="499730"/>
          </a:xfrm>
          <a:prstGeom prst="rect">
            <a:avLst/>
          </a:prstGeom>
        </p:spPr>
      </p:pic>
      <p:sp>
        <p:nvSpPr>
          <p:cNvPr id="15" name="Rectangle 51">
            <a:extLst>
              <a:ext uri="{FF2B5EF4-FFF2-40B4-BE49-F238E27FC236}">
                <a16:creationId xmlns:a16="http://schemas.microsoft.com/office/drawing/2014/main" id="{3A9A3DF6-36CC-786D-49EB-BDE586DF27AF}"/>
              </a:ext>
            </a:extLst>
          </p:cNvPr>
          <p:cNvSpPr/>
          <p:nvPr/>
        </p:nvSpPr>
        <p:spPr>
          <a:xfrm>
            <a:off x="1105340" y="5088495"/>
            <a:ext cx="18662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latin typeface="Arial Black" panose="020B0A040201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МАРКЕТИНГ </a:t>
            </a:r>
          </a:p>
          <a:p>
            <a:pPr algn="ctr"/>
            <a:r>
              <a:rPr lang="ru-RU" dirty="0">
                <a:latin typeface="Arial Black" panose="020B0A040201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И ПРОДАЖИ</a:t>
            </a:r>
            <a:endParaRPr lang="en-US" dirty="0">
              <a:latin typeface="Arial Black" panose="020B0A040201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51">
            <a:extLst>
              <a:ext uri="{FF2B5EF4-FFF2-40B4-BE49-F238E27FC236}">
                <a16:creationId xmlns:a16="http://schemas.microsoft.com/office/drawing/2014/main" id="{6B8D6A38-8044-685D-ACA8-D9F184D444A9}"/>
              </a:ext>
            </a:extLst>
          </p:cNvPr>
          <p:cNvSpPr/>
          <p:nvPr/>
        </p:nvSpPr>
        <p:spPr>
          <a:xfrm>
            <a:off x="3480644" y="5117985"/>
            <a:ext cx="22701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latin typeface="Arial Black" panose="020B0A040201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ПРОДВИЖЕНИЕ</a:t>
            </a:r>
          </a:p>
          <a:p>
            <a:pPr algn="ctr"/>
            <a:r>
              <a:rPr lang="ru-RU" dirty="0">
                <a:latin typeface="Arial Black" panose="020B0A040201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В СОЦСЕТЯХ</a:t>
            </a:r>
            <a:endParaRPr lang="en-US" dirty="0">
              <a:latin typeface="Arial Black" panose="020B0A040201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51">
            <a:extLst>
              <a:ext uri="{FF2B5EF4-FFF2-40B4-BE49-F238E27FC236}">
                <a16:creationId xmlns:a16="http://schemas.microsoft.com/office/drawing/2014/main" id="{AFF1E2F1-10FB-B885-705E-F09C02A25C59}"/>
              </a:ext>
            </a:extLst>
          </p:cNvPr>
          <p:cNvSpPr/>
          <p:nvPr/>
        </p:nvSpPr>
        <p:spPr>
          <a:xfrm>
            <a:off x="8497862" y="5117985"/>
            <a:ext cx="24577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latin typeface="Arial Black" panose="020B0A040201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ТРЕНИНГИ ПО </a:t>
            </a:r>
          </a:p>
          <a:p>
            <a:pPr algn="ctr"/>
            <a:r>
              <a:rPr lang="ru-RU" dirty="0">
                <a:latin typeface="Arial Black" panose="020B0A040201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САМОРАЗВИТИЮ</a:t>
            </a:r>
            <a:endParaRPr lang="en-US" dirty="0">
              <a:latin typeface="Arial Black" panose="020B0A040201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51">
            <a:extLst>
              <a:ext uri="{FF2B5EF4-FFF2-40B4-BE49-F238E27FC236}">
                <a16:creationId xmlns:a16="http://schemas.microsoft.com/office/drawing/2014/main" id="{53854C34-BA51-AD34-2DAA-4C54CF41104C}"/>
              </a:ext>
            </a:extLst>
          </p:cNvPr>
          <p:cNvSpPr/>
          <p:nvPr/>
        </p:nvSpPr>
        <p:spPr>
          <a:xfrm>
            <a:off x="6259905" y="5117985"/>
            <a:ext cx="169309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latin typeface="Arial Black" panose="020B0A040201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ОБУЧЕНИЕ </a:t>
            </a:r>
          </a:p>
          <a:p>
            <a:pPr algn="ctr"/>
            <a:r>
              <a:rPr lang="ru-RU" dirty="0">
                <a:latin typeface="Arial Black" panose="020B0A040201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ОСНОВАМ</a:t>
            </a:r>
          </a:p>
          <a:p>
            <a:pPr algn="ctr"/>
            <a:r>
              <a:rPr lang="ru-RU" dirty="0">
                <a:latin typeface="Arial Black" panose="020B0A040201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БИЗНЕСА</a:t>
            </a:r>
            <a:endParaRPr lang="en-US" dirty="0">
              <a:latin typeface="Arial Black" panose="020B0A040201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DFAF5A5E-17DB-0715-34BA-4C273B5AAAE9}"/>
              </a:ext>
            </a:extLst>
          </p:cNvPr>
          <p:cNvSpPr/>
          <p:nvPr/>
        </p:nvSpPr>
        <p:spPr>
          <a:xfrm>
            <a:off x="7424463" y="500382"/>
            <a:ext cx="4476415" cy="678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D90022B5-BEC9-1453-8CF4-AA31146A0831}"/>
              </a:ext>
            </a:extLst>
          </p:cNvPr>
          <p:cNvSpPr/>
          <p:nvPr/>
        </p:nvSpPr>
        <p:spPr>
          <a:xfrm>
            <a:off x="8281242" y="1223657"/>
            <a:ext cx="3619635" cy="678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EDAC57-4AD6-8A65-0AD2-4D43E15A29CB}"/>
              </a:ext>
            </a:extLst>
          </p:cNvPr>
          <p:cNvSpPr txBox="1"/>
          <p:nvPr/>
        </p:nvSpPr>
        <p:spPr>
          <a:xfrm>
            <a:off x="7050505" y="500382"/>
            <a:ext cx="485037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4400" b="1" spc="-1" dirty="0">
                <a:latin typeface="Arial Black" panose="020B0A04020102020204" pitchFamily="34" charset="0"/>
                <a:cs typeface="Arial" panose="020B0604020202020204" pitchFamily="34" charset="0"/>
              </a:rPr>
              <a:t>БЕСПЛАТНОЕ </a:t>
            </a:r>
          </a:p>
          <a:p>
            <a:pPr algn="r"/>
            <a:r>
              <a:rPr lang="ru-RU" sz="4400" b="1" spc="-1" dirty="0">
                <a:latin typeface="Arial Black" panose="020B0A04020102020204" pitchFamily="34" charset="0"/>
                <a:cs typeface="Arial" panose="020B0604020202020204" pitchFamily="34" charset="0"/>
              </a:rPr>
              <a:t>ОБУЧЕНИЕ</a:t>
            </a:r>
          </a:p>
        </p:txBody>
      </p:sp>
    </p:spTree>
    <p:extLst>
      <p:ext uri="{BB962C8B-B14F-4D97-AF65-F5344CB8AC3E}">
        <p14:creationId xmlns:p14="http://schemas.microsoft.com/office/powerpoint/2010/main" val="26429630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E175EA1-ACBA-7C2D-84BB-A907815B8C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1" r="29248" b="10698"/>
          <a:stretch/>
        </p:blipFill>
        <p:spPr>
          <a:xfrm>
            <a:off x="10492966" y="0"/>
            <a:ext cx="1493822" cy="149838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660AF83-3DDD-31F4-5BFA-C7864E4433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248" y="5306085"/>
            <a:ext cx="1271257" cy="127125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101DDAC-4CF6-1B8A-C7A3-FCDAD7FEA8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6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7521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2F48CBF2-4517-6D79-121B-A7E8060CC39F}"/>
              </a:ext>
            </a:extLst>
          </p:cNvPr>
          <p:cNvSpPr txBox="1">
            <a:spLocks/>
          </p:cNvSpPr>
          <p:nvPr/>
        </p:nvSpPr>
        <p:spPr>
          <a:xfrm>
            <a:off x="952574" y="261433"/>
            <a:ext cx="8192628" cy="4264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>
              <a:lnSpc>
                <a:spcPct val="85000"/>
              </a:lnSpc>
              <a:spcBef>
                <a:spcPts val="0"/>
              </a:spcBef>
              <a:defRPr/>
            </a:pPr>
            <a:r>
              <a:rPr lang="ru-RU" sz="2000">
                <a:solidFill>
                  <a:srgbClr val="562212"/>
                </a:solidFill>
                <a:latin typeface="Arial Black" panose="020B0A04020102020204" pitchFamily="34" charset="0"/>
                <a:ea typeface="Roboto Black" panose="02000000000000000000" pitchFamily="2" charset="0"/>
              </a:rPr>
              <a:t>Виды деятельности для самозанятых:</a:t>
            </a:r>
            <a:endParaRPr lang="ru-RU" sz="2000" dirty="0">
              <a:solidFill>
                <a:srgbClr val="562212"/>
              </a:solidFill>
              <a:latin typeface="Arial Black" panose="020B0A04020102020204" pitchFamily="34" charset="0"/>
              <a:ea typeface="Roboto Black" panose="02000000000000000000" pitchFamily="2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C2952DB-9D29-B641-7CFD-60192644CE02}"/>
              </a:ext>
            </a:extLst>
          </p:cNvPr>
          <p:cNvSpPr/>
          <p:nvPr/>
        </p:nvSpPr>
        <p:spPr>
          <a:xfrm>
            <a:off x="735062" y="687929"/>
            <a:ext cx="90375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4284FFA9-B67E-E7F0-A8FB-E291CBBEF4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5703432"/>
              </p:ext>
            </p:extLst>
          </p:nvPr>
        </p:nvGraphicFramePr>
        <p:xfrm>
          <a:off x="1086468" y="980316"/>
          <a:ext cx="8556295" cy="56791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1B8671E-DAC5-8105-BAB9-8D6CC9D5ED4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1" r="29248" b="10698"/>
          <a:stretch/>
        </p:blipFill>
        <p:spPr>
          <a:xfrm>
            <a:off x="10492966" y="0"/>
            <a:ext cx="1493822" cy="149838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2D94394-F834-D4F3-357C-F84F14C5C3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248" y="5306085"/>
            <a:ext cx="1271257" cy="127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616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E175EA1-ACBA-7C2D-84BB-A907815B8C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1" r="29248" b="10698"/>
          <a:stretch/>
        </p:blipFill>
        <p:spPr>
          <a:xfrm>
            <a:off x="10492966" y="0"/>
            <a:ext cx="1493822" cy="149838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5D2478D-6E5E-F63C-3AF1-FCAEAB12B3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6999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D396961-7F55-ED0D-82F6-246C416079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248" y="5311534"/>
            <a:ext cx="1265808" cy="12658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932A1B-5AB4-FAB9-DD3C-BEEAE00C1D96}"/>
              </a:ext>
            </a:extLst>
          </p:cNvPr>
          <p:cNvSpPr txBox="1"/>
          <p:nvPr/>
        </p:nvSpPr>
        <p:spPr>
          <a:xfrm>
            <a:off x="10560081" y="4711370"/>
            <a:ext cx="130997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100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Телеграм-чат </a:t>
            </a:r>
          </a:p>
          <a:p>
            <a:pPr algn="r"/>
            <a:r>
              <a:rPr lang="ru-RU" sz="1100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«Добрый </a:t>
            </a:r>
          </a:p>
          <a:p>
            <a:pPr algn="r"/>
            <a:r>
              <a:rPr lang="ru-RU" sz="1100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бизнес»</a:t>
            </a:r>
          </a:p>
        </p:txBody>
      </p:sp>
    </p:spTree>
    <p:extLst>
      <p:ext uri="{BB962C8B-B14F-4D97-AF65-F5344CB8AC3E}">
        <p14:creationId xmlns:p14="http://schemas.microsoft.com/office/powerpoint/2010/main" val="37183005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1B8671E-DAC5-8105-BAB9-8D6CC9D5ED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1" r="29248" b="10698"/>
          <a:stretch/>
        </p:blipFill>
        <p:spPr>
          <a:xfrm>
            <a:off x="10492966" y="0"/>
            <a:ext cx="1493822" cy="149838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2D94394-F834-D4F3-357C-F84F14C5C3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248" y="5306085"/>
            <a:ext cx="1271257" cy="127125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8B96FCF3-FE95-DEF9-498A-BD654BA4B0E6}"/>
              </a:ext>
            </a:extLst>
          </p:cNvPr>
          <p:cNvGrpSpPr/>
          <p:nvPr/>
        </p:nvGrpSpPr>
        <p:grpSpPr>
          <a:xfrm>
            <a:off x="3737217" y="2071786"/>
            <a:ext cx="3208008" cy="936000"/>
            <a:chOff x="950263" y="3341055"/>
            <a:chExt cx="3513583" cy="763062"/>
          </a:xfrm>
        </p:grpSpPr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E9D44F6E-EAD8-C84B-6C0F-7EBE927A4A5F}"/>
                </a:ext>
              </a:extLst>
            </p:cNvPr>
            <p:cNvSpPr/>
            <p:nvPr/>
          </p:nvSpPr>
          <p:spPr>
            <a:xfrm>
              <a:off x="954552" y="3341055"/>
              <a:ext cx="3509294" cy="763062"/>
            </a:xfrm>
            <a:prstGeom prst="rect">
              <a:avLst/>
            </a:prstGeom>
            <a:solidFill>
              <a:srgbClr val="F2E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57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5054F384-B05E-DF3C-473B-854285FAD6F4}"/>
                </a:ext>
              </a:extLst>
            </p:cNvPr>
            <p:cNvSpPr/>
            <p:nvPr/>
          </p:nvSpPr>
          <p:spPr>
            <a:xfrm>
              <a:off x="954552" y="3341056"/>
              <a:ext cx="290923" cy="759728"/>
            </a:xfrm>
            <a:prstGeom prst="rect">
              <a:avLst/>
            </a:prstGeom>
            <a:solidFill>
              <a:srgbClr val="ED53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57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76669B2-B003-D12B-A41B-07E78ADE8E6A}"/>
                </a:ext>
              </a:extLst>
            </p:cNvPr>
            <p:cNvSpPr txBox="1"/>
            <p:nvPr/>
          </p:nvSpPr>
          <p:spPr>
            <a:xfrm>
              <a:off x="950263" y="3498718"/>
              <a:ext cx="399764" cy="318839"/>
            </a:xfrm>
            <a:prstGeom prst="rect">
              <a:avLst/>
            </a:prstGeom>
            <a:noFill/>
          </p:spPr>
          <p:txBody>
            <a:bodyPr wrap="square" rtlCol="0" anchor="ctr">
              <a:norm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dirty="0">
                  <a:solidFill>
                    <a:srgbClr val="F7F2E5"/>
                  </a:solidFill>
                  <a:latin typeface="Arial Black" panose="020B0A04020102020204" pitchFamily="34" charset="0"/>
                </a:rPr>
                <a:t>7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7F2E5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089FF3F-A14F-D9CA-EBF3-9F66D03D08C0}"/>
              </a:ext>
            </a:extLst>
          </p:cNvPr>
          <p:cNvGrpSpPr/>
          <p:nvPr/>
        </p:nvGrpSpPr>
        <p:grpSpPr>
          <a:xfrm>
            <a:off x="337694" y="3236694"/>
            <a:ext cx="3186836" cy="936000"/>
            <a:chOff x="934785" y="3341055"/>
            <a:chExt cx="3529061" cy="763062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9EBC9FC8-20D2-469A-4CA7-A97EC6B1ECF4}"/>
                </a:ext>
              </a:extLst>
            </p:cNvPr>
            <p:cNvSpPr/>
            <p:nvPr/>
          </p:nvSpPr>
          <p:spPr>
            <a:xfrm>
              <a:off x="954552" y="3341055"/>
              <a:ext cx="3509294" cy="763062"/>
            </a:xfrm>
            <a:prstGeom prst="rect">
              <a:avLst/>
            </a:prstGeom>
            <a:solidFill>
              <a:srgbClr val="F2E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57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C54B5015-0E06-C921-5277-DDC86365C32A}"/>
                </a:ext>
              </a:extLst>
            </p:cNvPr>
            <p:cNvSpPr/>
            <p:nvPr/>
          </p:nvSpPr>
          <p:spPr>
            <a:xfrm>
              <a:off x="954552" y="3341056"/>
              <a:ext cx="290923" cy="759728"/>
            </a:xfrm>
            <a:prstGeom prst="rect">
              <a:avLst/>
            </a:prstGeom>
            <a:solidFill>
              <a:srgbClr val="ED53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57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C6B6C4A-451D-88CB-EE4A-1CC58F03A1DA}"/>
                </a:ext>
              </a:extLst>
            </p:cNvPr>
            <p:cNvSpPr txBox="1"/>
            <p:nvPr/>
          </p:nvSpPr>
          <p:spPr>
            <a:xfrm>
              <a:off x="934785" y="3462293"/>
              <a:ext cx="435105" cy="422837"/>
            </a:xfrm>
            <a:prstGeom prst="rect">
              <a:avLst/>
            </a:prstGeom>
            <a:noFill/>
          </p:spPr>
          <p:txBody>
            <a:bodyPr wrap="square" rtlCol="0" anchor="ctr">
              <a:norm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7F2E5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7E984B8-9CF4-86AA-9747-3CEB84B02BA4}"/>
              </a:ext>
            </a:extLst>
          </p:cNvPr>
          <p:cNvSpPr/>
          <p:nvPr/>
        </p:nvSpPr>
        <p:spPr>
          <a:xfrm>
            <a:off x="1593206" y="162762"/>
            <a:ext cx="7102763" cy="387724"/>
          </a:xfrm>
          <a:prstGeom prst="rect">
            <a:avLst/>
          </a:prstGeom>
          <a:solidFill>
            <a:srgbClr val="F2EC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Плюсы режима налогообложения (НПД)</a:t>
            </a: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92D72E4B-3487-5912-A4A4-762CE1B65D70}"/>
              </a:ext>
            </a:extLst>
          </p:cNvPr>
          <p:cNvGrpSpPr/>
          <p:nvPr/>
        </p:nvGrpSpPr>
        <p:grpSpPr>
          <a:xfrm>
            <a:off x="335145" y="2071449"/>
            <a:ext cx="3217298" cy="942033"/>
            <a:chOff x="880741" y="2488694"/>
            <a:chExt cx="3523758" cy="1044515"/>
          </a:xfrm>
        </p:grpSpPr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99360659-85D8-7879-EDC4-9E56B61DBDB0}"/>
                </a:ext>
              </a:extLst>
            </p:cNvPr>
            <p:cNvGrpSpPr/>
            <p:nvPr/>
          </p:nvGrpSpPr>
          <p:grpSpPr>
            <a:xfrm>
              <a:off x="880741" y="2488694"/>
              <a:ext cx="3523758" cy="1044515"/>
              <a:chOff x="940088" y="3341055"/>
              <a:chExt cx="3523758" cy="767980"/>
            </a:xfrm>
          </p:grpSpPr>
          <p:sp>
            <p:nvSpPr>
              <p:cNvPr id="19" name="Прямоугольник 18">
                <a:extLst>
                  <a:ext uri="{FF2B5EF4-FFF2-40B4-BE49-F238E27FC236}">
                    <a16:creationId xmlns:a16="http://schemas.microsoft.com/office/drawing/2014/main" id="{3A2D60B0-FE0A-69D5-0113-41B6638018AC}"/>
                  </a:ext>
                </a:extLst>
              </p:cNvPr>
              <p:cNvSpPr/>
              <p:nvPr/>
            </p:nvSpPr>
            <p:spPr>
              <a:xfrm>
                <a:off x="954552" y="3341055"/>
                <a:ext cx="3509294" cy="763062"/>
              </a:xfrm>
              <a:prstGeom prst="rect">
                <a:avLst/>
              </a:prstGeom>
              <a:solidFill>
                <a:srgbClr val="F2ECD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57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Прямоугольник 19">
                <a:extLst>
                  <a:ext uri="{FF2B5EF4-FFF2-40B4-BE49-F238E27FC236}">
                    <a16:creationId xmlns:a16="http://schemas.microsoft.com/office/drawing/2014/main" id="{16E2CF50-814F-BC25-31F4-CA961D1645C6}"/>
                  </a:ext>
                </a:extLst>
              </p:cNvPr>
              <p:cNvSpPr/>
              <p:nvPr/>
            </p:nvSpPr>
            <p:spPr>
              <a:xfrm>
                <a:off x="942833" y="3349307"/>
                <a:ext cx="290924" cy="759728"/>
              </a:xfrm>
              <a:prstGeom prst="rect">
                <a:avLst/>
              </a:prstGeom>
              <a:solidFill>
                <a:srgbClr val="ED53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57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90ABF14-886A-2ED9-9449-34E331999101}"/>
                  </a:ext>
                </a:extLst>
              </p:cNvPr>
              <p:cNvSpPr txBox="1"/>
              <p:nvPr/>
            </p:nvSpPr>
            <p:spPr>
              <a:xfrm>
                <a:off x="940088" y="3507240"/>
                <a:ext cx="399764" cy="318839"/>
              </a:xfrm>
              <a:prstGeom prst="rect">
                <a:avLst/>
              </a:prstGeom>
              <a:noFill/>
            </p:spPr>
            <p:txBody>
              <a:bodyPr wrap="square" rtlCol="0" anchor="ctr">
                <a:norm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1200" dirty="0">
                    <a:solidFill>
                      <a:srgbClr val="F7F2E5"/>
                    </a:solidFill>
                    <a:latin typeface="Arial Black" panose="020B0A04020102020204" pitchFamily="34" charset="0"/>
                  </a:rPr>
                  <a:t>2</a:t>
                </a:r>
                <a:endPara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7F2E5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84BB10CD-B617-2364-B807-4D28EE5CE3CB}"/>
                </a:ext>
              </a:extLst>
            </p:cNvPr>
            <p:cNvSpPr/>
            <p:nvPr/>
          </p:nvSpPr>
          <p:spPr>
            <a:xfrm>
              <a:off x="1136072" y="2525356"/>
              <a:ext cx="3145691" cy="88881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>
                <a:spcAft>
                  <a:spcPts val="526"/>
                </a:spcAft>
                <a:defRPr/>
              </a:pPr>
              <a:r>
                <a:rPr lang="ru-RU" sz="1100" b="1" dirty="0">
                  <a:solidFill>
                    <a:srgbClr val="56221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ЧЕК ФОРМИРУЕТСЯ В ПРИЛОЖЕНИИ «МОЙ НАЛОГ»</a:t>
              </a:r>
            </a:p>
            <a:p>
              <a:pPr lvl="0" algn="ctr">
                <a:spcAft>
                  <a:spcPts val="526"/>
                </a:spcAft>
                <a:defRPr/>
              </a:pPr>
              <a:r>
                <a:rPr lang="ru-RU" sz="1100" b="1" dirty="0">
                  <a:solidFill>
                    <a:srgbClr val="56221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Или оплата по </a:t>
              </a:r>
              <a:r>
                <a:rPr lang="en-US" sz="1100" b="1" dirty="0">
                  <a:solidFill>
                    <a:srgbClr val="56221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QR-</a:t>
              </a:r>
              <a:r>
                <a:rPr lang="ru-RU" sz="1100" b="1" dirty="0">
                  <a:solidFill>
                    <a:srgbClr val="56221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коду</a:t>
              </a:r>
            </a:p>
            <a:p>
              <a:pPr lvl="0" algn="ctr">
                <a:spcAft>
                  <a:spcPts val="526"/>
                </a:spcAft>
                <a:defRPr/>
              </a:pPr>
              <a:r>
                <a:rPr kumimoji="0" lang="ru-RU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56221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Не требуется </a:t>
              </a:r>
              <a:r>
                <a:rPr lang="ru-RU" sz="1100" b="1" dirty="0">
                  <a:solidFill>
                    <a:srgbClr val="56221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касса</a:t>
              </a:r>
              <a:endPara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562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AA776B92-2A79-358C-6B61-58E63E0BFC1D}"/>
              </a:ext>
            </a:extLst>
          </p:cNvPr>
          <p:cNvGrpSpPr/>
          <p:nvPr/>
        </p:nvGrpSpPr>
        <p:grpSpPr>
          <a:xfrm>
            <a:off x="340681" y="4390947"/>
            <a:ext cx="3217207" cy="936000"/>
            <a:chOff x="887742" y="5326434"/>
            <a:chExt cx="3523659" cy="780602"/>
          </a:xfrm>
        </p:grpSpPr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id="{8B726F0F-4876-1885-66F1-EAA27BA11FCC}"/>
                </a:ext>
              </a:extLst>
            </p:cNvPr>
            <p:cNvGrpSpPr/>
            <p:nvPr/>
          </p:nvGrpSpPr>
          <p:grpSpPr>
            <a:xfrm>
              <a:off x="887742" y="5326434"/>
              <a:ext cx="3523659" cy="780602"/>
              <a:chOff x="940188" y="3341054"/>
              <a:chExt cx="3523659" cy="573938"/>
            </a:xfrm>
          </p:grpSpPr>
          <p:sp>
            <p:nvSpPr>
              <p:cNvPr id="25" name="Прямоугольник 24">
                <a:extLst>
                  <a:ext uri="{FF2B5EF4-FFF2-40B4-BE49-F238E27FC236}">
                    <a16:creationId xmlns:a16="http://schemas.microsoft.com/office/drawing/2014/main" id="{D8E9CB6D-2AAD-2034-5EDC-6492493E6872}"/>
                  </a:ext>
                </a:extLst>
              </p:cNvPr>
              <p:cNvSpPr/>
              <p:nvPr/>
            </p:nvSpPr>
            <p:spPr>
              <a:xfrm>
                <a:off x="954553" y="3341054"/>
                <a:ext cx="3509294" cy="570129"/>
              </a:xfrm>
              <a:prstGeom prst="rect">
                <a:avLst/>
              </a:prstGeom>
              <a:solidFill>
                <a:srgbClr val="F2ECD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57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Прямоугольник 25">
                <a:extLst>
                  <a:ext uri="{FF2B5EF4-FFF2-40B4-BE49-F238E27FC236}">
                    <a16:creationId xmlns:a16="http://schemas.microsoft.com/office/drawing/2014/main" id="{CE2175C0-9FF5-FA6B-8132-BE1FFAFDA682}"/>
                  </a:ext>
                </a:extLst>
              </p:cNvPr>
              <p:cNvSpPr/>
              <p:nvPr/>
            </p:nvSpPr>
            <p:spPr>
              <a:xfrm>
                <a:off x="954552" y="3341057"/>
                <a:ext cx="290923" cy="573935"/>
              </a:xfrm>
              <a:prstGeom prst="rect">
                <a:avLst/>
              </a:prstGeom>
              <a:solidFill>
                <a:srgbClr val="ED53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57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B3758A3-0C60-738E-BF35-E97BC1583366}"/>
                  </a:ext>
                </a:extLst>
              </p:cNvPr>
              <p:cNvSpPr txBox="1"/>
              <p:nvPr/>
            </p:nvSpPr>
            <p:spPr>
              <a:xfrm>
                <a:off x="940188" y="3449901"/>
                <a:ext cx="399764" cy="318838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>
                  <a:defRPr sz="1300">
                    <a:solidFill>
                      <a:srgbClr val="F7F2E5"/>
                    </a:solidFill>
                    <a:latin typeface="Arial Black" panose="020B0A04020102020204" pitchFamily="34" charset="0"/>
                  </a:defRPr>
                </a:lvl1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1200" dirty="0"/>
                  <a:t>4</a:t>
                </a:r>
                <a:endPara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7F2E5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8586FC91-9321-1E76-17DF-C19C4BA0F6C8}"/>
                </a:ext>
              </a:extLst>
            </p:cNvPr>
            <p:cNvSpPr/>
            <p:nvPr/>
          </p:nvSpPr>
          <p:spPr>
            <a:xfrm>
              <a:off x="1288820" y="5626001"/>
              <a:ext cx="3097334" cy="229346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>
                <a:spcAft>
                  <a:spcPts val="526"/>
                </a:spcAft>
                <a:defRPr/>
              </a:pPr>
              <a:endPara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562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30D879EE-06DD-4CD4-AFAA-A0A90AC6B63D}"/>
              </a:ext>
            </a:extLst>
          </p:cNvPr>
          <p:cNvGrpSpPr/>
          <p:nvPr/>
        </p:nvGrpSpPr>
        <p:grpSpPr>
          <a:xfrm>
            <a:off x="347502" y="5608948"/>
            <a:ext cx="3201189" cy="936000"/>
            <a:chOff x="7461153" y="1792092"/>
            <a:chExt cx="3243808" cy="690996"/>
          </a:xfrm>
        </p:grpSpPr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id="{3AAB78D8-B284-21C1-29B6-3C3CFFC38BA2}"/>
                </a:ext>
              </a:extLst>
            </p:cNvPr>
            <p:cNvGrpSpPr/>
            <p:nvPr/>
          </p:nvGrpSpPr>
          <p:grpSpPr>
            <a:xfrm>
              <a:off x="7461153" y="1792092"/>
              <a:ext cx="3243808" cy="690996"/>
              <a:chOff x="954552" y="3341059"/>
              <a:chExt cx="3243808" cy="508052"/>
            </a:xfrm>
          </p:grpSpPr>
          <p:sp>
            <p:nvSpPr>
              <p:cNvPr id="31" name="Прямоугольник 30">
                <a:extLst>
                  <a:ext uri="{FF2B5EF4-FFF2-40B4-BE49-F238E27FC236}">
                    <a16:creationId xmlns:a16="http://schemas.microsoft.com/office/drawing/2014/main" id="{AEE98B6F-D0C7-AB96-9460-3B987D763528}"/>
                  </a:ext>
                </a:extLst>
              </p:cNvPr>
              <p:cNvSpPr/>
              <p:nvPr/>
            </p:nvSpPr>
            <p:spPr>
              <a:xfrm>
                <a:off x="1223531" y="3345757"/>
                <a:ext cx="2974829" cy="503354"/>
              </a:xfrm>
              <a:prstGeom prst="rect">
                <a:avLst/>
              </a:prstGeom>
              <a:solidFill>
                <a:srgbClr val="F2ECD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57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Прямоугольник 31">
                <a:extLst>
                  <a:ext uri="{FF2B5EF4-FFF2-40B4-BE49-F238E27FC236}">
                    <a16:creationId xmlns:a16="http://schemas.microsoft.com/office/drawing/2014/main" id="{A4E29B46-DD3B-6FD8-DB13-4B0C12603E5E}"/>
                  </a:ext>
                </a:extLst>
              </p:cNvPr>
              <p:cNvSpPr/>
              <p:nvPr/>
            </p:nvSpPr>
            <p:spPr>
              <a:xfrm>
                <a:off x="954552" y="3341059"/>
                <a:ext cx="290923" cy="503354"/>
              </a:xfrm>
              <a:prstGeom prst="rect">
                <a:avLst/>
              </a:prstGeom>
              <a:solidFill>
                <a:srgbClr val="ED53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57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DCF22E5-E467-7387-7247-66D8CB9DAEAD}"/>
                  </a:ext>
                </a:extLst>
              </p:cNvPr>
              <p:cNvSpPr txBox="1"/>
              <p:nvPr/>
            </p:nvSpPr>
            <p:spPr>
              <a:xfrm>
                <a:off x="958024" y="3418453"/>
                <a:ext cx="399764" cy="31883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7F2E5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5</a:t>
                </a:r>
                <a:endPara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7F2E5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DC0A5445-4892-8107-B8FA-A82542ED7BCD}"/>
                </a:ext>
              </a:extLst>
            </p:cNvPr>
            <p:cNvSpPr/>
            <p:nvPr/>
          </p:nvSpPr>
          <p:spPr>
            <a:xfrm>
              <a:off x="7822788" y="2028728"/>
              <a:ext cx="2626069" cy="19313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>
                <a:spcAft>
                  <a:spcPts val="526"/>
                </a:spcAft>
                <a:defRPr/>
              </a:pPr>
              <a:r>
                <a:rPr kumimoji="0" lang="ru-RU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56221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ЛЬГОТНАЯ СТАВКА НА 10 ЛЕТ</a:t>
              </a:r>
            </a:p>
          </p:txBody>
        </p: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C9A40B5F-C9BE-C3E6-F0DA-779CB968ED60}"/>
              </a:ext>
            </a:extLst>
          </p:cNvPr>
          <p:cNvGrpSpPr/>
          <p:nvPr/>
        </p:nvGrpSpPr>
        <p:grpSpPr>
          <a:xfrm>
            <a:off x="3746551" y="920659"/>
            <a:ext cx="3240830" cy="935998"/>
            <a:chOff x="7447065" y="3682605"/>
            <a:chExt cx="3545567" cy="684601"/>
          </a:xfrm>
        </p:grpSpPr>
        <p:grpSp>
          <p:nvGrpSpPr>
            <p:cNvPr id="35" name="Группа 34">
              <a:extLst>
                <a:ext uri="{FF2B5EF4-FFF2-40B4-BE49-F238E27FC236}">
                  <a16:creationId xmlns:a16="http://schemas.microsoft.com/office/drawing/2014/main" id="{8D5CC3FE-9318-33EA-4F6D-87F1EA456410}"/>
                </a:ext>
              </a:extLst>
            </p:cNvPr>
            <p:cNvGrpSpPr/>
            <p:nvPr/>
          </p:nvGrpSpPr>
          <p:grpSpPr>
            <a:xfrm>
              <a:off x="7447065" y="3682605"/>
              <a:ext cx="3545567" cy="684601"/>
              <a:chOff x="947909" y="3390274"/>
              <a:chExt cx="3545567" cy="503354"/>
            </a:xfrm>
          </p:grpSpPr>
          <p:sp>
            <p:nvSpPr>
              <p:cNvPr id="37" name="Прямоугольник 36">
                <a:extLst>
                  <a:ext uri="{FF2B5EF4-FFF2-40B4-BE49-F238E27FC236}">
                    <a16:creationId xmlns:a16="http://schemas.microsoft.com/office/drawing/2014/main" id="{0CD23E13-F622-E79A-6195-F2834E9E7703}"/>
                  </a:ext>
                </a:extLst>
              </p:cNvPr>
              <p:cNvSpPr/>
              <p:nvPr/>
            </p:nvSpPr>
            <p:spPr>
              <a:xfrm>
                <a:off x="984182" y="3390274"/>
                <a:ext cx="3509294" cy="503354"/>
              </a:xfrm>
              <a:prstGeom prst="rect">
                <a:avLst/>
              </a:prstGeom>
              <a:solidFill>
                <a:srgbClr val="F2ECD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57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Прямоугольник 37">
                <a:extLst>
                  <a:ext uri="{FF2B5EF4-FFF2-40B4-BE49-F238E27FC236}">
                    <a16:creationId xmlns:a16="http://schemas.microsoft.com/office/drawing/2014/main" id="{DC34B36F-9222-097F-C221-F6E18DAE1DBC}"/>
                  </a:ext>
                </a:extLst>
              </p:cNvPr>
              <p:cNvSpPr/>
              <p:nvPr/>
            </p:nvSpPr>
            <p:spPr>
              <a:xfrm>
                <a:off x="964656" y="3397386"/>
                <a:ext cx="290924" cy="494671"/>
              </a:xfrm>
              <a:prstGeom prst="rect">
                <a:avLst/>
              </a:prstGeom>
              <a:solidFill>
                <a:srgbClr val="ED53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57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5D3E0E9-F3BE-12D8-2E55-645C89C375BD}"/>
                  </a:ext>
                </a:extLst>
              </p:cNvPr>
              <p:cNvSpPr txBox="1"/>
              <p:nvPr/>
            </p:nvSpPr>
            <p:spPr>
              <a:xfrm>
                <a:off x="947909" y="3452753"/>
                <a:ext cx="399764" cy="31883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>
                  <a:defRPr sz="1300">
                    <a:solidFill>
                      <a:srgbClr val="F7F2E5"/>
                    </a:solidFill>
                    <a:latin typeface="Arial Black" panose="020B0A04020102020204" pitchFamily="34" charset="0"/>
                  </a:defRPr>
                </a:lvl1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7F2E5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6</a:t>
                </a:r>
                <a:endPara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7F2E5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id="{C2BB2EC8-3BAE-3F8C-20C8-411F5E538C95}"/>
                </a:ext>
              </a:extLst>
            </p:cNvPr>
            <p:cNvSpPr/>
            <p:nvPr/>
          </p:nvSpPr>
          <p:spPr>
            <a:xfrm>
              <a:off x="7814144" y="3682612"/>
              <a:ext cx="3019156" cy="61826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26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56221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ВЫГОДНЫЕ НАЛОГОВЫЕ СТАВКИ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26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100" b="1" dirty="0">
                  <a:solidFill>
                    <a:srgbClr val="56221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4% </a:t>
              </a:r>
              <a:r>
                <a:rPr lang="en-GB" sz="1100" b="1" dirty="0">
                  <a:solidFill>
                    <a:srgbClr val="56221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ru-RU" sz="1100" b="1" dirty="0">
                  <a:solidFill>
                    <a:srgbClr val="56221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 доходов от физ. лиц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26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56221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6%</a:t>
              </a:r>
              <a:r>
                <a:rPr kumimoji="0" lang="ru-RU" sz="1100" b="1" i="0" u="none" strike="noStrike" kern="1200" cap="none" spc="0" normalizeH="0" noProof="0" dirty="0">
                  <a:ln>
                    <a:noFill/>
                  </a:ln>
                  <a:solidFill>
                    <a:srgbClr val="56221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- с доходов от юр. лиц и ИП</a:t>
              </a:r>
              <a:endPara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562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76E0F357-CE04-D8CF-CEB8-8414C4AC5BB1}"/>
              </a:ext>
            </a:extLst>
          </p:cNvPr>
          <p:cNvGrpSpPr/>
          <p:nvPr/>
        </p:nvGrpSpPr>
        <p:grpSpPr>
          <a:xfrm>
            <a:off x="3731308" y="3207317"/>
            <a:ext cx="3240000" cy="936000"/>
            <a:chOff x="930750" y="3341058"/>
            <a:chExt cx="3533096" cy="503356"/>
          </a:xfrm>
        </p:grpSpPr>
        <p:sp>
          <p:nvSpPr>
            <p:cNvPr id="41" name="Прямоугольник 40">
              <a:extLst>
                <a:ext uri="{FF2B5EF4-FFF2-40B4-BE49-F238E27FC236}">
                  <a16:creationId xmlns:a16="http://schemas.microsoft.com/office/drawing/2014/main" id="{9C412AFC-88F7-2E6D-9D9B-61399C568983}"/>
                </a:ext>
              </a:extLst>
            </p:cNvPr>
            <p:cNvSpPr/>
            <p:nvPr/>
          </p:nvSpPr>
          <p:spPr>
            <a:xfrm>
              <a:off x="954552" y="3341058"/>
              <a:ext cx="3509294" cy="503354"/>
            </a:xfrm>
            <a:prstGeom prst="rect">
              <a:avLst/>
            </a:prstGeom>
            <a:solidFill>
              <a:srgbClr val="F2E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579" dirty="0"/>
            </a:p>
          </p:txBody>
        </p:sp>
        <p:sp>
          <p:nvSpPr>
            <p:cNvPr id="42" name="Прямоугольник 41">
              <a:extLst>
                <a:ext uri="{FF2B5EF4-FFF2-40B4-BE49-F238E27FC236}">
                  <a16:creationId xmlns:a16="http://schemas.microsoft.com/office/drawing/2014/main" id="{523C3E55-E7EF-72B1-E06E-0BF9D835FF0B}"/>
                </a:ext>
              </a:extLst>
            </p:cNvPr>
            <p:cNvSpPr/>
            <p:nvPr/>
          </p:nvSpPr>
          <p:spPr>
            <a:xfrm>
              <a:off x="954552" y="3341060"/>
              <a:ext cx="290923" cy="503354"/>
            </a:xfrm>
            <a:prstGeom prst="rect">
              <a:avLst/>
            </a:prstGeom>
            <a:solidFill>
              <a:srgbClr val="ED53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579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20F6784-B234-D6EE-22AD-DE796032FA51}"/>
                </a:ext>
              </a:extLst>
            </p:cNvPr>
            <p:cNvSpPr txBox="1"/>
            <p:nvPr/>
          </p:nvSpPr>
          <p:spPr>
            <a:xfrm>
              <a:off x="930750" y="3433315"/>
              <a:ext cx="640395" cy="318839"/>
            </a:xfrm>
            <a:prstGeom prst="rect">
              <a:avLst/>
            </a:prstGeom>
            <a:noFill/>
          </p:spPr>
          <p:txBody>
            <a:bodyPr wrap="square" rtlCol="0" anchor="ctr">
              <a:normAutofit/>
            </a:bodyPr>
            <a:lstStyle/>
            <a:p>
              <a:r>
                <a:rPr lang="en-US" sz="1200" dirty="0">
                  <a:solidFill>
                    <a:srgbClr val="F7F2E5"/>
                  </a:solidFill>
                  <a:latin typeface="Arial Black" panose="020B0A04020102020204" pitchFamily="34" charset="0"/>
                </a:rPr>
                <a:t>8</a:t>
              </a:r>
              <a:endParaRPr lang="ru-RU" sz="1200" dirty="0">
                <a:solidFill>
                  <a:srgbClr val="F7F2E5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6B428972-5748-E0BA-2532-9180E2E7A611}"/>
              </a:ext>
            </a:extLst>
          </p:cNvPr>
          <p:cNvSpPr/>
          <p:nvPr/>
        </p:nvSpPr>
        <p:spPr>
          <a:xfrm>
            <a:off x="3827946" y="3236694"/>
            <a:ext cx="3240000" cy="93600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spcAft>
                <a:spcPts val="526"/>
              </a:spcAft>
            </a:pPr>
            <a:r>
              <a:rPr lang="ru-RU" sz="1100" b="1" dirty="0">
                <a:solidFill>
                  <a:srgbClr val="5622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СОВМЕЩЕНИЕ С РАБОТОЙ ПО ТРУДОВОМУ ДОГОВОРУ</a:t>
            </a:r>
          </a:p>
          <a:p>
            <a:pPr algn="ctr">
              <a:spcAft>
                <a:spcPts val="526"/>
              </a:spcAft>
            </a:pPr>
            <a:r>
              <a:rPr lang="ru-RU" sz="1100" b="1" dirty="0">
                <a:solidFill>
                  <a:srgbClr val="5622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Зарплата не учитывается при расчете налога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A414600-B2CC-89E4-2840-5FD246EC4A0E}"/>
              </a:ext>
            </a:extLst>
          </p:cNvPr>
          <p:cNvSpPr txBox="1"/>
          <p:nvPr/>
        </p:nvSpPr>
        <p:spPr>
          <a:xfrm>
            <a:off x="3859074" y="2143403"/>
            <a:ext cx="3240000" cy="936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Aft>
                <a:spcPts val="526"/>
              </a:spcAft>
              <a:defRPr/>
            </a:pPr>
            <a:r>
              <a:rPr lang="ru-RU" sz="1100" b="1" dirty="0">
                <a:solidFill>
                  <a:srgbClr val="5622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МОЖНО НЕ ПЛАТИТЬ СТРАХОВЫЕ ВЗНОСЫ</a:t>
            </a:r>
          </a:p>
          <a:p>
            <a:pPr lvl="0" algn="ctr">
              <a:spcAft>
                <a:spcPts val="526"/>
              </a:spcAft>
              <a:defRPr/>
            </a:pPr>
            <a:r>
              <a:rPr lang="ru-RU" sz="1100" b="1" dirty="0">
                <a:solidFill>
                  <a:srgbClr val="5622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Оплата в пенсионный фонд самостоятельное решение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rgbClr val="56221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6BC9954-DBBC-EC2F-AF96-DD83E31662DA}"/>
              </a:ext>
            </a:extLst>
          </p:cNvPr>
          <p:cNvSpPr txBox="1"/>
          <p:nvPr/>
        </p:nvSpPr>
        <p:spPr>
          <a:xfrm>
            <a:off x="451064" y="3330270"/>
            <a:ext cx="3240000" cy="936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Aft>
                <a:spcPts val="526"/>
              </a:spcAft>
              <a:defRPr/>
            </a:pPr>
            <a:r>
              <a:rPr lang="ru-RU" sz="1100" b="1" dirty="0">
                <a:solidFill>
                  <a:srgbClr val="5622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НЕТ ОТЧЕТОВ И ДЕКЛАРАЦИЙ</a:t>
            </a:r>
          </a:p>
          <a:p>
            <a:pPr lvl="0" algn="ctr">
              <a:spcAft>
                <a:spcPts val="526"/>
              </a:spcAft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562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Учет доходов ведется автоматически в приложении</a:t>
            </a:r>
          </a:p>
        </p:txBody>
      </p: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BD27FE1F-83D8-F47B-2D2C-02EBE8B33B88}"/>
              </a:ext>
            </a:extLst>
          </p:cNvPr>
          <p:cNvGrpSpPr/>
          <p:nvPr/>
        </p:nvGrpSpPr>
        <p:grpSpPr>
          <a:xfrm>
            <a:off x="346978" y="945367"/>
            <a:ext cx="3220087" cy="936000"/>
            <a:chOff x="937033" y="3341055"/>
            <a:chExt cx="3526813" cy="763062"/>
          </a:xfrm>
        </p:grpSpPr>
        <p:sp>
          <p:nvSpPr>
            <p:cNvPr id="48" name="Прямоугольник 47">
              <a:extLst>
                <a:ext uri="{FF2B5EF4-FFF2-40B4-BE49-F238E27FC236}">
                  <a16:creationId xmlns:a16="http://schemas.microsoft.com/office/drawing/2014/main" id="{33B7E538-9905-3B1F-70D1-4EE4E927365A}"/>
                </a:ext>
              </a:extLst>
            </p:cNvPr>
            <p:cNvSpPr/>
            <p:nvPr/>
          </p:nvSpPr>
          <p:spPr>
            <a:xfrm>
              <a:off x="954552" y="3341055"/>
              <a:ext cx="3509294" cy="763062"/>
            </a:xfrm>
            <a:prstGeom prst="rect">
              <a:avLst/>
            </a:prstGeom>
            <a:solidFill>
              <a:srgbClr val="F2E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57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Прямоугольник 48">
              <a:extLst>
                <a:ext uri="{FF2B5EF4-FFF2-40B4-BE49-F238E27FC236}">
                  <a16:creationId xmlns:a16="http://schemas.microsoft.com/office/drawing/2014/main" id="{DFFBDF87-E9ED-9A60-8FA2-22C617F0CD1E}"/>
                </a:ext>
              </a:extLst>
            </p:cNvPr>
            <p:cNvSpPr/>
            <p:nvPr/>
          </p:nvSpPr>
          <p:spPr>
            <a:xfrm>
              <a:off x="954552" y="3341056"/>
              <a:ext cx="290923" cy="759728"/>
            </a:xfrm>
            <a:prstGeom prst="rect">
              <a:avLst/>
            </a:prstGeom>
            <a:solidFill>
              <a:srgbClr val="ED53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57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B02293C2-6921-D31D-633D-8890F193F714}"/>
                </a:ext>
              </a:extLst>
            </p:cNvPr>
            <p:cNvSpPr txBox="1"/>
            <p:nvPr/>
          </p:nvSpPr>
          <p:spPr>
            <a:xfrm>
              <a:off x="937033" y="3550454"/>
              <a:ext cx="399764" cy="318839"/>
            </a:xfrm>
            <a:prstGeom prst="rect">
              <a:avLst/>
            </a:prstGeom>
            <a:noFill/>
          </p:spPr>
          <p:txBody>
            <a:bodyPr wrap="square" rtlCol="0" anchor="ctr">
              <a:norm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dirty="0">
                  <a:solidFill>
                    <a:srgbClr val="F7F2E5"/>
                  </a:solidFill>
                  <a:latin typeface="Arial Black" panose="020B0A04020102020204" pitchFamily="34" charset="0"/>
                </a:rPr>
                <a:t>1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7F2E5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4247E057-F4E9-00BC-3D29-B5E6850CD00D}"/>
              </a:ext>
            </a:extLst>
          </p:cNvPr>
          <p:cNvSpPr txBox="1"/>
          <p:nvPr/>
        </p:nvSpPr>
        <p:spPr>
          <a:xfrm>
            <a:off x="700142" y="1268450"/>
            <a:ext cx="280843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Aft>
                <a:spcPts val="526"/>
              </a:spcAft>
              <a:defRPr/>
            </a:pPr>
            <a:r>
              <a:rPr lang="ru-RU" sz="1100" b="1" dirty="0">
                <a:solidFill>
                  <a:srgbClr val="5622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ПРОСТАЯ РЕГИСТРАЦИЯ 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61D3CD2-1568-9A81-F7EF-6F431313F576}"/>
              </a:ext>
            </a:extLst>
          </p:cNvPr>
          <p:cNvSpPr txBox="1"/>
          <p:nvPr/>
        </p:nvSpPr>
        <p:spPr>
          <a:xfrm>
            <a:off x="491308" y="4522794"/>
            <a:ext cx="3240000" cy="936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Aft>
                <a:spcPts val="526"/>
              </a:spcAft>
              <a:defRPr/>
            </a:pPr>
            <a:r>
              <a:rPr lang="ru-RU" sz="1100" b="1" dirty="0">
                <a:solidFill>
                  <a:srgbClr val="5622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НУЖНО СЧИТАТЬ НАЛОГ К УПЛАТЕ</a:t>
            </a:r>
            <a:endParaRPr lang="ru-RU" sz="1100" b="1" noProof="0" dirty="0">
              <a:solidFill>
                <a:srgbClr val="56221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r>
              <a:rPr lang="ru-RU" sz="1100" b="1" noProof="0" dirty="0">
                <a:solidFill>
                  <a:srgbClr val="5622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Сумма рассчитывается по </a:t>
            </a:r>
          </a:p>
          <a:p>
            <a:pPr lvl="0" algn="ctr">
              <a:defRPr/>
            </a:pPr>
            <a:r>
              <a:rPr lang="ru-RU" sz="1100" b="1" noProof="0" dirty="0">
                <a:solidFill>
                  <a:srgbClr val="5622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итогу прошедшего месяца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rgbClr val="56221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464A036D-9FA2-F3A9-6CE2-3B9B6F174B67}"/>
              </a:ext>
            </a:extLst>
          </p:cNvPr>
          <p:cNvGrpSpPr/>
          <p:nvPr/>
        </p:nvGrpSpPr>
        <p:grpSpPr>
          <a:xfrm>
            <a:off x="7078772" y="2053986"/>
            <a:ext cx="3240000" cy="936000"/>
            <a:chOff x="7381952" y="2505567"/>
            <a:chExt cx="3550521" cy="684605"/>
          </a:xfrm>
        </p:grpSpPr>
        <p:grpSp>
          <p:nvGrpSpPr>
            <p:cNvPr id="54" name="Группа 53">
              <a:extLst>
                <a:ext uri="{FF2B5EF4-FFF2-40B4-BE49-F238E27FC236}">
                  <a16:creationId xmlns:a16="http://schemas.microsoft.com/office/drawing/2014/main" id="{7A7CBCD3-75BA-2677-4A0A-209DBA5B6942}"/>
                </a:ext>
              </a:extLst>
            </p:cNvPr>
            <p:cNvGrpSpPr/>
            <p:nvPr/>
          </p:nvGrpSpPr>
          <p:grpSpPr>
            <a:xfrm>
              <a:off x="7381952" y="2505567"/>
              <a:ext cx="3550521" cy="684605"/>
              <a:chOff x="880753" y="3076900"/>
              <a:chExt cx="3550521" cy="503357"/>
            </a:xfrm>
          </p:grpSpPr>
          <p:sp>
            <p:nvSpPr>
              <p:cNvPr id="56" name="Прямоугольник 55">
                <a:extLst>
                  <a:ext uri="{FF2B5EF4-FFF2-40B4-BE49-F238E27FC236}">
                    <a16:creationId xmlns:a16="http://schemas.microsoft.com/office/drawing/2014/main" id="{4A648F49-23D7-53BC-FA17-F3F3F8FEC77D}"/>
                  </a:ext>
                </a:extLst>
              </p:cNvPr>
              <p:cNvSpPr/>
              <p:nvPr/>
            </p:nvSpPr>
            <p:spPr>
              <a:xfrm>
                <a:off x="921980" y="3076903"/>
                <a:ext cx="3509294" cy="503354"/>
              </a:xfrm>
              <a:prstGeom prst="rect">
                <a:avLst/>
              </a:prstGeom>
              <a:solidFill>
                <a:srgbClr val="F2ECD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57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Прямоугольник 56">
                <a:extLst>
                  <a:ext uri="{FF2B5EF4-FFF2-40B4-BE49-F238E27FC236}">
                    <a16:creationId xmlns:a16="http://schemas.microsoft.com/office/drawing/2014/main" id="{9F6C3641-172E-EBF6-F3BC-09599CF7EE3B}"/>
                  </a:ext>
                </a:extLst>
              </p:cNvPr>
              <p:cNvSpPr/>
              <p:nvPr/>
            </p:nvSpPr>
            <p:spPr>
              <a:xfrm>
                <a:off x="921979" y="3076900"/>
                <a:ext cx="351500" cy="503354"/>
              </a:xfrm>
              <a:prstGeom prst="rect">
                <a:avLst/>
              </a:prstGeom>
              <a:solidFill>
                <a:srgbClr val="ED53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57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FDF40A5A-F6DB-602B-9954-40185FB1DF65}"/>
                  </a:ext>
                </a:extLst>
              </p:cNvPr>
              <p:cNvSpPr txBox="1"/>
              <p:nvPr/>
            </p:nvSpPr>
            <p:spPr>
              <a:xfrm>
                <a:off x="880753" y="3152102"/>
                <a:ext cx="573846" cy="31883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>
                  <a:defRPr sz="1300">
                    <a:solidFill>
                      <a:srgbClr val="F7F2E5"/>
                    </a:solidFill>
                    <a:latin typeface="Arial Black" panose="020B0A04020102020204" pitchFamily="34" charset="0"/>
                  </a:defRPr>
                </a:lvl1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0" i="0" u="none" strike="noStrike" kern="1200" cap="none" spc="0" normalizeH="0" baseline="0" dirty="0">
                    <a:ln>
                      <a:noFill/>
                    </a:ln>
                    <a:solidFill>
                      <a:srgbClr val="F7F2E5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12</a:t>
                </a:r>
                <a:endPara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7F2E5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5" name="Прямоугольник 54">
              <a:extLst>
                <a:ext uri="{FF2B5EF4-FFF2-40B4-BE49-F238E27FC236}">
                  <a16:creationId xmlns:a16="http://schemas.microsoft.com/office/drawing/2014/main" id="{E253DA6B-3954-AA76-E3B3-B497DB5B77D0}"/>
                </a:ext>
              </a:extLst>
            </p:cNvPr>
            <p:cNvSpPr/>
            <p:nvPr/>
          </p:nvSpPr>
          <p:spPr>
            <a:xfrm>
              <a:off x="7815831" y="2750109"/>
              <a:ext cx="3109528" cy="182059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>
                <a:spcAft>
                  <a:spcPts val="526"/>
                </a:spcAft>
                <a:defRPr/>
              </a:pPr>
              <a:endPara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562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8BCEB3DC-374B-8727-CCB0-4141319C2E61}"/>
              </a:ext>
            </a:extLst>
          </p:cNvPr>
          <p:cNvGrpSpPr/>
          <p:nvPr/>
        </p:nvGrpSpPr>
        <p:grpSpPr>
          <a:xfrm>
            <a:off x="3733127" y="4371535"/>
            <a:ext cx="3240000" cy="936000"/>
            <a:chOff x="895205" y="2488694"/>
            <a:chExt cx="3509294" cy="1037826"/>
          </a:xfrm>
        </p:grpSpPr>
        <p:grpSp>
          <p:nvGrpSpPr>
            <p:cNvPr id="60" name="Группа 59">
              <a:extLst>
                <a:ext uri="{FF2B5EF4-FFF2-40B4-BE49-F238E27FC236}">
                  <a16:creationId xmlns:a16="http://schemas.microsoft.com/office/drawing/2014/main" id="{DDCCF207-43D1-F9C5-EF61-F8F54F641DE5}"/>
                </a:ext>
              </a:extLst>
            </p:cNvPr>
            <p:cNvGrpSpPr/>
            <p:nvPr/>
          </p:nvGrpSpPr>
          <p:grpSpPr>
            <a:xfrm>
              <a:off x="895205" y="2488694"/>
              <a:ext cx="3509294" cy="1037826"/>
              <a:chOff x="954552" y="3341056"/>
              <a:chExt cx="3509294" cy="763062"/>
            </a:xfrm>
          </p:grpSpPr>
          <p:sp>
            <p:nvSpPr>
              <p:cNvPr id="62" name="Прямоугольник 61">
                <a:extLst>
                  <a:ext uri="{FF2B5EF4-FFF2-40B4-BE49-F238E27FC236}">
                    <a16:creationId xmlns:a16="http://schemas.microsoft.com/office/drawing/2014/main" id="{E9A58208-2C6F-9308-1B00-495E38A7C7A3}"/>
                  </a:ext>
                </a:extLst>
              </p:cNvPr>
              <p:cNvSpPr/>
              <p:nvPr/>
            </p:nvSpPr>
            <p:spPr>
              <a:xfrm>
                <a:off x="954552" y="3341056"/>
                <a:ext cx="3509294" cy="763062"/>
              </a:xfrm>
              <a:prstGeom prst="rect">
                <a:avLst/>
              </a:prstGeom>
              <a:solidFill>
                <a:srgbClr val="F2ECD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57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Прямоугольник 62">
                <a:extLst>
                  <a:ext uri="{FF2B5EF4-FFF2-40B4-BE49-F238E27FC236}">
                    <a16:creationId xmlns:a16="http://schemas.microsoft.com/office/drawing/2014/main" id="{666CF56E-B2C6-9688-B4FA-BEA4C186C380}"/>
                  </a:ext>
                </a:extLst>
              </p:cNvPr>
              <p:cNvSpPr/>
              <p:nvPr/>
            </p:nvSpPr>
            <p:spPr>
              <a:xfrm>
                <a:off x="954552" y="3341056"/>
                <a:ext cx="351128" cy="759728"/>
              </a:xfrm>
              <a:prstGeom prst="rect">
                <a:avLst/>
              </a:prstGeom>
              <a:solidFill>
                <a:srgbClr val="ED53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57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13A6B7F1-54F3-220F-9E19-F3BFEB393AB9}"/>
                  </a:ext>
                </a:extLst>
              </p:cNvPr>
              <p:cNvSpPr txBox="1"/>
              <p:nvPr/>
            </p:nvSpPr>
            <p:spPr>
              <a:xfrm>
                <a:off x="954552" y="3557241"/>
                <a:ext cx="399764" cy="318839"/>
              </a:xfrm>
              <a:prstGeom prst="rect">
                <a:avLst/>
              </a:prstGeom>
              <a:noFill/>
            </p:spPr>
            <p:txBody>
              <a:bodyPr wrap="square" rtlCol="0" anchor="ctr">
                <a:norm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1400" dirty="0">
                    <a:solidFill>
                      <a:srgbClr val="F7F2E5"/>
                    </a:solidFill>
                    <a:latin typeface="Arial Black" panose="020B0A04020102020204" pitchFamily="34" charset="0"/>
                  </a:rPr>
                  <a:t>9</a:t>
                </a:r>
                <a:endPara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7F2E5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1" name="Прямоугольник 60">
              <a:extLst>
                <a:ext uri="{FF2B5EF4-FFF2-40B4-BE49-F238E27FC236}">
                  <a16:creationId xmlns:a16="http://schemas.microsoft.com/office/drawing/2014/main" id="{6A6577FC-521F-73D9-2480-DEBB146A896F}"/>
                </a:ext>
              </a:extLst>
            </p:cNvPr>
            <p:cNvSpPr/>
            <p:nvPr/>
          </p:nvSpPr>
          <p:spPr>
            <a:xfrm>
              <a:off x="1191834" y="2871070"/>
              <a:ext cx="3175353" cy="23222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>
                <a:spcAft>
                  <a:spcPts val="526"/>
                </a:spcAft>
                <a:defRPr/>
              </a:pPr>
              <a:endPara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562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09591EF8-3E4D-A7FA-A3F8-61C059EAD240}"/>
              </a:ext>
            </a:extLst>
          </p:cNvPr>
          <p:cNvGrpSpPr/>
          <p:nvPr/>
        </p:nvGrpSpPr>
        <p:grpSpPr>
          <a:xfrm>
            <a:off x="3701446" y="5612673"/>
            <a:ext cx="3300870" cy="936000"/>
            <a:chOff x="769855" y="3439505"/>
            <a:chExt cx="3641895" cy="1018343"/>
          </a:xfrm>
        </p:grpSpPr>
        <p:grpSp>
          <p:nvGrpSpPr>
            <p:cNvPr id="66" name="Группа 65">
              <a:extLst>
                <a:ext uri="{FF2B5EF4-FFF2-40B4-BE49-F238E27FC236}">
                  <a16:creationId xmlns:a16="http://schemas.microsoft.com/office/drawing/2014/main" id="{3EC7E170-6044-D67E-C58B-C67CEDD6C3C5}"/>
                </a:ext>
              </a:extLst>
            </p:cNvPr>
            <p:cNvGrpSpPr/>
            <p:nvPr/>
          </p:nvGrpSpPr>
          <p:grpSpPr>
            <a:xfrm>
              <a:off x="769855" y="3439505"/>
              <a:ext cx="3600800" cy="1018343"/>
              <a:chOff x="829202" y="3341057"/>
              <a:chExt cx="3600800" cy="748737"/>
            </a:xfrm>
          </p:grpSpPr>
          <p:sp>
            <p:nvSpPr>
              <p:cNvPr id="68" name="Прямоугольник 67">
                <a:extLst>
                  <a:ext uri="{FF2B5EF4-FFF2-40B4-BE49-F238E27FC236}">
                    <a16:creationId xmlns:a16="http://schemas.microsoft.com/office/drawing/2014/main" id="{686808C3-F2A8-4B7F-D924-A1A607852C1E}"/>
                  </a:ext>
                </a:extLst>
              </p:cNvPr>
              <p:cNvSpPr/>
              <p:nvPr/>
            </p:nvSpPr>
            <p:spPr>
              <a:xfrm>
                <a:off x="920708" y="3341057"/>
                <a:ext cx="3509294" cy="748737"/>
              </a:xfrm>
              <a:prstGeom prst="rect">
                <a:avLst/>
              </a:prstGeom>
              <a:solidFill>
                <a:srgbClr val="F2ECD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57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Прямоугольник 68">
                <a:extLst>
                  <a:ext uri="{FF2B5EF4-FFF2-40B4-BE49-F238E27FC236}">
                    <a16:creationId xmlns:a16="http://schemas.microsoft.com/office/drawing/2014/main" id="{BAE45E94-2D3E-2A7C-0069-58C64AAFF510}"/>
                  </a:ext>
                </a:extLst>
              </p:cNvPr>
              <p:cNvSpPr/>
              <p:nvPr/>
            </p:nvSpPr>
            <p:spPr>
              <a:xfrm>
                <a:off x="902896" y="3342009"/>
                <a:ext cx="334608" cy="746832"/>
              </a:xfrm>
              <a:prstGeom prst="rect">
                <a:avLst/>
              </a:prstGeom>
              <a:solidFill>
                <a:srgbClr val="ED53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57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1E3C3617-3BDD-1D05-8C78-3C2872CA23C3}"/>
                  </a:ext>
                </a:extLst>
              </p:cNvPr>
              <p:cNvSpPr txBox="1"/>
              <p:nvPr/>
            </p:nvSpPr>
            <p:spPr>
              <a:xfrm>
                <a:off x="829202" y="3557615"/>
                <a:ext cx="518136" cy="31883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7F2E5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10</a:t>
                </a:r>
              </a:p>
            </p:txBody>
          </p:sp>
        </p:grpSp>
        <p:sp>
          <p:nvSpPr>
            <p:cNvPr id="67" name="Прямоугольник 66">
              <a:extLst>
                <a:ext uri="{FF2B5EF4-FFF2-40B4-BE49-F238E27FC236}">
                  <a16:creationId xmlns:a16="http://schemas.microsoft.com/office/drawing/2014/main" id="{D558A55C-8EEF-E6E6-0235-325DCE707CE6}"/>
                </a:ext>
              </a:extLst>
            </p:cNvPr>
            <p:cNvSpPr/>
            <p:nvPr/>
          </p:nvSpPr>
          <p:spPr>
            <a:xfrm>
              <a:off x="1309763" y="3816951"/>
              <a:ext cx="3101987" cy="254738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>
                <a:spcAft>
                  <a:spcPts val="526"/>
                </a:spcAft>
                <a:defRPr/>
              </a:pPr>
              <a:endPara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562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28501B7A-D8E8-E311-B9BE-43EABE931385}"/>
              </a:ext>
            </a:extLst>
          </p:cNvPr>
          <p:cNvGrpSpPr/>
          <p:nvPr/>
        </p:nvGrpSpPr>
        <p:grpSpPr>
          <a:xfrm>
            <a:off x="7066847" y="920659"/>
            <a:ext cx="3240000" cy="936000"/>
            <a:chOff x="849501" y="5326433"/>
            <a:chExt cx="3594267" cy="780605"/>
          </a:xfrm>
        </p:grpSpPr>
        <p:grpSp>
          <p:nvGrpSpPr>
            <p:cNvPr id="72" name="Группа 71">
              <a:extLst>
                <a:ext uri="{FF2B5EF4-FFF2-40B4-BE49-F238E27FC236}">
                  <a16:creationId xmlns:a16="http://schemas.microsoft.com/office/drawing/2014/main" id="{38F99127-46CD-F7F3-1FC6-682D2A8F9CA0}"/>
                </a:ext>
              </a:extLst>
            </p:cNvPr>
            <p:cNvGrpSpPr/>
            <p:nvPr/>
          </p:nvGrpSpPr>
          <p:grpSpPr>
            <a:xfrm>
              <a:off x="849501" y="5326433"/>
              <a:ext cx="3561900" cy="780605"/>
              <a:chOff x="901947" y="3341052"/>
              <a:chExt cx="3561900" cy="573940"/>
            </a:xfrm>
          </p:grpSpPr>
          <p:sp>
            <p:nvSpPr>
              <p:cNvPr id="74" name="Прямоугольник 73">
                <a:extLst>
                  <a:ext uri="{FF2B5EF4-FFF2-40B4-BE49-F238E27FC236}">
                    <a16:creationId xmlns:a16="http://schemas.microsoft.com/office/drawing/2014/main" id="{840BC979-32CB-11E6-FE82-00949C0B01AD}"/>
                  </a:ext>
                </a:extLst>
              </p:cNvPr>
              <p:cNvSpPr/>
              <p:nvPr/>
            </p:nvSpPr>
            <p:spPr>
              <a:xfrm>
                <a:off x="954553" y="3341052"/>
                <a:ext cx="3509294" cy="570129"/>
              </a:xfrm>
              <a:prstGeom prst="rect">
                <a:avLst/>
              </a:prstGeom>
              <a:solidFill>
                <a:srgbClr val="F2ECD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57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Прямоугольник 74">
                <a:extLst>
                  <a:ext uri="{FF2B5EF4-FFF2-40B4-BE49-F238E27FC236}">
                    <a16:creationId xmlns:a16="http://schemas.microsoft.com/office/drawing/2014/main" id="{AE96BA33-E87E-9B4D-2BDC-2B32F788214B}"/>
                  </a:ext>
                </a:extLst>
              </p:cNvPr>
              <p:cNvSpPr/>
              <p:nvPr/>
            </p:nvSpPr>
            <p:spPr>
              <a:xfrm>
                <a:off x="954552" y="3341057"/>
                <a:ext cx="321013" cy="573935"/>
              </a:xfrm>
              <a:prstGeom prst="rect">
                <a:avLst/>
              </a:prstGeom>
              <a:solidFill>
                <a:srgbClr val="ED53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57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0F27C2AF-8CC0-E292-CF97-7DF63B199654}"/>
                  </a:ext>
                </a:extLst>
              </p:cNvPr>
              <p:cNvSpPr txBox="1"/>
              <p:nvPr/>
            </p:nvSpPr>
            <p:spPr>
              <a:xfrm>
                <a:off x="901947" y="3470532"/>
                <a:ext cx="578787" cy="318838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>
                  <a:defRPr sz="1300">
                    <a:solidFill>
                      <a:srgbClr val="F7F2E5"/>
                    </a:solidFill>
                    <a:latin typeface="Arial Black" panose="020B0A04020102020204" pitchFamily="34" charset="0"/>
                  </a:defRPr>
                </a:lvl1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7F2E5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11</a:t>
                </a:r>
              </a:p>
            </p:txBody>
          </p:sp>
        </p:grpSp>
        <p:sp>
          <p:nvSpPr>
            <p:cNvPr id="73" name="Прямоугольник 72">
              <a:extLst>
                <a:ext uri="{FF2B5EF4-FFF2-40B4-BE49-F238E27FC236}">
                  <a16:creationId xmlns:a16="http://schemas.microsoft.com/office/drawing/2014/main" id="{D7B5E8FE-9849-5782-D5CF-00D6F0F0BB90}"/>
                </a:ext>
              </a:extLst>
            </p:cNvPr>
            <p:cNvSpPr/>
            <p:nvPr/>
          </p:nvSpPr>
          <p:spPr>
            <a:xfrm>
              <a:off x="1241458" y="5392224"/>
              <a:ext cx="3202310" cy="696908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>
                <a:spcAft>
                  <a:spcPts val="526"/>
                </a:spcAft>
                <a:defRPr/>
              </a:pPr>
              <a:r>
                <a:rPr lang="ru-RU" sz="1100" b="1" dirty="0">
                  <a:solidFill>
                    <a:srgbClr val="56221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ПРОСТО УЙТИ ОТ САМОЗАНЯТОСТИ</a:t>
              </a:r>
            </a:p>
            <a:p>
              <a:pPr lvl="0" algn="ctr">
                <a:spcAft>
                  <a:spcPts val="526"/>
                </a:spcAft>
                <a:defRPr/>
              </a:pPr>
              <a:r>
                <a:rPr kumimoji="0" lang="ru-RU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56221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Без дополнительных взносов</a:t>
              </a:r>
              <a:r>
                <a:rPr lang="ru-RU" sz="1100" b="1" dirty="0">
                  <a:solidFill>
                    <a:srgbClr val="56221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и штрафов </a:t>
              </a:r>
              <a:endPara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562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9DC0A226-DE83-01B5-0C6D-045B33DD50B6}"/>
              </a:ext>
            </a:extLst>
          </p:cNvPr>
          <p:cNvGrpSpPr/>
          <p:nvPr/>
        </p:nvGrpSpPr>
        <p:grpSpPr>
          <a:xfrm>
            <a:off x="7083423" y="3207317"/>
            <a:ext cx="3240000" cy="936000"/>
            <a:chOff x="7421825" y="1792068"/>
            <a:chExt cx="3559387" cy="688389"/>
          </a:xfrm>
        </p:grpSpPr>
        <p:grpSp>
          <p:nvGrpSpPr>
            <p:cNvPr id="78" name="Группа 77">
              <a:extLst>
                <a:ext uri="{FF2B5EF4-FFF2-40B4-BE49-F238E27FC236}">
                  <a16:creationId xmlns:a16="http://schemas.microsoft.com/office/drawing/2014/main" id="{52379EC6-2E36-E0A4-9ACA-65E6613060ED}"/>
                </a:ext>
              </a:extLst>
            </p:cNvPr>
            <p:cNvGrpSpPr/>
            <p:nvPr/>
          </p:nvGrpSpPr>
          <p:grpSpPr>
            <a:xfrm>
              <a:off x="7421825" y="1792068"/>
              <a:ext cx="3559387" cy="688389"/>
              <a:chOff x="915224" y="3341059"/>
              <a:chExt cx="3559387" cy="506138"/>
            </a:xfrm>
          </p:grpSpPr>
          <p:sp>
            <p:nvSpPr>
              <p:cNvPr id="80" name="Прямоугольник 79">
                <a:extLst>
                  <a:ext uri="{FF2B5EF4-FFF2-40B4-BE49-F238E27FC236}">
                    <a16:creationId xmlns:a16="http://schemas.microsoft.com/office/drawing/2014/main" id="{C5A991B9-0E6D-ABBA-E532-DA974FC67B67}"/>
                  </a:ext>
                </a:extLst>
              </p:cNvPr>
              <p:cNvSpPr/>
              <p:nvPr/>
            </p:nvSpPr>
            <p:spPr>
              <a:xfrm>
                <a:off x="965317" y="3343843"/>
                <a:ext cx="3509294" cy="503354"/>
              </a:xfrm>
              <a:prstGeom prst="rect">
                <a:avLst/>
              </a:prstGeom>
              <a:solidFill>
                <a:srgbClr val="F2ECD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57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Прямоугольник 80">
                <a:extLst>
                  <a:ext uri="{FF2B5EF4-FFF2-40B4-BE49-F238E27FC236}">
                    <a16:creationId xmlns:a16="http://schemas.microsoft.com/office/drawing/2014/main" id="{85D2E4D3-DF84-97BD-D79E-DAA1B3B682A1}"/>
                  </a:ext>
                </a:extLst>
              </p:cNvPr>
              <p:cNvSpPr/>
              <p:nvPr/>
            </p:nvSpPr>
            <p:spPr>
              <a:xfrm>
                <a:off x="954551" y="3341059"/>
                <a:ext cx="344094" cy="503354"/>
              </a:xfrm>
              <a:prstGeom prst="rect">
                <a:avLst/>
              </a:prstGeom>
              <a:solidFill>
                <a:srgbClr val="ED53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57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DAACE9ED-5DAF-4B1F-7F11-982827504EA3}"/>
                  </a:ext>
                </a:extLst>
              </p:cNvPr>
              <p:cNvSpPr txBox="1"/>
              <p:nvPr/>
            </p:nvSpPr>
            <p:spPr>
              <a:xfrm>
                <a:off x="915224" y="3423873"/>
                <a:ext cx="506500" cy="31883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1200" dirty="0">
                    <a:solidFill>
                      <a:srgbClr val="F7F2E5"/>
                    </a:solidFill>
                    <a:latin typeface="Arial Black" panose="020B0A04020102020204" pitchFamily="34" charset="0"/>
                  </a:rPr>
                  <a:t>13</a:t>
                </a:r>
                <a:endPara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7F2E5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9" name="Прямоугольник 78">
              <a:extLst>
                <a:ext uri="{FF2B5EF4-FFF2-40B4-BE49-F238E27FC236}">
                  <a16:creationId xmlns:a16="http://schemas.microsoft.com/office/drawing/2014/main" id="{6145089B-A51C-5DB3-FA86-4015741AE8C8}"/>
                </a:ext>
              </a:extLst>
            </p:cNvPr>
            <p:cNvSpPr/>
            <p:nvPr/>
          </p:nvSpPr>
          <p:spPr>
            <a:xfrm>
              <a:off x="7860917" y="2036058"/>
              <a:ext cx="3102085" cy="14353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>
                <a:spcAft>
                  <a:spcPts val="526"/>
                </a:spcAft>
                <a:defRPr/>
              </a:pPr>
              <a:endPara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562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66514D53-D8A5-F7C4-F954-CB16745C2687}"/>
              </a:ext>
            </a:extLst>
          </p:cNvPr>
          <p:cNvGrpSpPr/>
          <p:nvPr/>
        </p:nvGrpSpPr>
        <p:grpSpPr>
          <a:xfrm>
            <a:off x="7084180" y="4364790"/>
            <a:ext cx="3240000" cy="941119"/>
            <a:chOff x="7414380" y="3662196"/>
            <a:chExt cx="3548622" cy="688346"/>
          </a:xfrm>
        </p:grpSpPr>
        <p:grpSp>
          <p:nvGrpSpPr>
            <p:cNvPr id="84" name="Группа 83">
              <a:extLst>
                <a:ext uri="{FF2B5EF4-FFF2-40B4-BE49-F238E27FC236}">
                  <a16:creationId xmlns:a16="http://schemas.microsoft.com/office/drawing/2014/main" id="{CD3DEF0B-BBCB-C93C-2CAE-65E1BFFA0C95}"/>
                </a:ext>
              </a:extLst>
            </p:cNvPr>
            <p:cNvGrpSpPr/>
            <p:nvPr/>
          </p:nvGrpSpPr>
          <p:grpSpPr>
            <a:xfrm>
              <a:off x="7414380" y="3662196"/>
              <a:ext cx="3548622" cy="688346"/>
              <a:chOff x="915224" y="3375265"/>
              <a:chExt cx="3548622" cy="506107"/>
            </a:xfrm>
          </p:grpSpPr>
          <p:sp>
            <p:nvSpPr>
              <p:cNvPr id="86" name="Прямоугольник 85">
                <a:extLst>
                  <a:ext uri="{FF2B5EF4-FFF2-40B4-BE49-F238E27FC236}">
                    <a16:creationId xmlns:a16="http://schemas.microsoft.com/office/drawing/2014/main" id="{4916C6A6-B1FF-C344-4C02-8C95F0459865}"/>
                  </a:ext>
                </a:extLst>
              </p:cNvPr>
              <p:cNvSpPr/>
              <p:nvPr/>
            </p:nvSpPr>
            <p:spPr>
              <a:xfrm>
                <a:off x="954552" y="3375265"/>
                <a:ext cx="3509294" cy="503354"/>
              </a:xfrm>
              <a:prstGeom prst="rect">
                <a:avLst/>
              </a:prstGeom>
              <a:solidFill>
                <a:srgbClr val="F2ECD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57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Прямоугольник 86">
                <a:extLst>
                  <a:ext uri="{FF2B5EF4-FFF2-40B4-BE49-F238E27FC236}">
                    <a16:creationId xmlns:a16="http://schemas.microsoft.com/office/drawing/2014/main" id="{9D47DDB1-6E3B-41EA-27F2-E17988242A7F}"/>
                  </a:ext>
                </a:extLst>
              </p:cNvPr>
              <p:cNvSpPr/>
              <p:nvPr/>
            </p:nvSpPr>
            <p:spPr>
              <a:xfrm>
                <a:off x="954552" y="3386701"/>
                <a:ext cx="331600" cy="494671"/>
              </a:xfrm>
              <a:prstGeom prst="rect">
                <a:avLst/>
              </a:prstGeom>
              <a:solidFill>
                <a:srgbClr val="ED53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57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36F07D04-1548-6A1D-6E23-B3A85D1519F6}"/>
                  </a:ext>
                </a:extLst>
              </p:cNvPr>
              <p:cNvSpPr txBox="1"/>
              <p:nvPr/>
            </p:nvSpPr>
            <p:spPr>
              <a:xfrm>
                <a:off x="915224" y="3452627"/>
                <a:ext cx="446986" cy="31883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>
                  <a:defRPr sz="1300">
                    <a:solidFill>
                      <a:srgbClr val="F7F2E5"/>
                    </a:solidFill>
                    <a:latin typeface="Arial Black" panose="020B0A04020102020204" pitchFamily="34" charset="0"/>
                  </a:defRPr>
                </a:lvl1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7F2E5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14</a:t>
                </a:r>
              </a:p>
            </p:txBody>
          </p:sp>
        </p:grpSp>
        <p:sp>
          <p:nvSpPr>
            <p:cNvPr id="85" name="Прямоугольник 84">
              <a:extLst>
                <a:ext uri="{FF2B5EF4-FFF2-40B4-BE49-F238E27FC236}">
                  <a16:creationId xmlns:a16="http://schemas.microsoft.com/office/drawing/2014/main" id="{58872134-0A68-04C9-7BCB-0893F741C431}"/>
                </a:ext>
              </a:extLst>
            </p:cNvPr>
            <p:cNvSpPr/>
            <p:nvPr/>
          </p:nvSpPr>
          <p:spPr>
            <a:xfrm>
              <a:off x="7861366" y="3862273"/>
              <a:ext cx="3019156" cy="15277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26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562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8A93CA0B-D451-553E-31F3-B5617C27B516}"/>
              </a:ext>
            </a:extLst>
          </p:cNvPr>
          <p:cNvGrpSpPr/>
          <p:nvPr/>
        </p:nvGrpSpPr>
        <p:grpSpPr>
          <a:xfrm>
            <a:off x="7100030" y="5617989"/>
            <a:ext cx="3240000" cy="936000"/>
            <a:chOff x="7381952" y="2505567"/>
            <a:chExt cx="3550521" cy="684605"/>
          </a:xfrm>
        </p:grpSpPr>
        <p:grpSp>
          <p:nvGrpSpPr>
            <p:cNvPr id="90" name="Группа 89">
              <a:extLst>
                <a:ext uri="{FF2B5EF4-FFF2-40B4-BE49-F238E27FC236}">
                  <a16:creationId xmlns:a16="http://schemas.microsoft.com/office/drawing/2014/main" id="{AEE1E2CC-5EE0-865F-DD7F-434E1006D74E}"/>
                </a:ext>
              </a:extLst>
            </p:cNvPr>
            <p:cNvGrpSpPr/>
            <p:nvPr/>
          </p:nvGrpSpPr>
          <p:grpSpPr>
            <a:xfrm>
              <a:off x="7381952" y="2505567"/>
              <a:ext cx="3550521" cy="684605"/>
              <a:chOff x="880753" y="3076900"/>
              <a:chExt cx="3550521" cy="503357"/>
            </a:xfrm>
          </p:grpSpPr>
          <p:sp>
            <p:nvSpPr>
              <p:cNvPr id="92" name="Прямоугольник 91">
                <a:extLst>
                  <a:ext uri="{FF2B5EF4-FFF2-40B4-BE49-F238E27FC236}">
                    <a16:creationId xmlns:a16="http://schemas.microsoft.com/office/drawing/2014/main" id="{76C57881-DB40-9F15-8856-8FEF0EF1D766}"/>
                  </a:ext>
                </a:extLst>
              </p:cNvPr>
              <p:cNvSpPr/>
              <p:nvPr/>
            </p:nvSpPr>
            <p:spPr>
              <a:xfrm>
                <a:off x="921980" y="3076903"/>
                <a:ext cx="3509294" cy="503354"/>
              </a:xfrm>
              <a:prstGeom prst="rect">
                <a:avLst/>
              </a:prstGeom>
              <a:solidFill>
                <a:srgbClr val="F2ECD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57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Прямоугольник 92">
                <a:extLst>
                  <a:ext uri="{FF2B5EF4-FFF2-40B4-BE49-F238E27FC236}">
                    <a16:creationId xmlns:a16="http://schemas.microsoft.com/office/drawing/2014/main" id="{73216285-7D9B-DB96-C952-658EC3D692FD}"/>
                  </a:ext>
                </a:extLst>
              </p:cNvPr>
              <p:cNvSpPr/>
              <p:nvPr/>
            </p:nvSpPr>
            <p:spPr>
              <a:xfrm>
                <a:off x="921979" y="3076900"/>
                <a:ext cx="290923" cy="503354"/>
              </a:xfrm>
              <a:prstGeom prst="rect">
                <a:avLst/>
              </a:prstGeom>
              <a:solidFill>
                <a:srgbClr val="ED53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57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E1740864-E8D5-8658-CD64-2F427711FD45}"/>
                  </a:ext>
                </a:extLst>
              </p:cNvPr>
              <p:cNvSpPr txBox="1"/>
              <p:nvPr/>
            </p:nvSpPr>
            <p:spPr>
              <a:xfrm>
                <a:off x="880753" y="3152102"/>
                <a:ext cx="573846" cy="31883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>
                  <a:defRPr sz="1300">
                    <a:solidFill>
                      <a:srgbClr val="F7F2E5"/>
                    </a:solidFill>
                    <a:latin typeface="Arial Black" panose="020B0A04020102020204" pitchFamily="34" charset="0"/>
                  </a:defRPr>
                </a:lvl1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0" i="0" u="none" strike="noStrike" kern="1200" cap="none" spc="0" normalizeH="0" baseline="0" dirty="0">
                    <a:ln>
                      <a:noFill/>
                    </a:ln>
                    <a:solidFill>
                      <a:srgbClr val="F7F2E5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15</a:t>
                </a:r>
                <a:endPara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7F2E5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91" name="Прямоугольник 90">
              <a:extLst>
                <a:ext uri="{FF2B5EF4-FFF2-40B4-BE49-F238E27FC236}">
                  <a16:creationId xmlns:a16="http://schemas.microsoft.com/office/drawing/2014/main" id="{B2CB92D2-9865-0AB3-0447-D45239950157}"/>
                </a:ext>
              </a:extLst>
            </p:cNvPr>
            <p:cNvSpPr/>
            <p:nvPr/>
          </p:nvSpPr>
          <p:spPr>
            <a:xfrm>
              <a:off x="7815831" y="2750109"/>
              <a:ext cx="3109528" cy="182059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>
                <a:spcAft>
                  <a:spcPts val="526"/>
                </a:spcAft>
                <a:defRPr/>
              </a:pPr>
              <a:endPara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562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id="{DBC84DCE-55CF-D7F9-8B03-7D4BD6BA77F1}"/>
              </a:ext>
            </a:extLst>
          </p:cNvPr>
          <p:cNvSpPr/>
          <p:nvPr/>
        </p:nvSpPr>
        <p:spPr>
          <a:xfrm>
            <a:off x="7343061" y="2330913"/>
            <a:ext cx="3001721" cy="49500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>
              <a:spcAft>
                <a:spcPts val="526"/>
              </a:spcAft>
              <a:defRPr/>
            </a:pPr>
            <a:r>
              <a:rPr lang="ru-RU" sz="1100" b="1" dirty="0">
                <a:solidFill>
                  <a:srgbClr val="5622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УВЕЛИЧЕНИЕ КЛИЕНТОПОТОКА</a:t>
            </a:r>
          </a:p>
          <a:p>
            <a:pPr lvl="0" algn="ctr">
              <a:spcAft>
                <a:spcPts val="526"/>
              </a:spcAft>
              <a:defRPr/>
            </a:pPr>
            <a:r>
              <a:rPr lang="ru-RU" sz="1100" b="1" dirty="0">
                <a:solidFill>
                  <a:srgbClr val="5622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Возможность работать с ИП и ООО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7D49BE23-94D1-CB56-0531-B28336B4B8AB}"/>
              </a:ext>
            </a:extLst>
          </p:cNvPr>
          <p:cNvSpPr txBox="1"/>
          <p:nvPr/>
        </p:nvSpPr>
        <p:spPr>
          <a:xfrm>
            <a:off x="7529077" y="3315241"/>
            <a:ext cx="269083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Aft>
                <a:spcPts val="526"/>
              </a:spcAft>
              <a:defRPr/>
            </a:pPr>
            <a:r>
              <a:rPr lang="ru-RU" sz="1100" b="1" noProof="0" dirty="0">
                <a:solidFill>
                  <a:srgbClr val="5622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ВОЗМОЖНОСТЬ ПОЛЬЗОВАТЬСЯ ГОС. ПОДДЕРЖКОЙ: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137DD3AB-EF87-4AD1-A2AC-02D35AC90E1C}"/>
              </a:ext>
            </a:extLst>
          </p:cNvPr>
          <p:cNvSpPr txBox="1"/>
          <p:nvPr/>
        </p:nvSpPr>
        <p:spPr>
          <a:xfrm>
            <a:off x="4030205" y="5680993"/>
            <a:ext cx="2800310" cy="8335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Aft>
                <a:spcPts val="526"/>
              </a:spcAft>
              <a:defRPr/>
            </a:pPr>
            <a:r>
              <a:rPr lang="ru-RU" sz="1100" b="1" dirty="0">
                <a:solidFill>
                  <a:srgbClr val="5622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ЛЕГАЛЬНАЯ РАБОТА</a:t>
            </a:r>
          </a:p>
          <a:p>
            <a:pPr lvl="0" algn="ctr">
              <a:spcAft>
                <a:spcPts val="526"/>
              </a:spcAft>
              <a:defRPr/>
            </a:pPr>
            <a:r>
              <a:rPr lang="ru-RU" sz="1100" b="1" dirty="0">
                <a:solidFill>
                  <a:srgbClr val="5622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 подтверждается справкой из приложения для кредитных и ипотечных займов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rgbClr val="56221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2C78EC6E-5130-0D81-8978-4FF0DAFD3D9E}"/>
              </a:ext>
            </a:extLst>
          </p:cNvPr>
          <p:cNvSpPr txBox="1"/>
          <p:nvPr/>
        </p:nvSpPr>
        <p:spPr>
          <a:xfrm>
            <a:off x="3784863" y="4522794"/>
            <a:ext cx="3240000" cy="495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Aft>
                <a:spcPts val="526"/>
              </a:spcAft>
              <a:defRPr/>
            </a:pPr>
            <a:r>
              <a:rPr lang="ru-RU" sz="1100" b="1" dirty="0">
                <a:solidFill>
                  <a:srgbClr val="5622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НАЛОГОВЫЙ ВЫЧЕТ </a:t>
            </a:r>
          </a:p>
          <a:p>
            <a:pPr lvl="0" algn="ctr">
              <a:spcAft>
                <a:spcPts val="526"/>
              </a:spcAft>
              <a:defRPr/>
            </a:pPr>
            <a:r>
              <a:rPr lang="ru-RU" sz="1100" b="1" dirty="0">
                <a:solidFill>
                  <a:srgbClr val="5622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 размере 10 000 руб.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6016F7EF-6EC6-0738-32A1-1F635712046D}"/>
              </a:ext>
            </a:extLst>
          </p:cNvPr>
          <p:cNvSpPr txBox="1"/>
          <p:nvPr/>
        </p:nvSpPr>
        <p:spPr>
          <a:xfrm>
            <a:off x="7349511" y="4422773"/>
            <a:ext cx="2999429" cy="5873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Aft>
                <a:spcPts val="526"/>
              </a:spcAft>
              <a:defRPr/>
            </a:pPr>
            <a:r>
              <a:rPr lang="ru-RU" sz="1100" b="1" dirty="0">
                <a:solidFill>
                  <a:srgbClr val="5622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МИКРОЗАЙМ ДО </a:t>
            </a:r>
            <a:r>
              <a:rPr lang="ru-RU" sz="1400" b="1" dirty="0">
                <a:solidFill>
                  <a:srgbClr val="5622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</a:t>
            </a:r>
            <a:r>
              <a:rPr lang="ru-RU" sz="1100" b="1" dirty="0">
                <a:solidFill>
                  <a:srgbClr val="5622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ТЫС.РУБ. </a:t>
            </a:r>
          </a:p>
          <a:p>
            <a:pPr lvl="0" algn="ctr">
              <a:spcAft>
                <a:spcPts val="526"/>
              </a:spcAft>
              <a:defRPr/>
            </a:pPr>
            <a:r>
              <a:rPr lang="ru-RU" sz="1100" b="1" dirty="0">
                <a:solidFill>
                  <a:srgbClr val="5622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sz="1400" b="1" dirty="0">
                <a:solidFill>
                  <a:srgbClr val="5622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4%</a:t>
            </a:r>
            <a:endParaRPr lang="ru-RU" sz="1100" b="1" dirty="0">
              <a:solidFill>
                <a:srgbClr val="56221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64B5A9C2-9EBA-4BA4-0377-4FB0AD280DBF}"/>
              </a:ext>
            </a:extLst>
          </p:cNvPr>
          <p:cNvSpPr txBox="1"/>
          <p:nvPr/>
        </p:nvSpPr>
        <p:spPr>
          <a:xfrm>
            <a:off x="7235364" y="5757828"/>
            <a:ext cx="3240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Aft>
                <a:spcPts val="526"/>
              </a:spcAft>
              <a:defRPr/>
            </a:pPr>
            <a:r>
              <a:rPr lang="ru-RU" sz="1200" b="1" dirty="0">
                <a:solidFill>
                  <a:srgbClr val="5622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УЧАСТИЕ В ГОСЗАКУПКАХ</a:t>
            </a:r>
          </a:p>
        </p:txBody>
      </p:sp>
    </p:spTree>
    <p:extLst>
      <p:ext uri="{BB962C8B-B14F-4D97-AF65-F5344CB8AC3E}">
        <p14:creationId xmlns:p14="http://schemas.microsoft.com/office/powerpoint/2010/main" val="34873669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1B8671E-DAC5-8105-BAB9-8D6CC9D5ED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1" r="29248" b="10698"/>
          <a:stretch/>
        </p:blipFill>
        <p:spPr>
          <a:xfrm>
            <a:off x="10492966" y="0"/>
            <a:ext cx="1493822" cy="149838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2D94394-F834-D4F3-357C-F84F14C5C3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248" y="5306085"/>
            <a:ext cx="1271257" cy="1271257"/>
          </a:xfrm>
          <a:prstGeom prst="rect">
            <a:avLst/>
          </a:prstGeom>
        </p:spPr>
      </p:pic>
      <p:sp>
        <p:nvSpPr>
          <p:cNvPr id="2" name="Google Shape;198;p18">
            <a:extLst>
              <a:ext uri="{FF2B5EF4-FFF2-40B4-BE49-F238E27FC236}">
                <a16:creationId xmlns:a16="http://schemas.microsoft.com/office/drawing/2014/main" id="{A6FD7DD5-B521-8D81-6751-7014FC25614D}"/>
              </a:ext>
            </a:extLst>
          </p:cNvPr>
          <p:cNvSpPr/>
          <p:nvPr/>
        </p:nvSpPr>
        <p:spPr>
          <a:xfrm>
            <a:off x="113" y="1311410"/>
            <a:ext cx="10691700" cy="1024297"/>
          </a:xfrm>
          <a:prstGeom prst="rect">
            <a:avLst/>
          </a:prstGeom>
          <a:solidFill>
            <a:srgbClr val="F7F2E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79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Google Shape;194;p18">
            <a:extLst>
              <a:ext uri="{FF2B5EF4-FFF2-40B4-BE49-F238E27FC236}">
                <a16:creationId xmlns:a16="http://schemas.microsoft.com/office/drawing/2014/main" id="{FA0B692A-E5A0-8E9D-CBF1-A5612A2E740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7" r="41596" b="34197"/>
          <a:stretch/>
        </p:blipFill>
        <p:spPr>
          <a:xfrm>
            <a:off x="8807783" y="5435115"/>
            <a:ext cx="1884030" cy="212458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96;p18">
            <a:extLst>
              <a:ext uri="{FF2B5EF4-FFF2-40B4-BE49-F238E27FC236}">
                <a16:creationId xmlns:a16="http://schemas.microsoft.com/office/drawing/2014/main" id="{677566C0-4F9B-B197-F318-75128A982963}"/>
              </a:ext>
            </a:extLst>
          </p:cNvPr>
          <p:cNvSpPr txBox="1">
            <a:spLocks/>
          </p:cNvSpPr>
          <p:nvPr/>
        </p:nvSpPr>
        <p:spPr>
          <a:xfrm>
            <a:off x="1590116" y="412168"/>
            <a:ext cx="7910200" cy="874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562212"/>
              </a:buClr>
              <a:buSzPts val="3600"/>
              <a:buFont typeface="Arial Black"/>
              <a:buNone/>
            </a:pPr>
            <a:r>
              <a:rPr lang="ru-RU" sz="2400" dirty="0">
                <a:solidFill>
                  <a:srgbClr val="562212"/>
                </a:solidFill>
                <a:latin typeface="Arial Black"/>
                <a:ea typeface="Arial Black"/>
                <a:cs typeface="Arial Black"/>
                <a:sym typeface="Arial Black"/>
              </a:rPr>
              <a:t>Простая и быстрая регистрация через интернет</a:t>
            </a:r>
            <a:endParaRPr lang="ru-RU" sz="3600" dirty="0">
              <a:solidFill>
                <a:srgbClr val="ED5338"/>
              </a:solidFill>
            </a:endParaRPr>
          </a:p>
        </p:txBody>
      </p:sp>
      <p:sp>
        <p:nvSpPr>
          <p:cNvPr id="6" name="Google Shape;197;p18">
            <a:extLst>
              <a:ext uri="{FF2B5EF4-FFF2-40B4-BE49-F238E27FC236}">
                <a16:creationId xmlns:a16="http://schemas.microsoft.com/office/drawing/2014/main" id="{237E8F16-9B99-4AFE-7E6F-CBB5A07761B7}"/>
              </a:ext>
            </a:extLst>
          </p:cNvPr>
          <p:cNvSpPr/>
          <p:nvPr/>
        </p:nvSpPr>
        <p:spPr>
          <a:xfrm>
            <a:off x="591639" y="1240981"/>
            <a:ext cx="8437100" cy="1793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rgbClr val="ED5338"/>
                </a:solidFill>
                <a:latin typeface="Arial Black"/>
                <a:ea typeface="Arial Black"/>
                <a:cs typeface="Arial Black"/>
                <a:sym typeface="Arial Black"/>
              </a:rPr>
              <a:t>Цель: </a:t>
            </a:r>
            <a:endParaRPr sz="1000" dirty="0">
              <a:solidFill>
                <a:srgbClr val="ED5338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457200" marR="0" lvl="0" indent="-317500" algn="just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400"/>
              <a:buChar char="●"/>
            </a:pPr>
            <a:r>
              <a:rPr lang="ru-RU" b="1" dirty="0">
                <a:solidFill>
                  <a:srgbClr val="262626"/>
                </a:solidFill>
              </a:rPr>
              <a:t>легко и быстро </a:t>
            </a:r>
            <a:r>
              <a:rPr lang="ru-RU" dirty="0">
                <a:solidFill>
                  <a:srgbClr val="262626"/>
                </a:solidFill>
              </a:rPr>
              <a:t>в режиме реального времени подключить данный налоговый режим, имея только </a:t>
            </a:r>
            <a:r>
              <a:rPr lang="ru-RU" b="1" dirty="0">
                <a:solidFill>
                  <a:srgbClr val="262626"/>
                </a:solidFill>
              </a:rPr>
              <a:t>паспорт гражданина Российской Федерации и смартфон</a:t>
            </a:r>
            <a:r>
              <a:rPr lang="en-US" b="1" dirty="0">
                <a:solidFill>
                  <a:srgbClr val="262626"/>
                </a:solidFill>
              </a:rPr>
              <a:t>/</a:t>
            </a:r>
            <a:r>
              <a:rPr lang="ru-RU" b="1" dirty="0">
                <a:solidFill>
                  <a:srgbClr val="262626"/>
                </a:solidFill>
              </a:rPr>
              <a:t>планшет  с камерой.</a:t>
            </a:r>
            <a:endParaRPr dirty="0">
              <a:solidFill>
                <a:srgbClr val="262626"/>
              </a:solidFill>
            </a:endParaRPr>
          </a:p>
        </p:txBody>
      </p:sp>
      <p:sp>
        <p:nvSpPr>
          <p:cNvPr id="11" name="Google Shape;199;p18">
            <a:extLst>
              <a:ext uri="{FF2B5EF4-FFF2-40B4-BE49-F238E27FC236}">
                <a16:creationId xmlns:a16="http://schemas.microsoft.com/office/drawing/2014/main" id="{9BD6BF67-65D9-FB5F-CAC8-06829B966F25}"/>
              </a:ext>
            </a:extLst>
          </p:cNvPr>
          <p:cNvSpPr/>
          <p:nvPr/>
        </p:nvSpPr>
        <p:spPr>
          <a:xfrm>
            <a:off x="4122075" y="2633288"/>
            <a:ext cx="1629000" cy="6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62626"/>
              </a:solidFill>
            </a:endParaRPr>
          </a:p>
        </p:txBody>
      </p:sp>
      <p:sp>
        <p:nvSpPr>
          <p:cNvPr id="12" name="Google Shape;209;p18">
            <a:extLst>
              <a:ext uri="{FF2B5EF4-FFF2-40B4-BE49-F238E27FC236}">
                <a16:creationId xmlns:a16="http://schemas.microsoft.com/office/drawing/2014/main" id="{31C371AD-7E7B-CBEF-57A3-30050C9C44A9}"/>
              </a:ext>
            </a:extLst>
          </p:cNvPr>
          <p:cNvSpPr/>
          <p:nvPr/>
        </p:nvSpPr>
        <p:spPr>
          <a:xfrm>
            <a:off x="1444768" y="2633288"/>
            <a:ext cx="4091973" cy="4163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rgbClr val="ED5338"/>
                </a:solidFill>
              </a:rPr>
              <a:t>Способы регистрации:</a:t>
            </a:r>
            <a:endParaRPr sz="1800" b="1" dirty="0">
              <a:solidFill>
                <a:srgbClr val="ED5338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900" b="1" dirty="0">
              <a:solidFill>
                <a:srgbClr val="ED5338"/>
              </a:solidFill>
            </a:endParaRPr>
          </a:p>
          <a:p>
            <a:pPr marL="127000" marR="0" lvl="0" algn="just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600"/>
            </a:pPr>
            <a:r>
              <a:rPr lang="ru-RU" sz="1800" dirty="0">
                <a:solidFill>
                  <a:srgbClr val="262626"/>
                </a:solidFill>
              </a:rPr>
              <a:t>мобильное приложение </a:t>
            </a:r>
            <a:r>
              <a:rPr lang="ru-RU" sz="1800" dirty="0">
                <a:solidFill>
                  <a:srgbClr val="ED5338"/>
                </a:solidFill>
              </a:rPr>
              <a:t>«Мой налог» </a:t>
            </a:r>
            <a:r>
              <a:rPr lang="ru-RU" sz="1800" dirty="0">
                <a:solidFill>
                  <a:srgbClr val="262626"/>
                </a:solidFill>
              </a:rPr>
              <a:t>(самый распространенный способ регистрации);</a:t>
            </a:r>
          </a:p>
          <a:p>
            <a:pPr marL="127000" marR="0" lvl="0" algn="just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600"/>
            </a:pPr>
            <a:endParaRPr lang="ru-RU" sz="1000" dirty="0">
              <a:solidFill>
                <a:srgbClr val="262626"/>
              </a:solidFill>
            </a:endParaRPr>
          </a:p>
          <a:p>
            <a:pPr marL="127000" marR="0" lvl="0" algn="just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600"/>
            </a:pPr>
            <a:endParaRPr sz="1800" dirty="0">
              <a:solidFill>
                <a:srgbClr val="262626"/>
              </a:solidFill>
            </a:endParaRPr>
          </a:p>
          <a:p>
            <a:pPr marL="127000" marR="0" lvl="0" algn="just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600"/>
            </a:pPr>
            <a:r>
              <a:rPr lang="ru-RU" sz="1800" dirty="0">
                <a:solidFill>
                  <a:srgbClr val="262626"/>
                </a:solidFill>
              </a:rPr>
              <a:t>сайт ФНС России, через </a:t>
            </a:r>
            <a:r>
              <a:rPr lang="ru-RU" sz="1800" dirty="0">
                <a:solidFill>
                  <a:srgbClr val="ED5338"/>
                </a:solidFill>
              </a:rPr>
              <a:t>личный кабинет налогоплательщика</a:t>
            </a:r>
            <a:r>
              <a:rPr lang="ru-RU" sz="1800" dirty="0">
                <a:solidFill>
                  <a:srgbClr val="262626"/>
                </a:solidFill>
              </a:rPr>
              <a:t>;</a:t>
            </a:r>
          </a:p>
          <a:p>
            <a:pPr marL="457200" marR="0" lvl="0" indent="-330200" algn="just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600"/>
              <a:buChar char="●"/>
            </a:pPr>
            <a:endParaRPr lang="ru-RU" sz="1000" dirty="0">
              <a:solidFill>
                <a:srgbClr val="262626"/>
              </a:solidFill>
            </a:endParaRPr>
          </a:p>
          <a:p>
            <a:pPr marL="457200" marR="0" lvl="0" indent="-330200" algn="just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600"/>
              <a:buChar char="●"/>
            </a:pPr>
            <a:endParaRPr sz="1800" dirty="0">
              <a:solidFill>
                <a:srgbClr val="262626"/>
              </a:solidFill>
            </a:endParaRPr>
          </a:p>
          <a:p>
            <a:pPr marL="127000" marR="0" lvl="0" algn="just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600"/>
            </a:pPr>
            <a:r>
              <a:rPr lang="ru-RU" sz="1800" dirty="0">
                <a:solidFill>
                  <a:srgbClr val="ED5338"/>
                </a:solidFill>
              </a:rPr>
              <a:t>портал Госуслуг</a:t>
            </a:r>
            <a:r>
              <a:rPr lang="ru-RU" sz="1800" dirty="0">
                <a:solidFill>
                  <a:srgbClr val="262626"/>
                </a:solidFill>
              </a:rPr>
              <a:t>;</a:t>
            </a:r>
          </a:p>
          <a:p>
            <a:pPr marL="457200" marR="0" lvl="0" indent="-330200" algn="just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600"/>
              <a:buChar char="●"/>
            </a:pPr>
            <a:endParaRPr lang="ru-RU" sz="1000" dirty="0">
              <a:solidFill>
                <a:srgbClr val="262626"/>
              </a:solidFill>
            </a:endParaRPr>
          </a:p>
          <a:p>
            <a:pPr marL="457200" marR="0" lvl="0" indent="-330200" algn="just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600"/>
              <a:buChar char="●"/>
            </a:pPr>
            <a:endParaRPr sz="1800" dirty="0">
              <a:solidFill>
                <a:srgbClr val="262626"/>
              </a:solidFill>
            </a:endParaRPr>
          </a:p>
          <a:p>
            <a:pPr marL="127000" marR="0" lvl="0" algn="just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600"/>
            </a:pPr>
            <a:r>
              <a:rPr lang="ru-RU" sz="1800" dirty="0">
                <a:solidFill>
                  <a:srgbClr val="262626"/>
                </a:solidFill>
              </a:rPr>
              <a:t>через уполномоченные </a:t>
            </a:r>
            <a:r>
              <a:rPr lang="ru-RU" sz="1800" dirty="0">
                <a:solidFill>
                  <a:srgbClr val="ED5338"/>
                </a:solidFill>
              </a:rPr>
              <a:t>кредитные организации.</a:t>
            </a:r>
            <a:endParaRPr sz="1800" dirty="0">
              <a:solidFill>
                <a:srgbClr val="ED5338"/>
              </a:solidFill>
            </a:endParaRPr>
          </a:p>
        </p:txBody>
      </p:sp>
      <p:sp>
        <p:nvSpPr>
          <p:cNvPr id="13" name="Google Shape;212;p18">
            <a:extLst>
              <a:ext uri="{FF2B5EF4-FFF2-40B4-BE49-F238E27FC236}">
                <a16:creationId xmlns:a16="http://schemas.microsoft.com/office/drawing/2014/main" id="{84A3A4DA-77FF-D4BE-2278-389644EF5021}"/>
              </a:ext>
            </a:extLst>
          </p:cNvPr>
          <p:cNvSpPr/>
          <p:nvPr/>
        </p:nvSpPr>
        <p:spPr>
          <a:xfrm>
            <a:off x="782475" y="1128975"/>
            <a:ext cx="40977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ED5338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39A59E6-9AC4-52A1-8259-4A742AD005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3176" y="4848215"/>
            <a:ext cx="3106674" cy="25717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745064E-B93E-4597-0EC8-491CB04646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7956" y="2288639"/>
            <a:ext cx="3241894" cy="2559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710BE10-F6F4-C306-88B6-1CA165E542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475" y="4277319"/>
            <a:ext cx="679317" cy="67931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25FA7B9-8EB9-094C-D3D9-13442590A1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6134" y="6045187"/>
            <a:ext cx="587800" cy="54701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7D1BD01-D6A2-D1F4-8113-4243D47D4D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3882" y="3133830"/>
            <a:ext cx="653795" cy="65379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5084100-CC29-43D2-3E84-4CD2EC64FE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6967" y="5236117"/>
            <a:ext cx="587801" cy="58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2523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E175EA1-ACBA-7C2D-84BB-A907815B8C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1" r="29248" b="10698"/>
          <a:stretch/>
        </p:blipFill>
        <p:spPr>
          <a:xfrm>
            <a:off x="10492966" y="0"/>
            <a:ext cx="1493822" cy="149838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660AF83-3DDD-31F4-5BFA-C7864E4433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248" y="5306085"/>
            <a:ext cx="1271257" cy="127125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0F681D-559B-15D1-F79D-275F46F54F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19"/>
            <a:ext cx="10283670" cy="685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083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C0A705B-DE45-7321-FBBE-D2551A15C5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1" r="29248" b="10698"/>
          <a:stretch/>
        </p:blipFill>
        <p:spPr>
          <a:xfrm>
            <a:off x="10492966" y="0"/>
            <a:ext cx="1493822" cy="149838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702AEF6-CDB0-9D0A-20B8-F9A4B41A94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248" y="5306085"/>
            <a:ext cx="1271257" cy="127125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B041F07-4547-1226-B00A-A9286DEA5A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6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0913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E175EA1-ACBA-7C2D-84BB-A907815B8C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1" r="29248" b="10698"/>
          <a:stretch/>
        </p:blipFill>
        <p:spPr>
          <a:xfrm>
            <a:off x="10492966" y="0"/>
            <a:ext cx="1493822" cy="149838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660AF83-3DDD-31F4-5BFA-C7864E4433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248" y="5306085"/>
            <a:ext cx="1271257" cy="127125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103E3B5-A265-B6DB-17AE-DEDB479C27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6999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8050807-8899-6A74-86E9-F7F5B7A5C838}"/>
              </a:ext>
            </a:extLst>
          </p:cNvPr>
          <p:cNvSpPr txBox="1"/>
          <p:nvPr/>
        </p:nvSpPr>
        <p:spPr>
          <a:xfrm rot="16200000">
            <a:off x="5952869" y="1709439"/>
            <a:ext cx="90967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EE5238"/>
                </a:solidFill>
                <a:latin typeface="Arial Black" panose="020B0A04020102020204" pitchFamily="34" charset="0"/>
              </a:rPr>
              <a:t>НОВАЯ УСЛУГА НОВАЯ УСЛУГА НОВАЯ УСЛУГА НОВАЯ УСЛУГА</a:t>
            </a:r>
          </a:p>
          <a:p>
            <a:endParaRPr lang="ru-RU" dirty="0">
              <a:solidFill>
                <a:srgbClr val="EE5238"/>
              </a:solidFill>
              <a:latin typeface="Arial Black" panose="020B0A04020102020204" pitchFamily="34" charset="0"/>
            </a:endParaRPr>
          </a:p>
          <a:p>
            <a:endParaRPr lang="ru-RU" dirty="0">
              <a:solidFill>
                <a:srgbClr val="EE5238"/>
              </a:solidFill>
              <a:latin typeface="Arial Black" panose="020B0A04020102020204" pitchFamily="34" charset="0"/>
            </a:endParaRPr>
          </a:p>
          <a:p>
            <a:endParaRPr lang="ru-RU" dirty="0">
              <a:solidFill>
                <a:srgbClr val="EE5238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3543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1AAB714-ECA7-9E8C-A507-9A0374F8C7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0286998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0E984C7-3494-1203-762F-BE135062AE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1" r="29248" b="10698"/>
          <a:stretch/>
        </p:blipFill>
        <p:spPr>
          <a:xfrm>
            <a:off x="10492966" y="0"/>
            <a:ext cx="1493822" cy="149838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7F5808F-ABAD-395A-C7D9-155CB901EB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248" y="5306085"/>
            <a:ext cx="1271257" cy="127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1541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0A35708-5AC9-5DEF-94C0-C150C552B8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135C1B-935A-E04B-76A4-756C9BA4A0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1" r="29248" b="10698"/>
          <a:stretch/>
        </p:blipFill>
        <p:spPr>
          <a:xfrm>
            <a:off x="10492966" y="0"/>
            <a:ext cx="1493822" cy="149838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0A626A6-8448-F559-98A8-0AC5D1B1CD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248" y="5306085"/>
            <a:ext cx="1271257" cy="127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7818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4634756-922D-E1EA-2959-384B8CAA02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98097" cy="686539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002AA5F-9483-F4C2-E04A-17842F360C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1" r="29248" b="10698"/>
          <a:stretch/>
        </p:blipFill>
        <p:spPr>
          <a:xfrm>
            <a:off x="10492966" y="0"/>
            <a:ext cx="1493822" cy="149838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6204B2B-AA1A-456C-9AA3-EF99F9C20C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248" y="5306085"/>
            <a:ext cx="1271257" cy="127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2783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C0A705B-DE45-7321-FBBE-D2551A15C5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1" r="29248" b="10698"/>
          <a:stretch/>
        </p:blipFill>
        <p:spPr>
          <a:xfrm>
            <a:off x="10492966" y="0"/>
            <a:ext cx="1493822" cy="149838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702AEF6-CDB0-9D0A-20B8-F9A4B41A94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248" y="5306085"/>
            <a:ext cx="1271257" cy="127125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DCF7D93-ACFD-3008-2980-2F6A497204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6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6869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C0A705B-DE45-7321-FBBE-D2551A15C5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1" r="29248" b="10698"/>
          <a:stretch/>
        </p:blipFill>
        <p:spPr>
          <a:xfrm>
            <a:off x="10492966" y="0"/>
            <a:ext cx="1493822" cy="149838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702AEF6-CDB0-9D0A-20B8-F9A4B41A94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248" y="5306085"/>
            <a:ext cx="1271257" cy="127125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614853-3C0A-4F1C-528F-3A4686E3C0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6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5673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561D28-9FA9-8CC5-54CC-7F95E257C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Arial Black" panose="020B0A04020102020204" pitchFamily="34" charset="0"/>
              </a:rPr>
              <a:t>СОЦИАЛЬНЫЙ ПРЕДПРИНИМАТЕЛЬ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5289623-F30B-E394-CF4C-977CF47EFB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25246"/>
            <a:ext cx="6378146" cy="4117889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ru-RU" b="0" i="0" dirty="0">
                <a:solidFill>
                  <a:srgbClr val="2C2A29"/>
                </a:solidFill>
                <a:effectLst/>
                <a:latin typeface="PT Sans" panose="020B0503020203020204" pitchFamily="34" charset="-52"/>
              </a:rPr>
              <a:t>Статус социального предприятия присваивается тем предпринимателям, кто обеспечивает занятость работников из социально уязвимых категорий, реализует продукцию, произведённую ими, либо выпускает товары и предоставляет услуги для таких групп населения и осуществляет общественно полезную деятельность, образовательную и культурно-просветительскую.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F77CF33-4C98-8C10-4B4B-043D2C7524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332" y="1690688"/>
            <a:ext cx="4117889" cy="411788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8A1EFC0-6EA8-1220-0AB6-91D31C8890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287" y="306416"/>
            <a:ext cx="1318784" cy="831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4242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C0A705B-DE45-7321-FBBE-D2551A15C5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1" r="29248" b="10698"/>
          <a:stretch/>
        </p:blipFill>
        <p:spPr>
          <a:xfrm>
            <a:off x="10492966" y="0"/>
            <a:ext cx="1493822" cy="149838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702AEF6-CDB0-9D0A-20B8-F9A4B41A94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248" y="5306085"/>
            <a:ext cx="1271257" cy="127125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EF810EB-59DD-3F88-8462-92536D61AF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6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702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E175EA1-ACBA-7C2D-84BB-A907815B8C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1" r="29248" b="10698"/>
          <a:stretch/>
        </p:blipFill>
        <p:spPr>
          <a:xfrm>
            <a:off x="10492966" y="0"/>
            <a:ext cx="1493822" cy="149838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660AF83-3DDD-31F4-5BFA-C7864E4433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248" y="5306085"/>
            <a:ext cx="1271257" cy="127125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46937C8-5DCC-98B4-6084-E5EE6E6C11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6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1243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2CB17346-6A6A-DB38-34ED-3EE8578F29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18198" cy="6812132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0C485E6-92CA-00AA-5ACF-A17DA0E5D6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248" y="5306085"/>
            <a:ext cx="1271257" cy="127125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F1EEEC8-F569-1494-8FFD-DF2AA07B3A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1" r="29248" b="10698"/>
          <a:stretch/>
        </p:blipFill>
        <p:spPr>
          <a:xfrm>
            <a:off x="10492966" y="0"/>
            <a:ext cx="1493822" cy="149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2345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E175EA1-ACBA-7C2D-84BB-A907815B8C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1" r="29248" b="10698"/>
          <a:stretch/>
        </p:blipFill>
        <p:spPr>
          <a:xfrm>
            <a:off x="10492966" y="0"/>
            <a:ext cx="1493822" cy="149838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660AF83-3DDD-31F4-5BFA-C7864E4433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248" y="5306085"/>
            <a:ext cx="1271257" cy="127125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6B27A69-49AA-5AFF-907E-A487B5F40C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6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430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3BD36FF-8589-E830-7280-4AA28D3871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3"/>
          <a:stretch/>
        </p:blipFill>
        <p:spPr>
          <a:xfrm>
            <a:off x="-1" y="0"/>
            <a:ext cx="9705975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5078E11-CE0D-9851-77C2-74C3CE0C38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1" r="29248" b="10698"/>
          <a:stretch/>
        </p:blipFill>
        <p:spPr>
          <a:xfrm>
            <a:off x="10492966" y="0"/>
            <a:ext cx="1493822" cy="149838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368AFF7-0D2B-8983-51B0-E4047931CB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247" y="5306085"/>
            <a:ext cx="1271258" cy="12712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E6B1EC9-F026-61F6-5BD7-EA2A8A48DAA7}"/>
              </a:ext>
            </a:extLst>
          </p:cNvPr>
          <p:cNvSpPr txBox="1"/>
          <p:nvPr/>
        </p:nvSpPr>
        <p:spPr>
          <a:xfrm>
            <a:off x="10637667" y="4879342"/>
            <a:ext cx="12378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800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Телеграм чат-бот</a:t>
            </a:r>
          </a:p>
          <a:p>
            <a:pPr algn="r"/>
            <a:r>
              <a:rPr lang="ru-RU" sz="800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по </a:t>
            </a:r>
            <a:r>
              <a:rPr lang="ru-RU" sz="800" dirty="0" err="1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соцконтрактам</a:t>
            </a:r>
            <a:endParaRPr lang="ru-RU" sz="800" dirty="0">
              <a:solidFill>
                <a:schemeClr val="bg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6903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561D28-9FA9-8CC5-54CC-7F95E257C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Arial Black" panose="020B0A04020102020204" pitchFamily="34" charset="0"/>
              </a:rPr>
              <a:t>СОЦКОНТРАКТ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5289623-F30B-E394-CF4C-977CF47EFB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0852" y="1240759"/>
            <a:ext cx="5594737" cy="5349511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b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соцконтракту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гражданин обязан реализовать мероприятия программы социальной адаптации для того, чтобы выйти из кризисной ситуации и поднять уровень своего дохода и дохода своей семьи.</a:t>
            </a:r>
            <a:b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Например:</a:t>
            </a:r>
            <a:b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найти работу;</a:t>
            </a:r>
            <a:b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открыть ИП или стать самозанятым,</a:t>
            </a:r>
            <a:b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вести личное подсобное хозяйство;</a:t>
            </a:r>
            <a:b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иные мероприятия.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8B5CA7B-ECEE-AA4C-F769-609B3523A6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95" y="1308120"/>
            <a:ext cx="5184755" cy="518475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D8E61DC-8ABC-4DB1-B9D7-0D1E9F15FC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070" y="150919"/>
            <a:ext cx="1318784" cy="831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1244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561D28-9FA9-8CC5-54CC-7F95E257C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Arial Black" panose="020B0A04020102020204" pitchFamily="34" charset="0"/>
              </a:rPr>
              <a:t>СОЦКОНТРАКТ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5289623-F30B-E394-CF4C-977CF47EFB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690689"/>
            <a:ext cx="5916826" cy="465244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Соцконтракт</a:t>
            </a:r>
            <a:r>
              <a:rPr lang="ru-RU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реализуется в ОПФ – самозанятый или ИП (можно быть зарегистрироваться после выплаты или быть зарегистрированным на момент подачи документов)</a:t>
            </a:r>
          </a:p>
          <a:p>
            <a:pPr marL="0" indent="0">
              <a:buNone/>
            </a:pPr>
            <a:endParaRPr lang="ru-RU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Максимальная сумма </a:t>
            </a:r>
            <a:r>
              <a:rPr lang="ru-RU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соцконтракта</a:t>
            </a:r>
            <a:r>
              <a:rPr lang="ru-RU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350 000 руб.</a:t>
            </a:r>
          </a:p>
          <a:p>
            <a:pPr marL="0" indent="0">
              <a:buNone/>
            </a:pP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A2D1A33-9531-586F-5E74-57C6D23511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931" y="1268627"/>
            <a:ext cx="4936524" cy="493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6031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561D28-9FA9-8CC5-54CC-7F95E257C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Arial Black" panose="020B0A04020102020204" pitchFamily="34" charset="0"/>
              </a:rPr>
              <a:t>СОЦКОНТРАКТ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5289623-F30B-E394-CF4C-977CF47EFB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9055443" cy="46524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 что можно потратить деньги</a:t>
            </a:r>
          </a:p>
          <a:p>
            <a:pPr marL="457200" indent="-457200">
              <a:buAutoNum type="arabicParenR"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Оборудование и инструменты</a:t>
            </a:r>
          </a:p>
          <a:p>
            <a:pPr marL="457200" indent="-457200">
              <a:buAutoNum type="arabicParenR"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Сырье и комплектующие для производства</a:t>
            </a:r>
          </a:p>
          <a:p>
            <a:pPr marL="457200" indent="-457200">
              <a:buAutoNum type="arabicParenR"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Аренда помещения (до 15% от суммы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соцконтракта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marL="457200" indent="-457200">
              <a:buAutoNum type="arabicParenR"/>
            </a:pP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ХХХ Нельзя</a:t>
            </a:r>
          </a:p>
          <a:p>
            <a:pPr marL="457200" indent="-457200">
              <a:buAutoNum type="arabicParenR"/>
            </a:pPr>
            <a:r>
              <a:rPr lang="ru-RU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Закупка товара для перепродажи</a:t>
            </a:r>
          </a:p>
          <a:p>
            <a:pPr marL="457200" indent="-457200">
              <a:buAutoNum type="arabicParenR"/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Покупка франшизы</a:t>
            </a:r>
          </a:p>
          <a:p>
            <a:pPr marL="457200" indent="-457200">
              <a:buAutoNum type="arabicParenR"/>
            </a:pPr>
            <a:r>
              <a:rPr lang="ru-RU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Оплата услуг: р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екламные услуги (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тв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радио,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таргет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), услуги ремонта, монтажа и пр.</a:t>
            </a:r>
            <a:endParaRPr lang="ru-RU" sz="24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D830691-0F4E-F18E-861A-01267A1434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070" y="150919"/>
            <a:ext cx="1318784" cy="831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4139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F35D043-C9BF-EBFF-397B-3AF03ED59F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497" y="2978464"/>
            <a:ext cx="6170141" cy="37020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5AB1DB-1CCC-71EB-F9EB-936EB10138B9}"/>
              </a:ext>
            </a:extLst>
          </p:cNvPr>
          <p:cNvSpPr txBox="1"/>
          <p:nvPr/>
        </p:nvSpPr>
        <p:spPr>
          <a:xfrm>
            <a:off x="601363" y="380556"/>
            <a:ext cx="10799804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Каждый вторник с 16.00 до 18.00 Центр «Мой Бизнес» проводит </a:t>
            </a:r>
          </a:p>
          <a:p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обучающий семинар «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Бизннес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-план для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соцконтракта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». </a:t>
            </a:r>
          </a:p>
          <a:p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Районные участники могут принимать участие онлайн. </a:t>
            </a:r>
          </a:p>
          <a:p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Регистрация на сайте cpp67.ru в разделе «Семинары».</a:t>
            </a:r>
          </a:p>
          <a:p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Для участия в семинаре онлайн также можете написать на почту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teacher@cpp67.ru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Екатерина)</a:t>
            </a:r>
            <a:endParaRPr lang="ru-RU" sz="2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97E407D-397B-567C-D0E7-7B6370CA1C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287" y="306416"/>
            <a:ext cx="1318784" cy="831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1688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4D8E0D-8146-40D6-B9E7-C1180E29A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93192F6-D1CE-55E6-2815-74BBFDD0E1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73"/>
          <a:stretch/>
        </p:blipFill>
        <p:spPr>
          <a:xfrm>
            <a:off x="1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4249759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561D28-9FA9-8CC5-54CC-7F95E257C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Arial Black" panose="020B0A04020102020204" pitchFamily="34" charset="0"/>
              </a:rPr>
              <a:t>СОЦИАЛЬНЫЙ ПРЕДПРИНИМАТЕЛЬ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5289623-F30B-E394-CF4C-977CF47EFB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0032"/>
            <a:ext cx="10019269" cy="4333103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ru-RU" sz="4000" b="0" i="0" dirty="0">
                <a:solidFill>
                  <a:srgbClr val="2C2A29"/>
                </a:solidFill>
                <a:effectLst/>
                <a:latin typeface="PT Sans" panose="020B0503020203020204" pitchFamily="34" charset="-52"/>
              </a:rPr>
              <a:t>Данный статус даёт возможность рассчитывать на поддержку со стороны государства. Специально для социальных предприятий сформированы меры поддержки (льготные займы, образовательные программы, субсидии, льготное предоставление имущества, гранты).</a:t>
            </a:r>
          </a:p>
          <a:p>
            <a:pPr marL="0" indent="0">
              <a:buNone/>
            </a:pPr>
            <a:endParaRPr lang="ru-RU" sz="2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56047D6-B770-0998-580E-B75A3F2A20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287" y="306416"/>
            <a:ext cx="1318784" cy="831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027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12ABB1-2E6D-5D13-510F-FC0CDC6BF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4088F43-E59F-49B6-4B98-559DE2B028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536"/>
          <a:stretch/>
        </p:blipFill>
        <p:spPr>
          <a:xfrm>
            <a:off x="0" y="-6658"/>
            <a:ext cx="12192000" cy="6864658"/>
          </a:xfrm>
        </p:spPr>
      </p:pic>
    </p:spTree>
    <p:extLst>
      <p:ext uri="{BB962C8B-B14F-4D97-AF65-F5344CB8AC3E}">
        <p14:creationId xmlns:p14="http://schemas.microsoft.com/office/powerpoint/2010/main" val="14636695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9CFF57-7E08-E3CA-012E-AC5CB12DA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774BF82-0881-8B4C-CBAE-069897AB13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34697772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7430A8-EF16-9AC1-72C5-42B04EC01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4438"/>
            <a:ext cx="7416824" cy="71001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latin typeface="Arial Black" panose="020B0A04020102020204" pitchFamily="34" charset="0"/>
              </a:rPr>
              <a:t>Что такое ЕНП и ЕНС. Плюсы/минусы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A1ED878-4D58-8FCE-D4A8-849F61F2D3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877" y="-190187"/>
            <a:ext cx="1884783" cy="1236451"/>
          </a:xfrm>
          <a:prstGeom prst="rect">
            <a:avLst/>
          </a:prstGeom>
        </p:spPr>
      </p:pic>
      <p:pic>
        <p:nvPicPr>
          <p:cNvPr id="1026" name="Picture 2" descr="https://avatars.mds.yandex.net/i?id=35d9c788213284a0f2a5dd487f818d816cc504a5-9181140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084" y="2327661"/>
            <a:ext cx="1728192" cy="250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81324" y="3415179"/>
            <a:ext cx="376436" cy="33262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170" y="2401133"/>
            <a:ext cx="1879410" cy="236072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53385" y="3382186"/>
            <a:ext cx="376436" cy="32497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837" y="2861682"/>
            <a:ext cx="1882249" cy="143962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342" y="2861682"/>
            <a:ext cx="2271645" cy="151140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540985" y="4778081"/>
            <a:ext cx="86697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Один налогоплательщик      один налоговый орган             единая сумма состояния расчета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660282" y="597083"/>
            <a:ext cx="86447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2023 году всем налогоплательщикам открыт ЕНС — единый налоговый счет.</a:t>
            </a:r>
          </a:p>
          <a:p>
            <a:r>
              <a:rPr lang="ru-RU" dirty="0"/>
              <a:t>Это новый способ учета начисленных и уплаченных налогов и взносов. ЕНС пополняется с помощью Единого налогового платежа (ЕНП) до срока уплаты налогов. Поступившая сумма распределяется между обязательствами налогоплательщика.</a:t>
            </a:r>
          </a:p>
          <a:p>
            <a:r>
              <a:rPr lang="ru-RU" dirty="0"/>
              <a:t>Отказаться от нового порядка и использования ЕНС нельзя — он обязательный.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987404" y="5079982"/>
            <a:ext cx="777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На ЕНС с 2023 года учитываются налоги физических и юридических лиц.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703512" y="5449314"/>
            <a:ext cx="24482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1 очередь                                  Недоимка </a:t>
            </a:r>
            <a:r>
              <a:rPr lang="ru-RU" dirty="0"/>
              <a:t>– начиная </a:t>
            </a:r>
          </a:p>
          <a:p>
            <a:r>
              <a:rPr lang="ru-RU" dirty="0"/>
              <a:t>с налога с более ранним</a:t>
            </a:r>
          </a:p>
          <a:p>
            <a:r>
              <a:rPr lang="ru-RU" dirty="0"/>
              <a:t>сроком уплаты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367808" y="5449314"/>
            <a:ext cx="2304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2 очередь </a:t>
            </a:r>
          </a:p>
          <a:p>
            <a:r>
              <a:rPr lang="ru-RU" dirty="0"/>
              <a:t>сроком о начисления с текущим платы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248128" y="5552602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3 очередь </a:t>
            </a:r>
          </a:p>
          <a:p>
            <a:r>
              <a:rPr lang="ru-RU" dirty="0"/>
              <a:t>Пени, проценты и штрафы</a:t>
            </a:r>
          </a:p>
        </p:txBody>
      </p:sp>
    </p:spTree>
    <p:extLst>
      <p:ext uri="{BB962C8B-B14F-4D97-AF65-F5344CB8AC3E}">
        <p14:creationId xmlns:p14="http://schemas.microsoft.com/office/powerpoint/2010/main" val="23762105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DBF13B-E2F3-AB2E-E297-C20824DC7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5A0DF9F-D0F1-6F77-4BBF-2F50B749D8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0289219" cy="6859479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131CB9A-C46C-E1F6-2505-9205C1B30A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1" r="29248" b="10698"/>
          <a:stretch/>
        </p:blipFill>
        <p:spPr>
          <a:xfrm>
            <a:off x="10492966" y="0"/>
            <a:ext cx="1493822" cy="149838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3B58213-C9D6-2DE2-F680-50977022B4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248" y="5306085"/>
            <a:ext cx="1271257" cy="127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5699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561D28-9FA9-8CC5-54CC-7F95E257C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Arial Black" panose="020B0A04020102020204" pitchFamily="34" charset="0"/>
              </a:rPr>
              <a:t>ГРАНТЫ СОЦИАЛЬНЫМ ПРЕДПРИНИМАТЕЛЯМ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5289623-F30B-E394-CF4C-977CF47EFB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276" y="1861751"/>
            <a:ext cx="6719327" cy="4563762"/>
          </a:xfrm>
        </p:spPr>
        <p:txBody>
          <a:bodyPr>
            <a:noAutofit/>
          </a:bodyPr>
          <a:lstStyle/>
          <a:p>
            <a:pPr indent="0" algn="just">
              <a:buNone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Грант предоставляется в размере </a:t>
            </a: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 100 000 до 500 000 рублей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при условии софинансирования социальным предприятием расходов, связанных с реализацией проекта, в размере </a:t>
            </a: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 менее 25%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от размера расходов, предусмотренных на реализацию проекта в сфере социального предпринимательства. </a:t>
            </a:r>
          </a:p>
          <a:p>
            <a:pPr indent="0" algn="just">
              <a:buNone/>
            </a:pP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Финансовое обеспечение затрат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sz="1800" dirty="0">
                <a:solidFill>
                  <a:srgbClr val="262626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расходы на аренду, оплату коммунальных услуг и услуг электроснабжения, ремонт нежилых помещений, приобретения основных средств, на уплату первого взноса по лизингу, приобретения сырья, расходных материалов и т.п. в рамках реализации 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проектов в сфере социального предпринимательства</a:t>
            </a:r>
            <a:r>
              <a:rPr lang="ru-RU" sz="1800" dirty="0">
                <a:solidFill>
                  <a:srgbClr val="262626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just">
              <a:buNone/>
            </a:pPr>
            <a:endParaRPr lang="ru-RU" sz="1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just">
              <a:buNone/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 Необходимо подтвердить статус социального предприятия.</a:t>
            </a:r>
          </a:p>
          <a:p>
            <a:pPr marL="0" indent="0">
              <a:buNone/>
            </a:pPr>
            <a:endParaRPr lang="ru-RU" sz="2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68F2538-6387-BDB3-7994-044385F520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603" y="2183027"/>
            <a:ext cx="4970163" cy="372762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32622F8-72E2-0871-A3AA-45D6C0A78F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287" y="306416"/>
            <a:ext cx="1318784" cy="831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3643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561D28-9FA9-8CC5-54CC-7F95E257C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Arial Black" panose="020B0A04020102020204" pitchFamily="34" charset="0"/>
              </a:rPr>
              <a:t>ГРАНТЫ МОЛОДЫМ ПРЕДПРИНИМАТЕЛЯМ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5289623-F30B-E394-CF4C-977CF47EFB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319" y="1935892"/>
            <a:ext cx="6755027" cy="4489621"/>
          </a:xfrm>
        </p:spPr>
        <p:txBody>
          <a:bodyPr>
            <a:noAutofit/>
          </a:bodyPr>
          <a:lstStyle/>
          <a:p>
            <a:pPr indent="0" algn="just">
              <a:buNone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Грант предоставляется в размере </a:t>
            </a: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 100 000 до 500 000 рублей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при условии софинансирования социальным предприятием расходов, связанных с реализацией проекта, в размере </a:t>
            </a: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 менее 25%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от размера расходов, предусмотренных на реализацию проекта в сфере предпринимательской деятельности</a:t>
            </a:r>
          </a:p>
          <a:p>
            <a:pPr indent="0" algn="just">
              <a:buNone/>
            </a:pP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Финансовое обеспечение затрат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расходы на аренду, оплату коммунальных услуг и услуг электроснабжения, ремонт нежилых помещений, приобретения основных средств, на уплату первого взноса по лизингу, приобретения сырья, расходных материалов и т.п. в рамках реализации 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проектов в сфере осуществления предпринимательской деятельности</a:t>
            </a:r>
            <a:r>
              <a:rPr lang="ru-RU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just">
              <a:buNone/>
            </a:pPr>
            <a:endParaRPr lang="ru-RU" sz="1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just">
              <a:buNone/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 Необходимо пройти бесплатное обучение по программе «Азбука предпринимателя» в Центре «Мой бизнес» (сертификат)</a:t>
            </a:r>
          </a:p>
          <a:p>
            <a:pPr marL="0" indent="0">
              <a:buNone/>
            </a:pPr>
            <a:endParaRPr lang="ru-RU" sz="2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E78CE60-225E-DA11-B88F-6807BA2437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5" r="9743"/>
          <a:stretch/>
        </p:blipFill>
        <p:spPr>
          <a:xfrm>
            <a:off x="7694141" y="1654820"/>
            <a:ext cx="3659659" cy="47348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E91ED22-B696-DC57-A2F0-0088558669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287" y="306416"/>
            <a:ext cx="1318784" cy="831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2517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BCAA705-0DCF-0C3C-6655-097F5E2A5D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773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E175EA1-ACBA-7C2D-84BB-A907815B8C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1" r="29248" b="10698"/>
          <a:stretch/>
        </p:blipFill>
        <p:spPr>
          <a:xfrm>
            <a:off x="10492966" y="0"/>
            <a:ext cx="1493822" cy="149838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660AF83-3DDD-31F4-5BFA-C7864E4433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248" y="5306085"/>
            <a:ext cx="1271257" cy="127125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4603278-B273-2566-FDBF-119CA0B6FE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6999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88495D5-A675-EB76-5E22-9966075271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80" y="0"/>
            <a:ext cx="121490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4162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E175EA1-ACBA-7C2D-84BB-A907815B8C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1" r="29248" b="10698"/>
          <a:stretch/>
        </p:blipFill>
        <p:spPr>
          <a:xfrm>
            <a:off x="10492966" y="0"/>
            <a:ext cx="1493822" cy="149838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660AF83-3DDD-31F4-5BFA-C7864E4433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248" y="5306085"/>
            <a:ext cx="1271257" cy="127125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4603278-B273-2566-FDBF-119CA0B6FE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6999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88495D5-A675-EB76-5E22-9966075271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80" y="0"/>
            <a:ext cx="12149039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E227CB6-B366-6A87-8883-6ECA04F9AB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" y="0"/>
            <a:ext cx="121904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70609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</TotalTime>
  <Words>1125</Words>
  <Application>Microsoft Office PowerPoint</Application>
  <PresentationFormat>Широкоэкранный</PresentationFormat>
  <Paragraphs>146</Paragraphs>
  <Slides>43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Тема Office</vt:lpstr>
      <vt:lpstr>Презентация PowerPoint</vt:lpstr>
      <vt:lpstr>Презентация PowerPoint</vt:lpstr>
      <vt:lpstr>СОЦИАЛЬНЫЙ ПРЕДПРИНИМАТЕЛЬ</vt:lpstr>
      <vt:lpstr>СОЦИАЛЬНЫЙ ПРЕДПРИНИМАТЕЛЬ</vt:lpstr>
      <vt:lpstr>ГРАНТЫ СОЦИАЛЬНЫМ ПРЕДПРИНИМАТЕЛЯМ</vt:lpstr>
      <vt:lpstr>ГРАНТЫ МОЛОДЫМ ПРЕДПРИНИМАТЕЛЯМ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СОЦКОНТРАКТ</vt:lpstr>
      <vt:lpstr>СОЦКОНТРАКТ</vt:lpstr>
      <vt:lpstr>СОЦКОНТРАКТ</vt:lpstr>
      <vt:lpstr>Презентация PowerPoint</vt:lpstr>
      <vt:lpstr>Презентация PowerPoint</vt:lpstr>
      <vt:lpstr>Презентация PowerPoint</vt:lpstr>
      <vt:lpstr>Презентация PowerPoint</vt:lpstr>
      <vt:lpstr>Что такое ЕНП и ЕНС. Плюсы/минусы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Марьяна Двинянинова</dc:creator>
  <cp:lastModifiedBy>mariana.kostenkova@gmail.com</cp:lastModifiedBy>
  <cp:revision>29</cp:revision>
  <dcterms:created xsi:type="dcterms:W3CDTF">2022-10-24T06:58:15Z</dcterms:created>
  <dcterms:modified xsi:type="dcterms:W3CDTF">2023-05-12T06:35:38Z</dcterms:modified>
</cp:coreProperties>
</file>