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6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11" r:id="rId19"/>
    <p:sldId id="326" r:id="rId20"/>
    <p:sldId id="313" r:id="rId21"/>
    <p:sldId id="314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17" r:id="rId35"/>
    <p:sldId id="331" r:id="rId36"/>
    <p:sldId id="299" r:id="rId37"/>
    <p:sldId id="328" r:id="rId38"/>
    <p:sldId id="319" r:id="rId39"/>
    <p:sldId id="329" r:id="rId40"/>
    <p:sldId id="287" r:id="rId41"/>
    <p:sldId id="330" r:id="rId42"/>
    <p:sldId id="325" r:id="rId43"/>
    <p:sldId id="273" r:id="rId44"/>
    <p:sldId id="274" r:id="rId4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810"/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6326.3</c:v>
                </c:pt>
                <c:pt idx="1">
                  <c:v>108.7</c:v>
                </c:pt>
                <c:pt idx="2" formatCode="#,##0.00">
                  <c:v>2798.9</c:v>
                </c:pt>
                <c:pt idx="3" formatCode="#,##0.00">
                  <c:v>1059.9000000000001</c:v>
                </c:pt>
                <c:pt idx="4" formatCode="#,##0.00">
                  <c:v>2061.6999999999998</c:v>
                </c:pt>
                <c:pt idx="5">
                  <c:v>5</c:v>
                </c:pt>
                <c:pt idx="6" formatCode="#,##0.00">
                  <c:v>837.1</c:v>
                </c:pt>
                <c:pt idx="7" formatCode="#,##0.00">
                  <c:v>30.6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6749.7</c:v>
                </c:pt>
                <c:pt idx="1">
                  <c:v>113.1</c:v>
                </c:pt>
                <c:pt idx="2" formatCode="#,##0.00">
                  <c:v>2940.6</c:v>
                </c:pt>
                <c:pt idx="3" formatCode="#,##0.00">
                  <c:v>1102.2</c:v>
                </c:pt>
                <c:pt idx="4" formatCode="#,##0.00">
                  <c:v>2144.1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7295.9</c:v>
                </c:pt>
                <c:pt idx="1">
                  <c:v>117.6</c:v>
                </c:pt>
                <c:pt idx="2" formatCode="#,##0.00">
                  <c:v>3095.4</c:v>
                </c:pt>
                <c:pt idx="3" formatCode="#,##0.00">
                  <c:v>1146.4000000000001</c:v>
                </c:pt>
                <c:pt idx="4" formatCode="#,##0.00">
                  <c:v>2229.9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3"/>
              <c:layout>
                <c:manualLayout>
                  <c:x val="-5.6367796767017846E-3"/>
                  <c:y val="7.5129533678756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23608.2</c:v>
                </c:pt>
                <c:pt idx="1">
                  <c:v>105023.6</c:v>
                </c:pt>
                <c:pt idx="2">
                  <c:v>0</c:v>
                </c:pt>
                <c:pt idx="3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2"/>
              <c:layout>
                <c:manualLayout>
                  <c:x val="3.2411483141035556E-2"/>
                  <c:y val="3.10880829015544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24004.400000000001</c:v>
                </c:pt>
                <c:pt idx="1">
                  <c:v>5041.1000000000004</c:v>
                </c:pt>
                <c:pt idx="2">
                  <c:v>0</c:v>
                </c:pt>
                <c:pt idx="3">
                  <c:v>29.3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2"/>
              <c:layout>
                <c:manualLayout>
                  <c:x val="-4.0866652656088361E-2"/>
                  <c:y val="3.8860103626943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24559.7</c:v>
                </c:pt>
                <c:pt idx="1">
                  <c:v>236052.6</c:v>
                </c:pt>
                <c:pt idx="3">
                  <c:v>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1096</c:v>
                </c:pt>
                <c:pt idx="1">
                  <c:v>112014.5</c:v>
                </c:pt>
                <c:pt idx="2">
                  <c:v>15493.2</c:v>
                </c:pt>
                <c:pt idx="3" formatCode="0.00">
                  <c:v>9890.4</c:v>
                </c:pt>
                <c:pt idx="4">
                  <c:v>52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1142.5999999999999</c:v>
                </c:pt>
                <c:pt idx="1">
                  <c:v>16143.6</c:v>
                </c:pt>
                <c:pt idx="2" formatCode="General">
                  <c:v>11131.7</c:v>
                </c:pt>
                <c:pt idx="3" formatCode="General">
                  <c:v>10640.4</c:v>
                </c:pt>
                <c:pt idx="4" formatCode="General">
                  <c:v>52</c:v>
                </c:pt>
                <c:pt idx="5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Благоустройство</c:v>
                </c:pt>
                <c:pt idx="4">
                  <c:v>Физическая культура и спорт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1170.4000000000001</c:v>
                </c:pt>
                <c:pt idx="1">
                  <c:v>242648</c:v>
                </c:pt>
                <c:pt idx="2">
                  <c:v>15538.7</c:v>
                </c:pt>
                <c:pt idx="3">
                  <c:v>9890.4</c:v>
                </c:pt>
                <c:pt idx="4">
                  <c:v>52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22.12.2022 №54)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задания затрат на коммунальные услуги;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совершенствование и повышение эффективности процедур государственных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расширение практики нормирования в сфере закупок товаров, работ, услуг;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реализация принципов открытости и прозрачности управления государственными финансами;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комплекса;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бюджета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на 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7596"/>
              </p:ext>
            </p:extLst>
          </p:nvPr>
        </p:nvGraphicFramePr>
        <p:xfrm>
          <a:off x="1371600" y="1346752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128659,7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29074,8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260642,7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128659,7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29074,8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260642,7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2023 год в сумме 27,9 тыс. рублей, на 2024 год – 29,3 тыс. рублей, на 2025 год – 30,4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626364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113951,4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13676,8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244718,3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115431,5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15157,2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245889,6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13228,2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–13917,6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14753,1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13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125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8338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10407,9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10116,1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9836,9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105023,6 </a:t>
            </a:r>
            <a:r>
              <a:rPr lang="ru-RU" sz="1200" dirty="0" smtClean="0">
                <a:latin typeface="Georgia" panose="02040502050405020303" pitchFamily="18" charset="0"/>
              </a:rPr>
              <a:t>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</a:t>
            </a:r>
            <a:r>
              <a:rPr lang="ru-RU" sz="1200" dirty="0" smtClean="0">
                <a:latin typeface="Georgia" panose="02040502050405020303" pitchFamily="18" charset="0"/>
              </a:rPr>
              <a:t>5041,1 тыс.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236052,6 </a:t>
            </a:r>
            <a:r>
              <a:rPr lang="ru-RU" sz="1200" dirty="0" smtClean="0">
                <a:latin typeface="Georgia" panose="02040502050405020303" pitchFamily="18" charset="0"/>
              </a:rPr>
              <a:t>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06484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81872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118669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22.12.2022 №54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«о бюджете муниципального образования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Велижское городское поселение на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4612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473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1168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2023 год и плановый период 2024-2025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4384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8799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12094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13340400,00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14090400,00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13340400,00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13266"/>
              </p:ext>
            </p:extLst>
          </p:nvPr>
        </p:nvGraphicFramePr>
        <p:xfrm>
          <a:off x="838200" y="2895600"/>
          <a:ext cx="769620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676400"/>
                <a:gridCol w="14478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1070000,00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1070000,00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2380000,00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2380000,00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9890400,00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10640400,00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9890400,00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7085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4001522,95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4291505,52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130494,17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40809"/>
              </p:ext>
            </p:extLst>
          </p:nvPr>
        </p:nvGraphicFramePr>
        <p:xfrm>
          <a:off x="609600" y="2438400"/>
          <a:ext cx="7924800" cy="2310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3909522,95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4291505,52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130494,17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увеличение 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68133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103912979,05 руб.</a:t>
                      </a: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2940170,85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239017500,00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1697"/>
              </p:ext>
            </p:extLst>
          </p:nvPr>
        </p:nvGraphicFramePr>
        <p:xfrm>
          <a:off x="533400" y="2133600"/>
          <a:ext cx="7924800" cy="2929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/>
                <a:gridCol w="1447800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101114470,00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2798509,05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2940170,85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2390175,00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582827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21,1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21,1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2,5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1,6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2023 год и на плановый период 2024 и 2025 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на 2023 год и на плановый период 2024 и 2025 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формирование реального прогноза доходов, расходов и источников финансирования дефицита при формировании местного бюджета;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минимизация рисков несбалансированности при бюджетном планировании;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услуг;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безусловное исполнение действующих расходных обязательств, недопущение принятия новых расходных обязательств, не обеспеченных доходными источниками;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обеспечение 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сферы;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сохранение всех социальных выплат;</a:t>
            </a:r>
          </a:p>
          <a:p>
            <a:pPr lvl="0"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услуг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недопущение просроченной задолженности по бюджетным и долговым обязательствам муниципального образования Велижское городское поселение;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13356</TotalTime>
  <Words>2359</Words>
  <Application>Microsoft Office PowerPoint</Application>
  <PresentationFormat>Экран (4:3)</PresentationFormat>
  <Paragraphs>306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33</vt:i4>
      </vt:variant>
    </vt:vector>
  </HeadingPairs>
  <TitlesOfParts>
    <vt:vector size="59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налоговой политики</vt:lpstr>
      <vt:lpstr>Основные направления бюджетной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2023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2023 год,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Структура расходов бюджета муниципального образования Велижское городское поселение на плановый период 2025 года,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Перечень муниципальных программ муниципального образования Велижское городское поселение на 2023 год и плановый период 2024-2025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1403</cp:revision>
  <cp:lastPrinted>2016-01-21T12:34:56Z</cp:lastPrinted>
  <dcterms:created xsi:type="dcterms:W3CDTF">1601-01-01T00:00:00Z</dcterms:created>
  <dcterms:modified xsi:type="dcterms:W3CDTF">2023-04-27T07:52:28Z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