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310" r:id="rId34"/>
    <p:sldId id="271" r:id="rId35"/>
    <p:sldId id="295" r:id="rId36"/>
    <p:sldId id="287" r:id="rId37"/>
    <p:sldId id="296" r:id="rId38"/>
    <p:sldId id="269" r:id="rId39"/>
    <p:sldId id="289" r:id="rId40"/>
    <p:sldId id="285" r:id="rId41"/>
    <p:sldId id="288" r:id="rId42"/>
    <p:sldId id="297" r:id="rId43"/>
    <p:sldId id="301" r:id="rId44"/>
    <p:sldId id="27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746"/>
    <a:srgbClr val="F49784"/>
    <a:srgbClr val="F4BD9E"/>
    <a:srgbClr val="FBA293"/>
    <a:srgbClr val="849012"/>
    <a:srgbClr val="808000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25936.9</c:v>
                </c:pt>
                <c:pt idx="1">
                  <c:v>1760.6</c:v>
                </c:pt>
                <c:pt idx="2">
                  <c:v>10</c:v>
                </c:pt>
                <c:pt idx="3">
                  <c:v>466.2</c:v>
                </c:pt>
                <c:pt idx="4">
                  <c:v>888</c:v>
                </c:pt>
                <c:pt idx="5">
                  <c:v>2512.5</c:v>
                </c:pt>
                <c:pt idx="6">
                  <c:v>812.1</c:v>
                </c:pt>
                <c:pt idx="7">
                  <c:v>170.5</c:v>
                </c:pt>
                <c:pt idx="8">
                  <c:v>1759.7</c:v>
                </c:pt>
                <c:pt idx="9">
                  <c:v>0</c:v>
                </c:pt>
                <c:pt idx="10">
                  <c:v>49.7</c:v>
                </c:pt>
                <c:pt idx="11">
                  <c:v>34366.199999999997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27021.5</c:v>
                </c:pt>
                <c:pt idx="1">
                  <c:v>1830.3</c:v>
                </c:pt>
                <c:pt idx="2">
                  <c:v>484.1</c:v>
                </c:pt>
                <c:pt idx="3">
                  <c:v>923.5</c:v>
                </c:pt>
                <c:pt idx="4">
                  <c:v>10</c:v>
                </c:pt>
                <c:pt idx="5">
                  <c:v>2566.4</c:v>
                </c:pt>
                <c:pt idx="6">
                  <c:v>844.6</c:v>
                </c:pt>
                <c:pt idx="7">
                  <c:v>176.5</c:v>
                </c:pt>
                <c:pt idx="8">
                  <c:v>1151.0999999999999</c:v>
                </c:pt>
                <c:pt idx="9">
                  <c:v>0</c:v>
                </c:pt>
                <c:pt idx="10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28313.200000000001</c:v>
                </c:pt>
                <c:pt idx="1">
                  <c:v>1899.6</c:v>
                </c:pt>
                <c:pt idx="2">
                  <c:v>504.1</c:v>
                </c:pt>
                <c:pt idx="3">
                  <c:v>960.4</c:v>
                </c:pt>
                <c:pt idx="4">
                  <c:v>5</c:v>
                </c:pt>
                <c:pt idx="5">
                  <c:v>2618.6</c:v>
                </c:pt>
                <c:pt idx="6">
                  <c:v>878.4</c:v>
                </c:pt>
                <c:pt idx="7">
                  <c:v>182.9</c:v>
                </c:pt>
                <c:pt idx="8">
                  <c:v>1153.7</c:v>
                </c:pt>
                <c:pt idx="9">
                  <c:v>0</c:v>
                </c:pt>
                <c:pt idx="10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181738.3</c:v>
                </c:pt>
                <c:pt idx="1">
                  <c:v>21887</c:v>
                </c:pt>
                <c:pt idx="2">
                  <c:v>129092.5</c:v>
                </c:pt>
                <c:pt idx="3">
                  <c:v>1806.4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139611.79999999999</c:v>
                </c:pt>
                <c:pt idx="1">
                  <c:v>0</c:v>
                </c:pt>
                <c:pt idx="2">
                  <c:v>134054.5</c:v>
                </c:pt>
                <c:pt idx="3">
                  <c:v>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138085.70000000001</c:v>
                </c:pt>
                <c:pt idx="1">
                  <c:v>0</c:v>
                </c:pt>
                <c:pt idx="2">
                  <c:v>141219.9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39028280.359999999</c:v>
                </c:pt>
                <c:pt idx="1">
                  <c:v>99000</c:v>
                </c:pt>
                <c:pt idx="2">
                  <c:v>11811501.91</c:v>
                </c:pt>
                <c:pt idx="4" formatCode="0.00">
                  <c:v>189704653.62</c:v>
                </c:pt>
                <c:pt idx="5">
                  <c:v>37157500.579999998</c:v>
                </c:pt>
                <c:pt idx="6" formatCode="0.00">
                  <c:v>17153036.66</c:v>
                </c:pt>
                <c:pt idx="7">
                  <c:v>327193</c:v>
                </c:pt>
                <c:pt idx="8">
                  <c:v>3245.67</c:v>
                </c:pt>
                <c:pt idx="9">
                  <c:v>39239800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32789634.469999999</c:v>
                </c:pt>
                <c:pt idx="1">
                  <c:v>99000</c:v>
                </c:pt>
                <c:pt idx="2">
                  <c:v>4242900</c:v>
                </c:pt>
                <c:pt idx="3">
                  <c:v>156398148.44999999</c:v>
                </c:pt>
                <c:pt idx="4">
                  <c:v>32512364.41</c:v>
                </c:pt>
                <c:pt idx="5">
                  <c:v>16822992</c:v>
                </c:pt>
                <c:pt idx="6">
                  <c:v>218601</c:v>
                </c:pt>
                <c:pt idx="7">
                  <c:v>3245.67</c:v>
                </c:pt>
                <c:pt idx="8">
                  <c:v>27179000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32659586.940000001</c:v>
                </c:pt>
                <c:pt idx="1">
                  <c:v>0</c:v>
                </c:pt>
                <c:pt idx="2">
                  <c:v>3960265.44</c:v>
                </c:pt>
                <c:pt idx="3">
                  <c:v>157735080.13999999</c:v>
                </c:pt>
                <c:pt idx="4">
                  <c:v>33967729.810000002</c:v>
                </c:pt>
                <c:pt idx="5">
                  <c:v>16859892</c:v>
                </c:pt>
                <c:pt idx="6">
                  <c:v>227345</c:v>
                </c:pt>
                <c:pt idx="7">
                  <c:v>3245.67</c:v>
                </c:pt>
                <c:pt idx="8">
                  <c:v>27081100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21.12.2021 №95(в редакции от 24.03.2022 №16, от 23.06.2022 №40, от 20.09.2022 </a:t>
            </a:r>
            <a:r>
              <a:rPr lang="ru-RU" sz="2800" b="1" dirty="0" smtClean="0"/>
              <a:t>№</a:t>
            </a:r>
            <a:r>
              <a:rPr lang="en-US" sz="2800" b="1" dirty="0" smtClean="0"/>
              <a:t>4</a:t>
            </a:r>
            <a:r>
              <a:rPr lang="ru-RU" sz="2800" b="1" dirty="0" smtClean="0"/>
              <a:t>2</a:t>
            </a:r>
            <a:r>
              <a:rPr lang="ru-RU" sz="2800" b="1" dirty="0" smtClean="0"/>
              <a:t>, от 29.11.2022 №74</a:t>
            </a:r>
            <a:r>
              <a:rPr lang="ru-RU" sz="2800" b="1" dirty="0" smtClean="0"/>
              <a:t>))</a:t>
            </a:r>
            <a:endParaRPr lang="ru-RU" sz="2800" b="1" dirty="0" smtClean="0"/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79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>
                <a:latin typeface="Georgia" panose="02040502050405020303" pitchFamily="18" charset="0"/>
              </a:rPr>
              <a:t>146546,9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–104552,00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–101516,00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–129092,5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–134054,5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–141219,9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</a:t>
            </a:r>
            <a:r>
              <a:rPr lang="ru-RU" sz="1200" dirty="0" smtClean="0">
                <a:latin typeface="Georgia" panose="02040502050405020303" pitchFamily="18" charset="0"/>
              </a:rPr>
              <a:t>21887,0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1806,4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–89,9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93,4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47104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429348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56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848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8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43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/>
              <a:t>     </a:t>
            </a:r>
            <a:r>
              <a:rPr lang="ru-RU" altLang="ru-RU" sz="1400" dirty="0" smtClean="0"/>
              <a:t>Цель программы:</a:t>
            </a:r>
          </a:p>
          <a:p>
            <a:pPr algn="just"/>
            <a:r>
              <a:rPr lang="ru-RU" altLang="ru-RU" sz="1400" dirty="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/>
              <a:t>     Задачи программы:</a:t>
            </a:r>
          </a:p>
          <a:p>
            <a:pPr algn="just"/>
            <a:r>
              <a:rPr lang="ru-RU" altLang="ru-RU" sz="1400" dirty="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dirty="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</a:t>
            </a:r>
            <a:r>
              <a:rPr lang="ru-RU" sz="1600" b="1" dirty="0" smtClean="0">
                <a:latin typeface="Georgia" panose="02040502050405020303" pitchFamily="18" charset="0"/>
              </a:rPr>
              <a:t>политики.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19776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189332919,60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164922064,01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166223568,98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58203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38149365,09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31476374,09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32360174,09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123056161,87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106523557,37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104319500,00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7605770,89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7459817,54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7700095,88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6983456,01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6342023,01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6574107,01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13209165,74</a:t>
                      </a:r>
                      <a:endParaRPr lang="ru-RU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12824292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14973692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586913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25746604,07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20572847,41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0699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24046604,07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19872847,41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Велижское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84179"/>
              </p:ext>
            </p:extLst>
          </p:nvPr>
        </p:nvGraphicFramePr>
        <p:xfrm>
          <a:off x="762000" y="18288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60500,00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62500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2809"/>
              </p:ext>
            </p:extLst>
          </p:nvPr>
        </p:nvGraphicFramePr>
        <p:xfrm>
          <a:off x="180975" y="3124200"/>
          <a:ext cx="8658225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900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Управление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муниципальным имуществом и земельными участками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Совершенствование учета и мониторинга использования муниципального имущества и земельных участков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90914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40715001,98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35635840,85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37248532,97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97657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3591501,40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3123476,44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3280803,16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1133300,00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7204500,00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7087200,00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7529400,00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20020007,17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16021448,00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16856209,40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8435193,41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8270416,41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8379120,41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7590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32507462,69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32163442,5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32204246,69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6290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5278917,02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4981196,89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5119901,02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27225300,00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27179000,00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27081100,00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0879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1471500,00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1341665,44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16303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80384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10115001,91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2566400,00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2618600,00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416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034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1300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327193,00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218601,00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227345,00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539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4777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855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775448,00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794868,00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353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20534"/>
              </p:ext>
            </p:extLst>
          </p:nvPr>
        </p:nvGraphicFramePr>
        <p:xfrm>
          <a:off x="381000" y="14478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04807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3841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24090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2022-2024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424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4432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5031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18530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33,89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33,99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19,27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3,77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1,74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01.01.2022 года составила 9843 человек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93902"/>
              </p:ext>
            </p:extLst>
          </p:nvPr>
        </p:nvGraphicFramePr>
        <p:xfrm>
          <a:off x="1371600" y="1143000"/>
          <a:ext cx="7162799" cy="134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333625,5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334524,2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898,7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898,7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2,6%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71231,7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37504,6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29778,8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299259,3</a:t>
            </a:r>
            <a:r>
              <a:rPr lang="ru-RU" sz="1600" dirty="0"/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238696,4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242829,3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34366,2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35059,8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/>
              <a:t>36569,7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399676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0115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11475</TotalTime>
  <Words>2363</Words>
  <Application>Microsoft Office PowerPoint</Application>
  <PresentationFormat>Экран (4:3)</PresentationFormat>
  <Paragraphs>433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политики.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Презентация PowerPoint</vt:lpstr>
      <vt:lpstr>Структура расходов бюджета муниципального образования «Велижский район» на 2022 год, тыс. руб.</vt:lpstr>
      <vt:lpstr>Структура расходов бюджета муниципального образования «Велижский район» на плановый период 2023 года, тыс. руб.</vt:lpstr>
      <vt:lpstr>Структура расходов бюджета муниципального образования «Велижский район» на плановый период 2024 года,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1133</cp:revision>
  <cp:lastPrinted>2016-01-21T12:34:56Z</cp:lastPrinted>
  <dcterms:created xsi:type="dcterms:W3CDTF">1601-01-01T00:00:00Z</dcterms:created>
  <dcterms:modified xsi:type="dcterms:W3CDTF">2022-12-08T10:20:29Z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