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5748" r:id="rId10"/>
    <p:sldMasterId id="2147487770" r:id="rId11"/>
    <p:sldMasterId id="2147507326" r:id="rId12"/>
  </p:sldMasterIdLst>
  <p:notesMasterIdLst>
    <p:notesMasterId r:id="rId48"/>
  </p:notesMasterIdLst>
  <p:sldIdLst>
    <p:sldId id="256" r:id="rId13"/>
    <p:sldId id="257" r:id="rId14"/>
    <p:sldId id="258" r:id="rId15"/>
    <p:sldId id="259" r:id="rId16"/>
    <p:sldId id="264" r:id="rId17"/>
    <p:sldId id="260" r:id="rId18"/>
    <p:sldId id="261" r:id="rId19"/>
    <p:sldId id="306" r:id="rId20"/>
    <p:sldId id="308" r:id="rId21"/>
    <p:sldId id="309" r:id="rId22"/>
    <p:sldId id="263" r:id="rId23"/>
    <p:sldId id="302" r:id="rId24"/>
    <p:sldId id="303" r:id="rId25"/>
    <p:sldId id="304" r:id="rId26"/>
    <p:sldId id="290" r:id="rId27"/>
    <p:sldId id="292" r:id="rId28"/>
    <p:sldId id="291" r:id="rId29"/>
    <p:sldId id="268" r:id="rId30"/>
    <p:sldId id="294" r:id="rId31"/>
    <p:sldId id="293" r:id="rId32"/>
    <p:sldId id="299" r:id="rId33"/>
    <p:sldId id="310" r:id="rId34"/>
    <p:sldId id="271" r:id="rId35"/>
    <p:sldId id="295" r:id="rId36"/>
    <p:sldId id="287" r:id="rId37"/>
    <p:sldId id="296" r:id="rId38"/>
    <p:sldId id="269" r:id="rId39"/>
    <p:sldId id="289" r:id="rId40"/>
    <p:sldId id="285" r:id="rId41"/>
    <p:sldId id="288" r:id="rId42"/>
    <p:sldId id="297" r:id="rId43"/>
    <p:sldId id="301" r:id="rId44"/>
    <p:sldId id="272" r:id="rId45"/>
    <p:sldId id="273" r:id="rId46"/>
    <p:sldId id="274" r:id="rId4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25936.9</c:v>
                </c:pt>
                <c:pt idx="1">
                  <c:v>1760.6</c:v>
                </c:pt>
                <c:pt idx="2">
                  <c:v>10</c:v>
                </c:pt>
                <c:pt idx="3">
                  <c:v>466.2</c:v>
                </c:pt>
                <c:pt idx="4">
                  <c:v>888</c:v>
                </c:pt>
                <c:pt idx="5">
                  <c:v>2512.5</c:v>
                </c:pt>
                <c:pt idx="6">
                  <c:v>812.1</c:v>
                </c:pt>
                <c:pt idx="7">
                  <c:v>170.5</c:v>
                </c:pt>
                <c:pt idx="8">
                  <c:v>1759.7</c:v>
                </c:pt>
                <c:pt idx="9">
                  <c:v>0</c:v>
                </c:pt>
                <c:pt idx="10">
                  <c:v>49.7</c:v>
                </c:pt>
                <c:pt idx="11">
                  <c:v>34366.199999999997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27021.5</c:v>
                </c:pt>
                <c:pt idx="1">
                  <c:v>1830.3</c:v>
                </c:pt>
                <c:pt idx="2">
                  <c:v>484.1</c:v>
                </c:pt>
                <c:pt idx="3">
                  <c:v>923.5</c:v>
                </c:pt>
                <c:pt idx="4">
                  <c:v>10</c:v>
                </c:pt>
                <c:pt idx="5">
                  <c:v>2566.4</c:v>
                </c:pt>
                <c:pt idx="6">
                  <c:v>844.6</c:v>
                </c:pt>
                <c:pt idx="7">
                  <c:v>176.5</c:v>
                </c:pt>
                <c:pt idx="8">
                  <c:v>1151.0999999999999</c:v>
                </c:pt>
                <c:pt idx="9">
                  <c:v>0</c:v>
                </c:pt>
                <c:pt idx="10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28313.200000000001</c:v>
                </c:pt>
                <c:pt idx="1">
                  <c:v>1899.6</c:v>
                </c:pt>
                <c:pt idx="2">
                  <c:v>504.1</c:v>
                </c:pt>
                <c:pt idx="3">
                  <c:v>960.4</c:v>
                </c:pt>
                <c:pt idx="4">
                  <c:v>5</c:v>
                </c:pt>
                <c:pt idx="5">
                  <c:v>2618.6</c:v>
                </c:pt>
                <c:pt idx="6">
                  <c:v>878.4</c:v>
                </c:pt>
                <c:pt idx="7">
                  <c:v>182.9</c:v>
                </c:pt>
                <c:pt idx="8">
                  <c:v>1153.7</c:v>
                </c:pt>
                <c:pt idx="9">
                  <c:v>0</c:v>
                </c:pt>
                <c:pt idx="10">
                  <c:v>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170691.3</c:v>
                </c:pt>
                <c:pt idx="1">
                  <c:v>20026</c:v>
                </c:pt>
                <c:pt idx="2">
                  <c:v>129092.5</c:v>
                </c:pt>
                <c:pt idx="3">
                  <c:v>1806.4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139611.79999999999</c:v>
                </c:pt>
                <c:pt idx="1">
                  <c:v>0</c:v>
                </c:pt>
                <c:pt idx="2">
                  <c:v>134054.5</c:v>
                </c:pt>
                <c:pt idx="3">
                  <c:v>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138085.70000000001</c:v>
                </c:pt>
                <c:pt idx="1">
                  <c:v>0</c:v>
                </c:pt>
                <c:pt idx="2">
                  <c:v>141219.9</c:v>
                </c:pt>
                <c:pt idx="3">
                  <c:v>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37758480.359999999</c:v>
                </c:pt>
                <c:pt idx="1">
                  <c:v>99000</c:v>
                </c:pt>
                <c:pt idx="2">
                  <c:v>11811501.91</c:v>
                </c:pt>
                <c:pt idx="4" formatCode="0.00">
                  <c:v>181900662.03999999</c:v>
                </c:pt>
                <c:pt idx="5">
                  <c:v>37157500.579999998</c:v>
                </c:pt>
                <c:pt idx="6" formatCode="0.00">
                  <c:v>17153036.66</c:v>
                </c:pt>
                <c:pt idx="7">
                  <c:v>327193</c:v>
                </c:pt>
                <c:pt idx="8">
                  <c:v>3245.67</c:v>
                </c:pt>
                <c:pt idx="9">
                  <c:v>27705700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32789634.469999999</c:v>
                </c:pt>
                <c:pt idx="1">
                  <c:v>99000</c:v>
                </c:pt>
                <c:pt idx="2">
                  <c:v>4242900</c:v>
                </c:pt>
                <c:pt idx="3">
                  <c:v>156398148.44999999</c:v>
                </c:pt>
                <c:pt idx="4">
                  <c:v>32512364.41</c:v>
                </c:pt>
                <c:pt idx="5">
                  <c:v>16822992</c:v>
                </c:pt>
                <c:pt idx="6">
                  <c:v>218601</c:v>
                </c:pt>
                <c:pt idx="7">
                  <c:v>3245.67</c:v>
                </c:pt>
                <c:pt idx="8">
                  <c:v>27179000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32659586.940000001</c:v>
                </c:pt>
                <c:pt idx="1">
                  <c:v>0</c:v>
                </c:pt>
                <c:pt idx="2">
                  <c:v>3960265.44</c:v>
                </c:pt>
                <c:pt idx="3">
                  <c:v>157735080.13999999</c:v>
                </c:pt>
                <c:pt idx="4">
                  <c:v>33967729.810000002</c:v>
                </c:pt>
                <c:pt idx="5">
                  <c:v>16859892</c:v>
                </c:pt>
                <c:pt idx="6">
                  <c:v>227345</c:v>
                </c:pt>
                <c:pt idx="7">
                  <c:v>3245.67</c:v>
                </c:pt>
                <c:pt idx="8">
                  <c:v>27081100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2022 год и на плановый период 2023-2024 годов от 21.12.2021 №95(в редакции от 24.03.2022 №16, от 23.06.2022 №40, от 20.09.2022 №62))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97928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2022, 2023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2024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–135499,9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–104552,00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–101516,00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–129092,5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–134054,5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–141219,9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–20026тыс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1806,4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–89,9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93,4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2022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454438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429348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93561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683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283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6434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dirty="0" smtClean="0"/>
              <a:t>     </a:t>
            </a:r>
            <a:r>
              <a:rPr lang="ru-RU" altLang="ru-RU" sz="1400" dirty="0" smtClean="0"/>
              <a:t>Цель программы:</a:t>
            </a:r>
          </a:p>
          <a:p>
            <a:pPr algn="just"/>
            <a:r>
              <a:rPr lang="ru-RU" altLang="ru-RU" sz="1400" dirty="0" smtClean="0"/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dirty="0" smtClean="0"/>
              <a:t>     Задачи программы:</a:t>
            </a:r>
          </a:p>
          <a:p>
            <a:pPr algn="just"/>
            <a:r>
              <a:rPr lang="ru-RU" altLang="ru-RU" sz="1400" dirty="0" smtClean="0"/>
              <a:t>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        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  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      - формирование </a:t>
            </a:r>
            <a:r>
              <a:rPr lang="ru-RU" altLang="ru-RU" sz="1400" dirty="0" err="1" smtClean="0"/>
              <a:t>здоровьесберегающей</a:t>
            </a:r>
            <a:r>
              <a:rPr lang="ru-RU" altLang="ru-RU" sz="1400" dirty="0" smtClean="0"/>
              <a:t>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3048000"/>
          </a:xfrm>
        </p:spPr>
        <p:txBody>
          <a:bodyPr/>
          <a:lstStyle/>
          <a:p>
            <a:r>
              <a:rPr lang="ru-RU" altLang="ru-RU" sz="1300" dirty="0" smtClean="0"/>
              <a:t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21.12.2021 №95 «о бюджете муниципального образования «Велижский район» на 2022 год и на плановый период 2023 и 2024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19776"/>
              </p:ext>
            </p:extLst>
          </p:nvPr>
        </p:nvGraphicFramePr>
        <p:xfrm>
          <a:off x="762000" y="1436688"/>
          <a:ext cx="7391400" cy="7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4082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189332919,60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164922064,01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166223568,98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58203"/>
              </p:ext>
            </p:extLst>
          </p:nvPr>
        </p:nvGraphicFramePr>
        <p:xfrm>
          <a:off x="180975" y="2209800"/>
          <a:ext cx="865822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  <a:gridCol w="1371600"/>
                <a:gridCol w="1143000"/>
                <a:gridCol w="13716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дошкольного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38149365,09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31476374,09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32360174,09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общег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123056161,87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106523557,37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104319500,00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дополнительного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7605770,89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7459817,54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7700095,88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Реализация молодежной политики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содержание отдыха , занятости  детей и подростков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123115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Научно-методическое, аналитическое, информационное и организационное сопровождение муниципальной программы «Развитие образования и молодежной политики в муниципальном образовании «Велижский район» на 2017-2021 годы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6983456,01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6342023,01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6574107,01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13209165,74</a:t>
                      </a:r>
                      <a:endParaRPr lang="ru-RU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12824292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14973692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64655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24487004,07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20572847,41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20193069,07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27332"/>
              </p:ext>
            </p:extLst>
          </p:nvPr>
        </p:nvGraphicFramePr>
        <p:xfrm>
          <a:off x="180975" y="2667000"/>
          <a:ext cx="8658225" cy="282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100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Материально-техническое обеспечение деятельности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 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22787004,07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19872847,41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20193069,07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Транспортное обеспечение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34943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304800"/>
            <a:ext cx="8686800" cy="11430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</a:t>
            </a:r>
            <a:r>
              <a:rPr lang="ru-RU" altLang="ru-RU" sz="2000" b="1" dirty="0" err="1" smtClean="0">
                <a:solidFill>
                  <a:srgbClr val="577C54"/>
                </a:solidFill>
                <a:latin typeface="Georgia" pitchFamily="18" charset="0"/>
              </a:rPr>
              <a:t>Велижское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городское поселение»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84179"/>
              </p:ext>
            </p:extLst>
          </p:nvPr>
        </p:nvGraphicFramePr>
        <p:xfrm>
          <a:off x="762000" y="18288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60500,00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62500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2809"/>
              </p:ext>
            </p:extLst>
          </p:nvPr>
        </p:nvGraphicFramePr>
        <p:xfrm>
          <a:off x="180975" y="3124200"/>
          <a:ext cx="8658225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9006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845057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Управление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муниципальным имуществом и земельными участками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845057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Совершенствование учета и мониторинга использования муниципального имущества и земельных участков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28000,00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90914"/>
              </p:ext>
            </p:extLst>
          </p:nvPr>
        </p:nvGraphicFramePr>
        <p:xfrm>
          <a:off x="762000" y="1143000"/>
          <a:ext cx="7315200" cy="98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03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40715001,98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35635840,85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37248532,97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97657"/>
              </p:ext>
            </p:extLst>
          </p:nvPr>
        </p:nvGraphicFramePr>
        <p:xfrm>
          <a:off x="457200" y="2259013"/>
          <a:ext cx="82296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447800"/>
                <a:gridCol w="1447800"/>
                <a:gridCol w="1447800"/>
              </a:tblGrid>
              <a:tr h="51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системы дополнительного образования детей в сфере  культуры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3591501,40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3123476,44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3280803,16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Музейная деятельность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1463800,00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1133300,00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1203000,00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 библиотечного обслуживания населения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7204500,00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7087200,00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7529400,00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744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культурно-досуговой деятельности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20020007,17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16021448,00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16856209,40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Обеспечивающая подпрограмма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8435193,41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8270416,41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8379120,41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sz="1400" dirty="0" smtClean="0"/>
              <a:t>Цель программы:</a:t>
            </a:r>
          </a:p>
          <a:p>
            <a:pPr algn="just">
              <a:defRPr/>
            </a:pPr>
            <a:r>
              <a:rPr lang="ru-RU" sz="1400" dirty="0" smtClean="0"/>
              <a:t>- 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район».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Задачи программы:</a:t>
            </a:r>
          </a:p>
          <a:p>
            <a:pPr algn="just">
              <a:defRPr/>
            </a:pPr>
            <a:r>
              <a:rPr lang="ru-RU" sz="1400" dirty="0" smtClean="0"/>
              <a:t>-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     -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район»;                                                      - сохранение и комплектование книжного фонда централизованной библиотечной системы;                                                                                                                                                       - сохранение культурного наследия;                                                                                                     - укрепление материально-технической базы учреждений культуры района;                           - внедрение и расширение инновационных технологий в сфере культуры;                                - поддержка деятельности творческих коллективов;                                                                          -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  -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                                                                                                                                           - создание условий для развития туризма.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7590"/>
              </p:ext>
            </p:extLst>
          </p:nvPr>
        </p:nvGraphicFramePr>
        <p:xfrm>
          <a:off x="762000" y="1524000"/>
          <a:ext cx="73152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32507462,69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32163442,5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32204246,69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06290"/>
              </p:ext>
            </p:extLst>
          </p:nvPr>
        </p:nvGraphicFramePr>
        <p:xfrm>
          <a:off x="457200" y="2743200"/>
          <a:ext cx="8229600" cy="27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2"/>
                <a:gridCol w="1306286"/>
                <a:gridCol w="1306286"/>
                <a:gridCol w="1306286"/>
              </a:tblGrid>
              <a:tr h="566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</a:tr>
              <a:tr h="518089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«Управление муниципальным долгом»</a:t>
                      </a: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7314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Обеспечивающая подпрограмма «Нормативно-методическое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обеспечение и организация бюджетного процесса»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5278917,02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4981196,89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5119901,02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9448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«Выравнивание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бюджетной обеспеченности поселений, входящих в состав муниципального образования «</a:t>
                      </a:r>
                      <a:r>
                        <a:rPr lang="ru-RU" sz="1400" baseline="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район»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27225300,00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27179000,00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27081100,00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638800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Цели программы:</a:t>
            </a:r>
          </a:p>
          <a:p>
            <a:pPr algn="just"/>
            <a:r>
              <a:rPr lang="ru-RU" altLang="ru-RU" sz="1400" smtClean="0"/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         - достижение приемлемых и экономически обоснованных объема и структуры муниципального долга, минимизация стоимости заимствования;                                                 -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                 - 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08795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1471500,00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1341665,44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16303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80384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10115001,91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2566400,00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2618600,00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4416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2022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00345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914400" y="33528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81300"/>
              </p:ext>
            </p:extLst>
          </p:nvPr>
        </p:nvGraphicFramePr>
        <p:xfrm>
          <a:off x="304800" y="4953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327193,00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218601,00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227345,00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9539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2022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2024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23000,00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коп.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5000,00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84777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48556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775448,00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794868,00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742500,00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3532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20534"/>
              </p:ext>
            </p:extLst>
          </p:nvPr>
        </p:nvGraphicFramePr>
        <p:xfrm>
          <a:off x="381000" y="1447800"/>
          <a:ext cx="6400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125000,00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04807"/>
              </p:ext>
            </p:extLst>
          </p:nvPr>
        </p:nvGraphicFramePr>
        <p:xfrm>
          <a:off x="1417638" y="33321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23841"/>
              </p:ext>
            </p:extLst>
          </p:nvPr>
        </p:nvGraphicFramePr>
        <p:xfrm>
          <a:off x="1417638" y="5562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63513" y="25146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684713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24090"/>
              </p:ext>
            </p:extLst>
          </p:nvPr>
        </p:nvGraphicFramePr>
        <p:xfrm>
          <a:off x="1417638" y="13763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ctrTitle"/>
          </p:nvPr>
        </p:nvSpPr>
        <p:spPr>
          <a:xfrm>
            <a:off x="990600" y="1163638"/>
            <a:ext cx="7315200" cy="3492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latin typeface="Georgia" pitchFamily="18" charset="0"/>
              </a:rPr>
              <a:t>Оказание поддержки общественным организациям</a:t>
            </a:r>
            <a:endParaRPr lang="ru-RU" altLang="ru-RU" sz="2000" smtClean="0">
              <a:latin typeface="Georgia" pitchFamily="18" charset="0"/>
            </a:endParaRPr>
          </a:p>
        </p:txBody>
      </p:sp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4206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000" b="1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263525" y="2373313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Georgia" pitchFamily="18" charset="0"/>
              </a:rPr>
              <a:t>Социальное обеспечение детей - сирот</a:t>
            </a:r>
            <a:r>
              <a:rPr lang="ru-RU" altLang="ru-RU" sz="2400" b="1">
                <a:latin typeface="Georgia" pitchFamily="18" charset="0"/>
              </a:rPr>
              <a:t/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/>
            </a:r>
            <a:br>
              <a:rPr lang="ru-RU" altLang="ru-RU" sz="2000" b="1">
                <a:latin typeface="Georgia" pitchFamily="18" charset="0"/>
              </a:rPr>
            </a:br>
            <a:endParaRPr lang="ru-RU" altLang="ru-RU" sz="200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900" b="1" cap="all" dirty="0" smtClean="0">
                <a:latin typeface="Georgia" panose="02040502050405020303" pitchFamily="18" charset="0"/>
              </a:rPr>
              <a:t>Социальное обеспечение граждан в 2022-2024 году</a:t>
            </a:r>
            <a:endParaRPr lang="ru-RU" sz="2900" cap="all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0424"/>
              </p:ext>
            </p:extLst>
          </p:nvPr>
        </p:nvGraphicFramePr>
        <p:xfrm>
          <a:off x="1143000" y="1600200"/>
          <a:ext cx="5791200" cy="7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659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29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5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54432"/>
              </p:ext>
            </p:extLst>
          </p:nvPr>
        </p:nvGraphicFramePr>
        <p:xfrm>
          <a:off x="206375" y="4967288"/>
          <a:ext cx="3984624" cy="12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25031"/>
              </p:ext>
            </p:extLst>
          </p:nvPr>
        </p:nvGraphicFramePr>
        <p:xfrm>
          <a:off x="228600" y="2895600"/>
          <a:ext cx="594360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36603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73390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32,58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32,67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18,48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3,76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1,74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«Велижский район» на 01.01.2022 года составила 9843 человек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2022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2023-2024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020745"/>
              </p:ext>
            </p:extLst>
          </p:nvPr>
        </p:nvGraphicFramePr>
        <p:xfrm>
          <a:off x="1371600" y="1143000"/>
          <a:ext cx="7162799" cy="127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320717,5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273756,2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279399,0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321616,2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273756,2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279399,0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898,7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27705,7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27179,0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27081,1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898,7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</a:t>
            </a:r>
            <a:r>
              <a:rPr lang="ru-RU" altLang="ru-RU" sz="1500">
                <a:solidFill>
                  <a:schemeClr val="tx1"/>
                </a:solidFill>
                <a:latin typeface="Georgia" pitchFamily="18" charset="0"/>
              </a:rPr>
              <a:t>есть </a:t>
            </a:r>
            <a:r>
              <a:rPr lang="ru-RU" altLang="ru-RU" sz="1500" smtClean="0">
                <a:solidFill>
                  <a:schemeClr val="tx1"/>
                </a:solidFill>
                <a:latin typeface="Georgia" pitchFamily="18" charset="0"/>
              </a:rPr>
              <a:t>2,6%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27705,7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27179,0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27081,1</a:t>
            </a:r>
            <a:r>
              <a:rPr lang="ru-RU" sz="1600" dirty="0"/>
              <a:t> </a:t>
            </a:r>
            <a:r>
              <a:rPr lang="ru-RU" altLang="ru-RU" sz="1500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62428,6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37504,6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29778,8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286351,3</a:t>
            </a:r>
            <a:r>
              <a:rPr lang="ru-RU" sz="1600" b="1" dirty="0" smtClean="0">
                <a:latin typeface="Georgia" panose="02040502050405020303" pitchFamily="18" charset="0"/>
              </a:rPr>
              <a:t> 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238696,4</a:t>
            </a:r>
            <a:r>
              <a:rPr lang="ru-RU" sz="1600" b="1" dirty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242829,3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2021 год и на плановый период 2022-2023 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34366,2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35059,8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/>
              <a:t>36569,7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73356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80115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11207</TotalTime>
  <Words>2356</Words>
  <Application>Microsoft Office PowerPoint</Application>
  <PresentationFormat>Экран (4:3)</PresentationFormat>
  <Paragraphs>433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35</vt:i4>
      </vt:variant>
    </vt:vector>
  </HeadingPairs>
  <TitlesOfParts>
    <vt:vector size="61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1_Savon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21.12.2021 №95 «о бюджете муниципального образования «Велижский район» на 2022 год и на плановый период 2023 и 2024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2022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Презентация PowerPoint</vt:lpstr>
      <vt:lpstr>Структура расходов бюджета муниципального образования «Велижский район» на 2022 год, тыс. руб.</vt:lpstr>
      <vt:lpstr>Структура расходов бюджета муниципального образования «Велижский район» на плановый период 2023 года, тыс. руб.</vt:lpstr>
      <vt:lpstr>Структура расходов бюджета муниципального образования «Велижский район» на плановый период 2024 года, тыс. руб.</vt:lpstr>
      <vt:lpstr>Распределение расходов бюджета муниципального образования                 «Велижский район» на 2022 год, тыс. руб.</vt:lpstr>
      <vt:lpstr>Распределение расходов бюджета муниципального образования                 «Велижский район» на 2023 год, тыс. руб.</vt:lpstr>
      <vt:lpstr>Распределение расходов бюджета муниципального образования                 «Велижский район» на 2024 год, тыс. руб.</vt:lpstr>
      <vt:lpstr>Муниципальная программа «Развитие образования и молодежной политики в муниципальном образовании «Велижский район»       </vt:lpstr>
      <vt:lpstr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vt:lpstr>
      <vt:lpstr>Муниципальная программа «Развитие образования и молодежной политики в муниципальном образовании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поддержки общественным организациям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1115</cp:revision>
  <cp:lastPrinted>2016-01-21T12:34:56Z</cp:lastPrinted>
  <dcterms:created xsi:type="dcterms:W3CDTF">1601-01-01T00:00:00Z</dcterms:created>
  <dcterms:modified xsi:type="dcterms:W3CDTF">2022-10-18T07:23:26Z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