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51"/>
  </p:notesMasterIdLst>
  <p:sldIdLst>
    <p:sldId id="256" r:id="rId13"/>
    <p:sldId id="257" r:id="rId14"/>
    <p:sldId id="258" r:id="rId15"/>
    <p:sldId id="259" r:id="rId16"/>
    <p:sldId id="264" r:id="rId17"/>
    <p:sldId id="311" r:id="rId18"/>
    <p:sldId id="312" r:id="rId19"/>
    <p:sldId id="313" r:id="rId20"/>
    <p:sldId id="314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293" r:id="rId35"/>
    <p:sldId id="299" r:id="rId36"/>
    <p:sldId id="295" r:id="rId37"/>
    <p:sldId id="271" r:id="rId38"/>
    <p:sldId id="296" r:id="rId39"/>
    <p:sldId id="287" r:id="rId40"/>
    <p:sldId id="269" r:id="rId41"/>
    <p:sldId id="315" r:id="rId42"/>
    <p:sldId id="289" r:id="rId43"/>
    <p:sldId id="285" r:id="rId44"/>
    <p:sldId id="288" r:id="rId45"/>
    <p:sldId id="297" r:id="rId46"/>
    <p:sldId id="301" r:id="rId47"/>
    <p:sldId id="272" r:id="rId48"/>
    <p:sldId id="273" r:id="rId49"/>
    <p:sldId id="274" r:id="rId5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0">
                  <c:v>25165.4</c:v>
                </c:pt>
                <c:pt idx="1">
                  <c:v>1883.1</c:v>
                </c:pt>
                <c:pt idx="2" formatCode="General">
                  <c:v>4.9000000000000004</c:v>
                </c:pt>
                <c:pt idx="3" formatCode="General">
                  <c:v>284.7</c:v>
                </c:pt>
                <c:pt idx="4" formatCode="General">
                  <c:v>961.3</c:v>
                </c:pt>
                <c:pt idx="5" formatCode="#,##0.00">
                  <c:v>3210.4</c:v>
                </c:pt>
                <c:pt idx="6" formatCode="#,##0.00">
                  <c:v>1147.7</c:v>
                </c:pt>
                <c:pt idx="7" formatCode="General">
                  <c:v>184.2</c:v>
                </c:pt>
                <c:pt idx="8" formatCode="#,##0.00">
                  <c:v>1749.4</c:v>
                </c:pt>
                <c:pt idx="9" formatCode="General">
                  <c:v>0</c:v>
                </c:pt>
                <c:pt idx="10" formatCode="General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26838.7</c:v>
                </c:pt>
                <c:pt idx="1">
                  <c:v>1911.1</c:v>
                </c:pt>
                <c:pt idx="2" formatCode="General">
                  <c:v>296.10000000000002</c:v>
                </c:pt>
                <c:pt idx="3" formatCode="General">
                  <c:v>999.8</c:v>
                </c:pt>
                <c:pt idx="4" formatCode="General">
                  <c:v>4.2</c:v>
                </c:pt>
                <c:pt idx="5">
                  <c:v>3372.9</c:v>
                </c:pt>
                <c:pt idx="6">
                  <c:v>1193.5999999999999</c:v>
                </c:pt>
                <c:pt idx="7" formatCode="General">
                  <c:v>191.4</c:v>
                </c:pt>
                <c:pt idx="8">
                  <c:v>1081.2</c:v>
                </c:pt>
                <c:pt idx="9" formatCode="General">
                  <c:v>0</c:v>
                </c:pt>
                <c:pt idx="10" formatCode="General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28997.3</c:v>
                </c:pt>
                <c:pt idx="1">
                  <c:v>1949.2</c:v>
                </c:pt>
                <c:pt idx="2" formatCode="General">
                  <c:v>307.89999999999998</c:v>
                </c:pt>
                <c:pt idx="3">
                  <c:v>1039.8</c:v>
                </c:pt>
                <c:pt idx="4" formatCode="General">
                  <c:v>3.6</c:v>
                </c:pt>
                <c:pt idx="5">
                  <c:v>3550.4</c:v>
                </c:pt>
                <c:pt idx="6">
                  <c:v>1241.3</c:v>
                </c:pt>
                <c:pt idx="7" formatCode="General">
                  <c:v>198.9</c:v>
                </c:pt>
                <c:pt idx="8">
                  <c:v>1083.7</c:v>
                </c:pt>
                <c:pt idx="9" formatCode="General">
                  <c:v>0</c:v>
                </c:pt>
                <c:pt idx="10" formatCode="General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188014.9</c:v>
                </c:pt>
                <c:pt idx="1">
                  <c:v>27425.4</c:v>
                </c:pt>
                <c:pt idx="2">
                  <c:v>132421.79999999999</c:v>
                </c:pt>
                <c:pt idx="3">
                  <c:v>2650.1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153160.29999999999</c:v>
                </c:pt>
                <c:pt idx="1">
                  <c:v>25779.599999999999</c:v>
                </c:pt>
                <c:pt idx="2">
                  <c:v>137505.79999999999</c:v>
                </c:pt>
                <c:pt idx="3">
                  <c:v>2916.7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150254</c:v>
                </c:pt>
                <c:pt idx="1">
                  <c:v>88340</c:v>
                </c:pt>
                <c:pt idx="2">
                  <c:v>141926.79999999999</c:v>
                </c:pt>
                <c:pt idx="3">
                  <c:v>3195.5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38464790.329999998</c:v>
                </c:pt>
                <c:pt idx="1">
                  <c:v>99000</c:v>
                </c:pt>
                <c:pt idx="2">
                  <c:v>14965173</c:v>
                </c:pt>
                <c:pt idx="3">
                  <c:v>129000</c:v>
                </c:pt>
                <c:pt idx="4" formatCode="0.00">
                  <c:v>197412149</c:v>
                </c:pt>
                <c:pt idx="5">
                  <c:v>44129994</c:v>
                </c:pt>
                <c:pt idx="6" formatCode="0.00">
                  <c:v>17401320.690000001</c:v>
                </c:pt>
                <c:pt idx="7">
                  <c:v>10432121</c:v>
                </c:pt>
                <c:pt idx="8">
                  <c:v>3245.67</c:v>
                </c:pt>
                <c:pt idx="9">
                  <c:v>27475400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34042201</c:v>
                </c:pt>
                <c:pt idx="1">
                  <c:v>99000</c:v>
                </c:pt>
                <c:pt idx="2">
                  <c:v>7765879</c:v>
                </c:pt>
                <c:pt idx="3">
                  <c:v>177241883.21000001</c:v>
                </c:pt>
                <c:pt idx="4">
                  <c:v>36688087</c:v>
                </c:pt>
                <c:pt idx="5">
                  <c:v>17338649.199999999</c:v>
                </c:pt>
                <c:pt idx="6">
                  <c:v>15003934</c:v>
                </c:pt>
                <c:pt idx="7">
                  <c:v>3245.67</c:v>
                </c:pt>
                <c:pt idx="8">
                  <c:v>27349600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34042234</c:v>
                </c:pt>
                <c:pt idx="1">
                  <c:v>99000</c:v>
                </c:pt>
                <c:pt idx="2">
                  <c:v>73558900</c:v>
                </c:pt>
                <c:pt idx="3">
                  <c:v>170981674.33000001</c:v>
                </c:pt>
                <c:pt idx="4">
                  <c:v>37826756</c:v>
                </c:pt>
                <c:pt idx="5">
                  <c:v>17380861.66</c:v>
                </c:pt>
                <c:pt idx="6">
                  <c:v>15013137</c:v>
                </c:pt>
                <c:pt idx="7">
                  <c:v>3245.67</c:v>
                </c:pt>
                <c:pt idx="8">
                  <c:v>27297500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20.12.2022 №85)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98706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350512,2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350512,2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27475,4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27297,5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27475,4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27297,5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61747,7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315898,3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</a:rPr>
              <a:t>283434,1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345310,4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latin typeface="Georgia" panose="02040502050405020303" pitchFamily="18" charset="0"/>
              </a:rPr>
              <a:t>2023 </a:t>
            </a:r>
            <a:r>
              <a:rPr lang="ru-RU" sz="2400" b="1" dirty="0"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latin typeface="Georgia" panose="02040502050405020303" pitchFamily="18" charset="0"/>
              </a:rPr>
              <a:t>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34613,9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35928,3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38405,9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2410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9009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930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153401,0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117232,0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-  111848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132421,8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137505,8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141926,8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27425,4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–25779,6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88340,1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2650,1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2916,7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3195,5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5374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1585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41299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5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15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13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9781"/>
              </p:ext>
            </p:extLst>
          </p:nvPr>
        </p:nvGraphicFramePr>
        <p:xfrm>
          <a:off x="762000" y="1219200"/>
          <a:ext cx="7391400" cy="11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618052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204334069,00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184642969,21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178316760,33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54066"/>
              </p:ext>
            </p:extLst>
          </p:nvPr>
        </p:nvGraphicFramePr>
        <p:xfrm>
          <a:off x="762000" y="2819400"/>
          <a:ext cx="7391400" cy="18665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6095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проект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674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«Современная школа»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7379008,00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10013632,00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6219200,00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77828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«Успех каждого ребенка»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415028,88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68819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25987750,00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21639219,00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21446462,00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0975" y="2667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31278"/>
              </p:ext>
            </p:extLst>
          </p:nvPr>
        </p:nvGraphicFramePr>
        <p:xfrm>
          <a:off x="762000" y="42672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127000,00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-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и комплектование книжного фонда централизованной библиотечной системы;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сохранение культурного наследия;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укрепление материально-технической базы учреждений культуры района;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внедрение и расширение инновационных технологий в сфере культуры;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поддержка деятельности творческих коллективов;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0789"/>
              </p:ext>
            </p:extLst>
          </p:nvPr>
        </p:nvGraphicFramePr>
        <p:xfrm>
          <a:off x="762000" y="1600200"/>
          <a:ext cx="7315200" cy="130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69124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47819349,00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39983576,00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41294145,00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algn="just"/>
            <a:r>
              <a:rPr lang="ru-RU" altLang="ru-RU" sz="1400" dirty="0" smtClean="0">
                <a:latin typeface="Georgia" panose="02040502050405020303" pitchFamily="18" charset="0"/>
              </a:rPr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достижение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65916"/>
              </p:ext>
            </p:extLst>
          </p:nvPr>
        </p:nvGraphicFramePr>
        <p:xfrm>
          <a:off x="762000" y="1828800"/>
          <a:ext cx="7315200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32488265,00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32233653,67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32376682,67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44513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1372500,00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36271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29186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13268673,00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6193379,00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73558900,00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228600" y="3810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«Проведение капитального ремонта и (или) строительство шахтных колодцев, расположенных на территории муниципального образования «Велижский район»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1885"/>
              </p:ext>
            </p:extLst>
          </p:nvPr>
        </p:nvGraphicFramePr>
        <p:xfrm>
          <a:off x="1219200" y="16764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98397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05594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54973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10432121,00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15003934,00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15013137,00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23468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2025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4460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08181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814252,00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835452,00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781500,00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67730"/>
              </p:ext>
            </p:extLst>
          </p:nvPr>
        </p:nvGraphicFramePr>
        <p:xfrm>
          <a:off x="381000" y="1447800"/>
          <a:ext cx="6400800" cy="9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2772"/>
              </p:ext>
            </p:extLst>
          </p:nvPr>
        </p:nvGraphicFramePr>
        <p:xfrm>
          <a:off x="381000" y="14478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1018245,69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908274,20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911586,66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88303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063"/>
              </p:ext>
            </p:extLst>
          </p:nvPr>
        </p:nvGraphicFramePr>
        <p:xfrm>
          <a:off x="1417638" y="55626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94143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75" y="4601764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457200" y="1093987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Социальное обеспечение детей - сирот</a:t>
            </a:r>
            <a:br>
              <a:rPr lang="ru-RU" altLang="ru-RU" sz="18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/>
            </a:r>
            <a:br>
              <a:rPr lang="ru-RU" altLang="ru-RU" sz="2000" b="1" dirty="0">
                <a:latin typeface="Georgia" pitchFamily="18" charset="0"/>
              </a:rPr>
            </a:b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2023-2025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601765"/>
            <a:ext cx="3429000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24585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59648"/>
              </p:ext>
            </p:extLst>
          </p:nvPr>
        </p:nvGraphicFramePr>
        <p:xfrm>
          <a:off x="441326" y="4989014"/>
          <a:ext cx="3984624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08005"/>
              </p:ext>
            </p:extLst>
          </p:nvPr>
        </p:nvGraphicFramePr>
        <p:xfrm>
          <a:off x="990600" y="1469576"/>
          <a:ext cx="5842000" cy="961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930400"/>
                <a:gridCol w="1930400"/>
              </a:tblGrid>
              <a:tr h="4553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065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6020800,00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6068100,00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6107000,00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1883"/>
              </p:ext>
            </p:extLst>
          </p:nvPr>
        </p:nvGraphicFramePr>
        <p:xfrm>
          <a:off x="1012825" y="2739392"/>
          <a:ext cx="7391400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  <a:gridCol w="13716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1081275,00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1081275,00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1081275,00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46924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20,1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9843 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99890"/>
            <a:ext cx="8077199" cy="557711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поддержка 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заключение 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12291</TotalTime>
  <Words>2627</Words>
  <Application>Microsoft Office PowerPoint</Application>
  <PresentationFormat>Экран (4:3)</PresentationFormat>
  <Paragraphs>383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38</vt:i4>
      </vt:variant>
    </vt:vector>
  </HeadingPairs>
  <TitlesOfParts>
    <vt:vector size="64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Основные направления налоговой политики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Презентация PowerPoint</vt:lpstr>
      <vt:lpstr>Структура расходов бюджета муниципального образования «Велижский район» на 2023 год, тыс. руб.</vt:lpstr>
      <vt:lpstr>Структура расходов бюджета муниципального образования «Велижский район» на плановый период 2024 года, тыс. руб.</vt:lpstr>
      <vt:lpstr>Структура расходов бюджета муниципального образования «Велижский район» на плановый период 2025 года,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1249</cp:revision>
  <cp:lastPrinted>2016-01-21T12:34:56Z</cp:lastPrinted>
  <dcterms:created xsi:type="dcterms:W3CDTF">1601-01-01T00:00:00Z</dcterms:created>
  <dcterms:modified xsi:type="dcterms:W3CDTF">2022-12-23T09:57:27Z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