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0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1.xml" ContentType="application/vnd.openxmlformats-officedocument.theme+xml"/>
  <Override PartName="/ppt/theme/themeOverride1.xml" ContentType="application/vnd.openxmlformats-officedocument.themeOverrid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8" r:id="rId2"/>
    <p:sldMasterId id="2147483987" r:id="rId3"/>
    <p:sldMasterId id="2147484001" r:id="rId4"/>
    <p:sldMasterId id="2147484282" r:id="rId5"/>
    <p:sldMasterId id="2147484559" r:id="rId6"/>
    <p:sldMasterId id="2147484601" r:id="rId7"/>
    <p:sldMasterId id="2147485659" r:id="rId8"/>
    <p:sldMasterId id="2147485706" r:id="rId9"/>
    <p:sldMasterId id="2147485748" r:id="rId10"/>
    <p:sldMasterId id="2147487770" r:id="rId11"/>
    <p:sldMasterId id="2147507326" r:id="rId12"/>
  </p:sldMasterIdLst>
  <p:notesMasterIdLst>
    <p:notesMasterId r:id="rId48"/>
  </p:notesMasterIdLst>
  <p:sldIdLst>
    <p:sldId id="256" r:id="rId13"/>
    <p:sldId id="257" r:id="rId14"/>
    <p:sldId id="258" r:id="rId15"/>
    <p:sldId id="259" r:id="rId16"/>
    <p:sldId id="264" r:id="rId17"/>
    <p:sldId id="260" r:id="rId18"/>
    <p:sldId id="261" r:id="rId19"/>
    <p:sldId id="306" r:id="rId20"/>
    <p:sldId id="308" r:id="rId21"/>
    <p:sldId id="309" r:id="rId22"/>
    <p:sldId id="263" r:id="rId23"/>
    <p:sldId id="302" r:id="rId24"/>
    <p:sldId id="303" r:id="rId25"/>
    <p:sldId id="304" r:id="rId26"/>
    <p:sldId id="290" r:id="rId27"/>
    <p:sldId id="292" r:id="rId28"/>
    <p:sldId id="291" r:id="rId29"/>
    <p:sldId id="268" r:id="rId30"/>
    <p:sldId id="294" r:id="rId31"/>
    <p:sldId id="293" r:id="rId32"/>
    <p:sldId id="299" r:id="rId33"/>
    <p:sldId id="310" r:id="rId34"/>
    <p:sldId id="271" r:id="rId35"/>
    <p:sldId id="295" r:id="rId36"/>
    <p:sldId id="287" r:id="rId37"/>
    <p:sldId id="296" r:id="rId38"/>
    <p:sldId id="269" r:id="rId39"/>
    <p:sldId id="289" r:id="rId40"/>
    <p:sldId id="285" r:id="rId41"/>
    <p:sldId id="288" r:id="rId42"/>
    <p:sldId id="297" r:id="rId43"/>
    <p:sldId id="301" r:id="rId44"/>
    <p:sldId id="272" r:id="rId45"/>
    <p:sldId id="273" r:id="rId46"/>
    <p:sldId id="274" r:id="rId47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risianC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849012"/>
    <a:srgbClr val="F08746"/>
    <a:srgbClr val="F49784"/>
    <a:srgbClr val="F4BD9E"/>
    <a:srgbClr val="FBA293"/>
    <a:srgbClr val="65651B"/>
    <a:srgbClr val="B9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6092" autoAdjust="0"/>
  </p:normalViewPr>
  <p:slideViewPr>
    <p:cSldViewPr>
      <p:cViewPr varScale="1">
        <p:scale>
          <a:sx n="75" d="100"/>
          <a:sy n="75" d="100"/>
        </p:scale>
        <p:origin x="12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налог на вменный доход для отдельных видов деятельности</c:v>
                </c:pt>
                <c:pt idx="3">
                  <c:v>Единый сельскохозяйственный налог</c:v>
                </c:pt>
                <c:pt idx="4">
                  <c:v>Налог, взимаемый с применением патентной системы налогообложения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25936.9</c:v>
                </c:pt>
                <c:pt idx="1">
                  <c:v>1760.6</c:v>
                </c:pt>
                <c:pt idx="2">
                  <c:v>10</c:v>
                </c:pt>
                <c:pt idx="3">
                  <c:v>466.2</c:v>
                </c:pt>
                <c:pt idx="4">
                  <c:v>888</c:v>
                </c:pt>
                <c:pt idx="5">
                  <c:v>2512.5</c:v>
                </c:pt>
                <c:pt idx="6">
                  <c:v>812.1</c:v>
                </c:pt>
                <c:pt idx="7">
                  <c:v>170.5</c:v>
                </c:pt>
                <c:pt idx="8">
                  <c:v>1759.7</c:v>
                </c:pt>
                <c:pt idx="9">
                  <c:v>0</c:v>
                </c:pt>
                <c:pt idx="10">
                  <c:v>49.7</c:v>
                </c:pt>
                <c:pt idx="11">
                  <c:v>34366.199999999997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egendEntry>
        <c:idx val="10"/>
        <c:delete val="1"/>
      </c:legendEntry>
      <c:layout>
        <c:manualLayout>
          <c:xMode val="edge"/>
          <c:yMode val="edge"/>
          <c:x val="7.4127164938595988E-3"/>
          <c:y val="0.40536228632042759"/>
          <c:w val="0.99001183458192343"/>
          <c:h val="0.5946377136795724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27021.5</c:v>
                </c:pt>
                <c:pt idx="1">
                  <c:v>1830.3</c:v>
                </c:pt>
                <c:pt idx="2">
                  <c:v>484.1</c:v>
                </c:pt>
                <c:pt idx="3">
                  <c:v>923.5</c:v>
                </c:pt>
                <c:pt idx="4">
                  <c:v>10</c:v>
                </c:pt>
                <c:pt idx="5">
                  <c:v>2566.4</c:v>
                </c:pt>
                <c:pt idx="6">
                  <c:v>844.6</c:v>
                </c:pt>
                <c:pt idx="7">
                  <c:v>176.5</c:v>
                </c:pt>
                <c:pt idx="8">
                  <c:v>1151.0999999999999</c:v>
                </c:pt>
                <c:pt idx="9">
                  <c:v>0</c:v>
                </c:pt>
                <c:pt idx="10">
                  <c:v>51.8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429035922748467E-2"/>
          <c:w val="1"/>
          <c:h val="0.402781368746817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spPr>
              <a:solidFill>
                <a:srgbClr val="E48312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BD582C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865640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9B8357"/>
              </a:solidFill>
              <a:ln w="12605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Налог, взимаемый с применением упрощенной системы налогообложения</c:v>
                </c:pt>
                <c:pt idx="2">
                  <c:v>Единый сельскохозяйственный налог</c:v>
                </c:pt>
                <c:pt idx="3">
                  <c:v>Налог, взимаемый с применением патентной системы налогообложения</c:v>
                </c:pt>
                <c:pt idx="4">
                  <c:v>Единый налог на вменённый доход для отдельных видов деятельности</c:v>
                </c:pt>
                <c:pt idx="5">
                  <c:v>Акцизы по подакцизным товарам (продукции), производимым на территории Российской Федерации</c:v>
                </c:pt>
                <c:pt idx="6">
                  <c:v>Государственная пошлина</c:v>
                </c:pt>
                <c:pt idx="7">
                  <c:v>Денежные взыскания (штрафы,санкции,возмещение ущерба)</c:v>
                </c:pt>
                <c:pt idx="8">
                  <c:v>Доходы от использования имущества,находящегося в муниципальной собственности</c:v>
                </c:pt>
                <c:pt idx="9">
                  <c:v>Доходы от продажи материальных и нематериальных активов</c:v>
                </c:pt>
                <c:pt idx="10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28313.200000000001</c:v>
                </c:pt>
                <c:pt idx="1">
                  <c:v>1899.6</c:v>
                </c:pt>
                <c:pt idx="2">
                  <c:v>504.1</c:v>
                </c:pt>
                <c:pt idx="3">
                  <c:v>960.4</c:v>
                </c:pt>
                <c:pt idx="4">
                  <c:v>5</c:v>
                </c:pt>
                <c:pt idx="5">
                  <c:v>2618.6</c:v>
                </c:pt>
                <c:pt idx="6">
                  <c:v>878.4</c:v>
                </c:pt>
                <c:pt idx="7">
                  <c:v>182.9</c:v>
                </c:pt>
                <c:pt idx="8">
                  <c:v>1153.7</c:v>
                </c:pt>
                <c:pt idx="9">
                  <c:v>0</c:v>
                </c:pt>
                <c:pt idx="10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99001183458192343"/>
          <c:h val="0.52209892210075681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9.5234792542123956E-3"/>
          <c:w val="0.50797759668575104"/>
          <c:h val="0.933869487169026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170308.1</c:v>
                </c:pt>
                <c:pt idx="1">
                  <c:v>19951</c:v>
                </c:pt>
                <c:pt idx="2">
                  <c:v>129223.6</c:v>
                </c:pt>
                <c:pt idx="3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1.7759184788506475E-3"/>
          <c:y val="0.4364503692219819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28957690642435"/>
          <c:y val="4.0611562155766799E-2"/>
          <c:w val="0.49106725765564557"/>
          <c:h val="0.902781404267471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139611.79999999999</c:v>
                </c:pt>
                <c:pt idx="1">
                  <c:v>0</c:v>
                </c:pt>
                <c:pt idx="2">
                  <c:v>134054.5</c:v>
                </c:pt>
                <c:pt idx="3">
                  <c:v>89.9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3.6672355967518836E-4"/>
          <c:y val="0.54266798580229281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3535909726308"/>
          <c:y val="2.2476847129860065E-2"/>
          <c:w val="0.46126322895600402"/>
          <c:h val="0.84798947411366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E48312"/>
              </a:solidFill>
            </c:spPr>
          </c:dPt>
          <c:dPt>
            <c:idx val="1"/>
            <c:bubble3D val="0"/>
            <c:spPr>
              <a:solidFill>
                <a:srgbClr val="BD582C"/>
              </a:solidFill>
            </c:spPr>
          </c:dPt>
          <c:dPt>
            <c:idx val="2"/>
            <c:bubble3D val="0"/>
            <c:spPr>
              <a:solidFill>
                <a:srgbClr val="865640"/>
              </a:solidFill>
            </c:spPr>
          </c:dPt>
          <c:dPt>
            <c:idx val="3"/>
            <c:bubble3D val="0"/>
            <c:spPr>
              <a:solidFill>
                <a:srgbClr val="9B8357"/>
              </a:solidFill>
            </c:spPr>
          </c:dPt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13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87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Собственные расходы</c:v>
                </c:pt>
                <c:pt idx="1">
                  <c:v>Субсидии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138085.70000000001</c:v>
                </c:pt>
                <c:pt idx="1">
                  <c:v>0</c:v>
                </c:pt>
                <c:pt idx="2">
                  <c:v>141219.9</c:v>
                </c:pt>
                <c:pt idx="3">
                  <c:v>93.4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93">
          <a:noFill/>
        </a:ln>
      </c:spPr>
    </c:plotArea>
    <c:legend>
      <c:legendPos val="b"/>
      <c:layout>
        <c:manualLayout>
          <c:xMode val="edge"/>
          <c:yMode val="edge"/>
          <c:x val="7.4127164938595988E-3"/>
          <c:y val="0.47790107789924319"/>
          <c:w val="0.89999994456870303"/>
          <c:h val="5.5964528705756411E-2"/>
        </c:manualLayout>
      </c:layout>
      <c:overlay val="0"/>
      <c:spPr>
        <a:noFill/>
        <a:ln w="25095">
          <a:noFill/>
        </a:ln>
      </c:spPr>
      <c:txPr>
        <a:bodyPr rot="0" spcFirstLastPara="1" vertOverflow="ellipsis" vert="horz" wrap="square" anchor="ctr" anchorCtr="1"/>
        <a:lstStyle/>
        <a:p>
          <a:pPr>
            <a:defRPr sz="1387" b="0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37758480.359999999</c:v>
                </c:pt>
                <c:pt idx="1">
                  <c:v>99000</c:v>
                </c:pt>
                <c:pt idx="2">
                  <c:v>10091556.82</c:v>
                </c:pt>
                <c:pt idx="4" formatCode="0.00">
                  <c:v>181442463.27000001</c:v>
                </c:pt>
                <c:pt idx="5">
                  <c:v>37157500.579999998</c:v>
                </c:pt>
                <c:pt idx="6" formatCode="0.00">
                  <c:v>17284169.699999999</c:v>
                </c:pt>
                <c:pt idx="7">
                  <c:v>327193</c:v>
                </c:pt>
                <c:pt idx="8">
                  <c:v>3245.67</c:v>
                </c:pt>
                <c:pt idx="9">
                  <c:v>27705700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32789634.469999999</c:v>
                </c:pt>
                <c:pt idx="1">
                  <c:v>99000</c:v>
                </c:pt>
                <c:pt idx="2">
                  <c:v>4242900</c:v>
                </c:pt>
                <c:pt idx="3">
                  <c:v>156398148.44999999</c:v>
                </c:pt>
                <c:pt idx="4">
                  <c:v>32512364.41</c:v>
                </c:pt>
                <c:pt idx="5">
                  <c:v>16822992</c:v>
                </c:pt>
                <c:pt idx="6">
                  <c:v>218601</c:v>
                </c:pt>
                <c:pt idx="7">
                  <c:v>3245.67</c:v>
                </c:pt>
                <c:pt idx="8">
                  <c:v>27179000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32659586.940000001</c:v>
                </c:pt>
                <c:pt idx="1">
                  <c:v>0</c:v>
                </c:pt>
                <c:pt idx="2">
                  <c:v>3960265.44</c:v>
                </c:pt>
                <c:pt idx="3">
                  <c:v>157735080.13999999</c:v>
                </c:pt>
                <c:pt idx="4">
                  <c:v>33967729.810000002</c:v>
                </c:pt>
                <c:pt idx="5">
                  <c:v>16859892</c:v>
                </c:pt>
                <c:pt idx="6">
                  <c:v>227345</c:v>
                </c:pt>
                <c:pt idx="7">
                  <c:v>3245.67</c:v>
                </c:pt>
                <c:pt idx="8">
                  <c:v>27081100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63711814057924843"/>
          <c:y val="1.7786894285273167E-2"/>
          <c:w val="0.35362262376162512"/>
          <c:h val="0.97667438628994907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7BC73F-E994-46B4-AAA7-7C137A20E188}" type="datetimeFigureOut">
              <a:rPr lang="ru-RU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1425"/>
            <a:ext cx="4475163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3B2B60-068C-4B66-A1E0-12C5980AA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E6EBCF19-D181-4170-94D6-731B95329EC8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38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fld id="{A618EBF6-9EBB-4D4D-9E22-D3168CF5F01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3113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13DB8-232D-4148-8B1C-C95F5911F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FC8E-BF0F-4136-8177-D74C7D3C2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829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D344B-3317-4E05-BE0E-CE52B1819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833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F9B8-0624-40E2-84FA-261816816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9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6008-304A-4E74-B44A-67E169232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495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861-2666-4655-9CBA-4CD72E62A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50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CCB1-2E7D-4635-82CF-C372F8207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6291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9961-2E12-4020-BA31-228D6BE5F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785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19E-E27A-4DE8-9559-6C776B23C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18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364D-A0A4-45EA-998A-B0F3533F3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42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95727-DAAC-44ED-9D3F-5697ECFC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869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5DE5A-22DB-4C46-8EFE-ED71F947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6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979A-53D1-4937-ADC9-3BB61EF6E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219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A899-5726-4382-A26C-E3351273D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5959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5B2D-1AF6-474E-B001-A2129DF75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795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7C935-098F-41E5-A497-2E919177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169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6D16-5B86-4ED5-B31A-E7CCAFCED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53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ACF77-1218-4735-9DE5-82E6D895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64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B02D-4E94-4FA9-A310-099808411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1859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rgbClr val="EE6E4A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2C22-AA81-4DC4-9C37-A1C75158F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239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E1B1-21B5-401B-AD13-799DD19C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32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070C-FF3E-4306-836A-25A5CB03C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599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29E5-0D7B-4846-ABFC-ACD78E55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9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16329-9C26-42D9-9B71-9E165786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6833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72A7-93BE-4CF3-B229-0E75FC060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0015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C8764-B158-46F9-96B4-F2536A2AA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356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314C-3F6F-4BF5-B128-4AB5FA8D6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28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BC60-B4CC-4F83-856B-A7C0B3866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806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7F89B-21FD-4C32-8C9D-A52174031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557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3118-77DD-4EDF-A239-DDED0F9B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0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6983-1995-42DA-BF15-501C0A34E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507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CED-AD7F-4688-95C8-0F9666589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9450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2789D-DB8D-4C28-A59F-E96728F5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3600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84ED5-7451-496D-AD22-82F56B7D5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B8619-B5BD-484C-9712-607B8AA94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4514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B25F-AB8C-46DB-BF0B-D5A448D36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785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59C6-0CD1-477F-A43C-A76C585FC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932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211A8-05F6-4719-B235-A0BA91B5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124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391A1-A81D-4D1F-92AD-BEC2C944B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808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D314-4D01-48BA-8B76-8CB41470E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73072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85F7-7940-4EA8-9777-7DD2581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98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3BF5-9F72-4EBB-9139-1742EAA91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427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0629-43D3-4E09-87D8-F45387094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50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7330-CC31-4342-9183-FD6336AEA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0100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5845C-7EEE-473B-AF6A-3610F0023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59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D5A28-C6AC-42CB-B714-7AD333F91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44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6CB83-C026-432B-B673-849D2FA53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037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BF83-D604-4D36-BAAE-0ECB8B57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144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2094-3DF8-463D-AA22-C2D921A82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250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22FA7-B6E7-418B-B202-21BC37BA6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865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AE5E1A-3A9F-460B-B4AF-E07928BCB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88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A4BAA84-131B-4CC2-A866-A2DEE7808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057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1718-3343-46A5-A28D-9819F36C9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571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4F99-DAD4-40BC-8E06-BED166249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049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9ADF6-3051-4757-ACC1-03BF1109D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437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461E-1389-4796-8119-75E52F610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61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94AB-1AF0-4149-BA6C-A7DEA2C2B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1820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D50EC8-40CA-46D4-8205-5D5AD0B87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0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9DF0-13C4-4A11-90AA-44BD13FDA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5865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C6EB-A18C-4829-B055-5A5D478BA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275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4468C-23B0-4840-8631-0A1D3297C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5661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48F31-6313-4A75-B6E1-8819182B6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964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B31E-8EA5-4A02-A509-BE2960E43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7923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E4EA1-72B8-42BA-8E9E-B5FE3B15E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175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65C4-4AE8-4144-BA1E-31CA5F33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76556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FB25-BE91-4DC4-92FF-E041F51EB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8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B25D-2CC0-442F-B4C8-7875840EB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1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57EF4-AA7C-43D7-ADA6-2621C2012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886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CC6-A4FB-4ACB-9ED6-D612A7507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27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3770-E729-4B5F-AF8D-9EA70DF58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7944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318A-8307-48BA-9B56-690367D57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44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8F13E-98AD-4993-9F9A-23CB374E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3203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5C94-CB3F-4810-AD29-91C30FC30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529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C13B-8BBB-49C6-96A2-4EF7C411F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172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87DC-606C-4D1C-BC3A-D5EDF4FB1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172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27798-7B99-49AF-9049-DA1160E49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6929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717F-E7F7-43B2-8AE8-1711C55B5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162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64ECF-0149-4D37-90C3-8267B988E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676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0753F-5F54-406F-A38D-081D7432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9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4603-E437-4F15-9AF4-4D1B7724E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52C4665-2357-4A9E-BB5E-4D9F07C6E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8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28B13-BF65-42D3-9ADE-8177510C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57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AE45-8971-4B2F-A533-09AFFC0AD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4710C246-9D6E-4CBE-86BD-4E7E4B136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65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2A18-C1DB-49C8-98EF-53B75F0DA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5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3729-A5C4-44EE-A9A0-562969124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9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E7C3F-9E18-4B94-959B-2A7B9D71B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8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51EE8-CC7D-4E12-A501-E1F3E5702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670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C7CC6-45E7-4DA1-9859-B1A604B5B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54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/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D97D-DB32-4F7B-96ED-274B8F7A5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3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C2FA-1390-47F8-8885-658BE8DC9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132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A3F0-7B99-4A2C-A12E-EBEE4CD8D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4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9EF6-5D62-40B8-B7CE-C77258C64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44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10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14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16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2238" y="1327150"/>
            <a:ext cx="1279525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4775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07175-EDBE-4B96-BBC6-789F95E4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6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B976-41BA-4088-ACA2-C484B7039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88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23"/>
          <p:cNvSpPr/>
          <p:nvPr/>
        </p:nvSpPr>
        <p:spPr>
          <a:xfrm>
            <a:off x="1087438" y="1385888"/>
            <a:ext cx="6969125" cy="40862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29"/>
          <p:cNvSpPr/>
          <p:nvPr/>
        </p:nvSpPr>
        <p:spPr>
          <a:xfrm>
            <a:off x="3794125" y="1268413"/>
            <a:ext cx="1555750" cy="639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3886200" y="1268413"/>
            <a:ext cx="1371600" cy="547687"/>
            <a:chOff x="5318306" y="1386268"/>
            <a:chExt cx="1567331" cy="645295"/>
          </a:xfrm>
        </p:grpSpPr>
        <p:cxnSp>
          <p:nvCxnSpPr>
            <p:cNvPr id="9" name="Straight Connector 31"/>
            <p:cNvCxnSpPr/>
            <p:nvPr/>
          </p:nvCxnSpPr>
          <p:spPr>
            <a:xfrm>
              <a:off x="5318306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>
              <a:off x="6885637" y="1386268"/>
              <a:ext cx="0" cy="639684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932238" y="1325563"/>
            <a:ext cx="1279525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900" y="5211763"/>
            <a:ext cx="4430713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188" y="5211763"/>
            <a:ext cx="15843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E8A0-8F0E-437C-ABEA-7FA69535B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647E-BBAE-46DE-B838-77D9AA541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1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E08E-BBE9-45DA-BAD1-75B31B74B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18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31FF-A310-4A1D-AD77-292F7F169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43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71B9-49C5-45B6-84ED-B665CA2BD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1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/>
          <p:nvPr/>
        </p:nvSpPr>
        <p:spPr>
          <a:xfrm>
            <a:off x="184150" y="173038"/>
            <a:ext cx="6399213" cy="6511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4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4625" y="6310313"/>
            <a:ext cx="1098550" cy="2746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46E7B02-14F8-4574-A7DA-19D00F60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92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/>
          <p:nvPr/>
        </p:nvSpPr>
        <p:spPr>
          <a:xfrm>
            <a:off x="6765925" y="173038"/>
            <a:ext cx="2193925" cy="651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0"/>
          <p:cNvSpPr/>
          <p:nvPr/>
        </p:nvSpPr>
        <p:spPr>
          <a:xfrm>
            <a:off x="6867525" y="274638"/>
            <a:ext cx="1989138" cy="6308725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800" y="6308725"/>
            <a:ext cx="1096963" cy="2746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0EF44F6-08ED-43B1-8371-70E5E346D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13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66A-63E1-416E-8933-78CE3E5FC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8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7D896-5265-44A9-A7E2-2347B6F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61B6-0B27-4EE7-B980-44DDC200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15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E3FB-7E90-4AC2-8D84-4E8E6FE69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03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4F8E7-9A40-48C1-915E-5D426FFDF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1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EE4E-6D2C-4727-8235-1A35F11F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11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AC0D-88A3-455F-B04C-8C4160C4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204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3C962-AB8C-4F4F-B93B-56DE8D29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10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A8EC-0404-4B66-B126-4C4C9413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26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8DF-A952-4487-B7AF-8037F22F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679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EC74-7D2B-4C17-A2E0-6DB965F8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7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A0524-C517-4CCA-A977-3FC6EBF32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69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9EBF-F25A-46D3-B444-6A53AEF89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53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E23-26BC-4F14-A6B2-20DDD7E25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39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2224-57A6-484D-A558-FC1B4BB3D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72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0555-24EC-4AA5-9E47-8587F0034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426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 smtClean="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9B84-B5F7-4C16-A4DB-C16CF079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267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5C05-5A68-4998-A4BD-E305384D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74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/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 smtClean="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A5D-06E6-405B-B1E1-FFC7DF496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854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CC8C-3D9D-44E1-9E8E-B83A38811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365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A1ED1-37B7-4289-A90F-3F33B579E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690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7F7B8-A362-4DAC-AE18-4414284A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61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3AE1B-CBA0-4CCF-8011-38D245E0F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0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4A359-A3B4-448D-8F97-C0D20B632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03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7 w 8042"/>
              <a:gd name="T1" fmla="*/ 2147483647 h 10000"/>
              <a:gd name="T2" fmla="*/ 2147483647 w 8042"/>
              <a:gd name="T3" fmla="*/ 2147483647 h 10000"/>
              <a:gd name="T4" fmla="*/ 2147483647 w 8042"/>
              <a:gd name="T5" fmla="*/ 2147483647 h 10000"/>
              <a:gd name="T6" fmla="*/ 2147483647 w 8042"/>
              <a:gd name="T7" fmla="*/ 2147483647 h 10000"/>
              <a:gd name="T8" fmla="*/ 2147483647 w 8042"/>
              <a:gd name="T9" fmla="*/ 2147483647 h 10000"/>
              <a:gd name="T10" fmla="*/ 2147483647 w 8042"/>
              <a:gd name="T11" fmla="*/ 2147483647 h 10000"/>
              <a:gd name="T12" fmla="*/ 2147483647 w 8042"/>
              <a:gd name="T13" fmla="*/ 2147483647 h 10000"/>
              <a:gd name="T14" fmla="*/ 2147483647 w 8042"/>
              <a:gd name="T15" fmla="*/ 2147483647 h 10000"/>
              <a:gd name="T16" fmla="*/ 2147483647 w 8042"/>
              <a:gd name="T17" fmla="*/ 0 h 10000"/>
              <a:gd name="T18" fmla="*/ 0 w 8042"/>
              <a:gd name="T19" fmla="*/ 2147483647 h 10000"/>
              <a:gd name="T20" fmla="*/ 2147483647 w 8042"/>
              <a:gd name="T21" fmla="*/ 2147483647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6CCC-0F60-414E-ABBE-877280A81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002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2105C-DC28-4E68-B55F-6384FEE7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837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2EBC-1647-4C47-B5BD-F535C6D26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410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F770-5D9A-49BD-8DDC-7A22E9F8B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74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4BCAD-F717-49A6-8AC6-C1F61679C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43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E4E24-E6DC-439E-A617-EDA0D3EFF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1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70A1-2147-4ABB-891E-DB365DCE6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21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7355-7BFD-4D30-821F-C2D0DAB04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624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E17B0-F652-42F1-95B2-0FCFA22EB5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850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7A70-72A0-4E07-A644-7DD821143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9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DDD-3A52-496F-B5A9-94ED9C898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645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634-A339-424E-843C-4DB2DF46F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327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5EC3-8934-4F95-9271-55AE5B8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02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8DFF-435E-45B6-95A8-578851DB4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79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931BD-E0E0-4BCE-A19A-194262BBB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570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0BC5-C427-456A-82D6-3C98592D8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178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7 w 7908"/>
              <a:gd name="T1" fmla="*/ 2147483647 h 10000"/>
              <a:gd name="T2" fmla="*/ 2147483647 w 7908"/>
              <a:gd name="T3" fmla="*/ 2147483647 h 10000"/>
              <a:gd name="T4" fmla="*/ 2147483647 w 7908"/>
              <a:gd name="T5" fmla="*/ 2147483647 h 10000"/>
              <a:gd name="T6" fmla="*/ 2147483647 w 7908"/>
              <a:gd name="T7" fmla="*/ 0 h 10000"/>
              <a:gd name="T8" fmla="*/ 2147483647 w 7908"/>
              <a:gd name="T9" fmla="*/ 0 h 10000"/>
              <a:gd name="T10" fmla="*/ 0 w 7908"/>
              <a:gd name="T11" fmla="*/ 2147483647 h 10000"/>
              <a:gd name="T12" fmla="*/ 0 w 7908"/>
              <a:gd name="T13" fmla="*/ 2147483647 h 10000"/>
              <a:gd name="T14" fmla="*/ 2147483647 w 7908"/>
              <a:gd name="T15" fmla="*/ 2147483647 h 10000"/>
              <a:gd name="T16" fmla="*/ 2147483647 w 7908"/>
              <a:gd name="T17" fmla="*/ 2147483647 h 10000"/>
              <a:gd name="T18" fmla="*/ 2147483647 w 7908"/>
              <a:gd name="T19" fmla="*/ 2147483647 h 10000"/>
              <a:gd name="T20" fmla="*/ 2147483647 w 7908"/>
              <a:gd name="T21" fmla="*/ 2147483647 h 10000"/>
              <a:gd name="T22" fmla="*/ 2147483647 w 7908"/>
              <a:gd name="T23" fmla="*/ 2147483647 h 10000"/>
              <a:gd name="T24" fmla="*/ 2147483647 w 7908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D3D4-8180-4872-AEAD-005508BE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36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6"/>
            </a:xfrm>
            <a:custGeom>
              <a:avLst/>
              <a:gdLst>
                <a:gd name="T0" fmla="*/ 0 w 860"/>
                <a:gd name="T1" fmla="*/ 2147483647 h 2502"/>
                <a:gd name="T2" fmla="*/ 2147483647 w 860"/>
                <a:gd name="T3" fmla="*/ 2147483647 h 2502"/>
                <a:gd name="T4" fmla="*/ 2147483647 w 860"/>
                <a:gd name="T5" fmla="*/ 0 h 2502"/>
                <a:gd name="T6" fmla="*/ 2147483647 w 860"/>
                <a:gd name="T7" fmla="*/ 0 h 2502"/>
                <a:gd name="T8" fmla="*/ 0 w 860"/>
                <a:gd name="T9" fmla="*/ 2147483647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2147483647 w 228"/>
              <a:gd name="T1" fmla="*/ 2147483647 h 57"/>
              <a:gd name="T2" fmla="*/ 0 w 228"/>
              <a:gd name="T3" fmla="*/ 0 h 57"/>
              <a:gd name="T4" fmla="*/ 2147483647 w 228"/>
              <a:gd name="T5" fmla="*/ 2147483647 h 57"/>
              <a:gd name="T6" fmla="*/ 2147483647 w 228"/>
              <a:gd name="T7" fmla="*/ 2147483647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2147483647 w 39"/>
              <a:gd name="T3" fmla="*/ 2147483647 h 51"/>
              <a:gd name="T4" fmla="*/ 2147483647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9D94C-5EF8-41AB-B3DA-F91D7C536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873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4E-7EAE-43A1-A92E-B1C20F5E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89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EDE3E-BB1C-4569-84EE-F494527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270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7B82-61DB-4F90-804F-78CB075E6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19A-61A7-4615-A1CD-4A2A788D9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392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02176-945D-4B86-916A-882F24092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103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3C44-BF37-4E7F-B7B5-ADE317AB7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22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427-8C84-40B7-AA7C-AF35695FF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472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4157-9B84-43B7-B730-780911690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6754-0B03-4932-B0AB-E49E25557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35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24AB-54E9-4505-AEDA-CABBD4C41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7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6C83-13EA-4E1D-81CC-B99CA9613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28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211-24E9-4C89-A886-49A03654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603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EAB8-4E7F-42FF-9E8E-00603AC37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643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6D2B-C6F5-4954-8C59-37809FB49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55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333A-9F59-4C34-B047-6BE0AD3C8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8222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4A3F-94D2-4E0B-80A2-21155A90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31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2871-10AA-44A1-8502-BB2FBD795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613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4022C-B8E1-4755-9484-D454C441C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020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60873-4965-4976-BF48-A3AC9EF15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197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7F87-43F4-49E3-8A07-3742FF341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37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227A0-A6EC-43EC-866B-277DF8207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412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3B78-3EEE-4359-858F-45A831949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EE7D-D7F1-4A06-8132-5732F279F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7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A0D6-87CB-4213-A9A2-169F50397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055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B968-C402-4AE9-9102-3EC3054B6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2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3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19.jpe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19" Type="http://schemas.openxmlformats.org/officeDocument/2006/relationships/image" Target="../media/image21.jpeg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D-PanelContent-GrommetsCombined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5B9C0F7A-C9D3-475A-8746-D7F9C550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39" r:id="rId1"/>
    <p:sldLayoutId id="2147518840" r:id="rId2"/>
    <p:sldLayoutId id="2147518841" r:id="rId3"/>
    <p:sldLayoutId id="2147518842" r:id="rId4"/>
    <p:sldLayoutId id="2147518843" r:id="rId5"/>
    <p:sldLayoutId id="2147518844" r:id="rId6"/>
    <p:sldLayoutId id="2147518740" r:id="rId7"/>
    <p:sldLayoutId id="2147518845" r:id="rId8"/>
    <p:sldLayoutId id="2147518741" r:id="rId9"/>
    <p:sldLayoutId id="2147518742" r:id="rId10"/>
    <p:sldLayoutId id="2147518846" r:id="rId11"/>
    <p:sldLayoutId id="2147518847" r:id="rId12"/>
    <p:sldLayoutId id="2147518743" r:id="rId13"/>
    <p:sldLayoutId id="2147518848" r:id="rId14"/>
    <p:sldLayoutId id="2147518849" r:id="rId15"/>
    <p:sldLayoutId id="2147518850" r:id="rId16"/>
    <p:sldLayoutId id="2147518851" r:id="rId17"/>
    <p:sldLayoutId id="214751874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45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310B92F6-BE9B-4A4F-AF9E-B9FAE3CE9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901" r:id="rId1"/>
    <p:sldLayoutId id="2147518814" r:id="rId2"/>
    <p:sldLayoutId id="2147518902" r:id="rId3"/>
    <p:sldLayoutId id="2147518815" r:id="rId4"/>
    <p:sldLayoutId id="2147518816" r:id="rId5"/>
    <p:sldLayoutId id="2147518817" r:id="rId6"/>
    <p:sldLayoutId id="2147518818" r:id="rId7"/>
    <p:sldLayoutId id="2147518903" r:id="rId8"/>
    <p:sldLayoutId id="2147518904" r:id="rId9"/>
    <p:sldLayoutId id="2147518819" r:id="rId10"/>
    <p:sldLayoutId id="214751882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ED1AE25-FFD7-4C1F-BC73-DE862A8FB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18905" r:id="rId1"/>
    <p:sldLayoutId id="2147518821" r:id="rId2"/>
    <p:sldLayoutId id="2147518906" r:id="rId3"/>
    <p:sldLayoutId id="2147518822" r:id="rId4"/>
    <p:sldLayoutId id="2147518823" r:id="rId5"/>
    <p:sldLayoutId id="2147518824" r:id="rId6"/>
    <p:sldLayoutId id="2147518907" r:id="rId7"/>
    <p:sldLayoutId id="2147518825" r:id="rId8"/>
    <p:sldLayoutId id="2147518826" r:id="rId9"/>
    <p:sldLayoutId id="2147518827" r:id="rId10"/>
    <p:sldLayoutId id="2147518908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02A301-819E-4123-8A62-240A3476B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28" r:id="rId1"/>
    <p:sldLayoutId id="2147518829" r:id="rId2"/>
    <p:sldLayoutId id="2147518830" r:id="rId3"/>
    <p:sldLayoutId id="2147518831" r:id="rId4"/>
    <p:sldLayoutId id="2147518832" r:id="rId5"/>
    <p:sldLayoutId id="2147518833" r:id="rId6"/>
    <p:sldLayoutId id="2147518834" r:id="rId7"/>
    <p:sldLayoutId id="2147518835" r:id="rId8"/>
    <p:sldLayoutId id="2147518836" r:id="rId9"/>
    <p:sldLayoutId id="2147518837" r:id="rId10"/>
    <p:sldLayoutId id="2147518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083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risianC" pitchFamily="2" charset="0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ru-RU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fld id="{DBAE4917-09A4-4F07-AE89-2B624C14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2" r:id="rId1"/>
    <p:sldLayoutId id="2147518745" r:id="rId2"/>
    <p:sldLayoutId id="2147518853" r:id="rId3"/>
    <p:sldLayoutId id="2147518746" r:id="rId4"/>
    <p:sldLayoutId id="2147518747" r:id="rId5"/>
    <p:sldLayoutId id="2147518748" r:id="rId6"/>
    <p:sldLayoutId id="2147518749" r:id="rId7"/>
    <p:sldLayoutId id="2147518854" r:id="rId8"/>
    <p:sldLayoutId id="2147518855" r:id="rId9"/>
    <p:sldLayoutId id="2147518750" r:id="rId10"/>
    <p:sldLayoutId id="21475187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4">
              <a:extLst/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mbria" panose="020405030504060302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731838" y="642938"/>
            <a:ext cx="7680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1838" y="2103438"/>
            <a:ext cx="76803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950" y="6308725"/>
            <a:ext cx="20574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7150" y="6308725"/>
            <a:ext cx="3949700" cy="2746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200" y="6308725"/>
            <a:ext cx="1096963" cy="2746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04040"/>
                </a:solidFill>
              </a:defRPr>
            </a:lvl1pPr>
          </a:lstStyle>
          <a:p>
            <a:pPr>
              <a:defRPr/>
            </a:pPr>
            <a:fld id="{FFF8A86C-150C-40B6-8B6B-7A7A62C4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56" r:id="rId1"/>
    <p:sldLayoutId id="2147518752" r:id="rId2"/>
    <p:sldLayoutId id="2147518857" r:id="rId3"/>
    <p:sldLayoutId id="2147518753" r:id="rId4"/>
    <p:sldLayoutId id="2147518754" r:id="rId5"/>
    <p:sldLayoutId id="2147518755" r:id="rId6"/>
    <p:sldLayoutId id="2147518756" r:id="rId7"/>
    <p:sldLayoutId id="2147518858" r:id="rId8"/>
    <p:sldLayoutId id="2147518859" r:id="rId9"/>
    <p:sldLayoutId id="2147518757" r:id="rId10"/>
    <p:sldLayoutId id="2147518758" r:id="rId11"/>
    <p:sldLayoutId id="214751875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eaLnBrk="0" fontAlgn="base" hangingPunct="0">
        <a:spcBef>
          <a:spcPts val="9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500"/>
        </a:spcBef>
        <a:spcAft>
          <a:spcPct val="0"/>
        </a:spcAft>
        <a:buClr>
          <a:srgbClr val="262626"/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4104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08" name="Picture 9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0" descr="HDRibbonContent-UniformTrim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Garamond" pitchFamily="18" charset="0"/>
              </a:defRPr>
            </a:lvl1pPr>
          </a:lstStyle>
          <a:p>
            <a:pPr>
              <a:defRPr/>
            </a:pPr>
            <a:fld id="{C5975AA0-8B7F-4E3B-94ED-8FA8A0F0A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60" r:id="rId1"/>
    <p:sldLayoutId id="2147518861" r:id="rId2"/>
    <p:sldLayoutId id="2147518862" r:id="rId3"/>
    <p:sldLayoutId id="2147518863" r:id="rId4"/>
    <p:sldLayoutId id="2147518864" r:id="rId5"/>
    <p:sldLayoutId id="2147518865" r:id="rId6"/>
    <p:sldLayoutId id="2147518760" r:id="rId7"/>
    <p:sldLayoutId id="2147518866" r:id="rId8"/>
    <p:sldLayoutId id="2147518761" r:id="rId9"/>
    <p:sldLayoutId id="2147518762" r:id="rId10"/>
    <p:sldLayoutId id="2147518867" r:id="rId11"/>
    <p:sldLayoutId id="2147518868" r:id="rId12"/>
    <p:sldLayoutId id="2147518763" r:id="rId13"/>
    <p:sldLayoutId id="2147518869" r:id="rId14"/>
    <p:sldLayoutId id="2147518870" r:id="rId15"/>
    <p:sldLayoutId id="2147518871" r:id="rId16"/>
    <p:sldLayoutId id="2147518872" r:id="rId17"/>
    <p:sldLayoutId id="2147518764" r:id="rId1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5142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2147483647 w 22"/>
                <a:gd name="T1" fmla="*/ 2147483647 h 136"/>
                <a:gd name="T2" fmla="*/ 2147483647 w 22"/>
                <a:gd name="T3" fmla="*/ 2147483647 h 136"/>
                <a:gd name="T4" fmla="*/ 0 w 22"/>
                <a:gd name="T5" fmla="*/ 0 h 136"/>
                <a:gd name="T6" fmla="*/ 0 w 22"/>
                <a:gd name="T7" fmla="*/ 2147483647 h 136"/>
                <a:gd name="T8" fmla="*/ 2147483647 w 22"/>
                <a:gd name="T9" fmla="*/ 2147483647 h 136"/>
                <a:gd name="T10" fmla="*/ 2147483647 w 22"/>
                <a:gd name="T11" fmla="*/ 2147483647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2147483647 w 140"/>
                <a:gd name="T1" fmla="*/ 2147483647 h 504"/>
                <a:gd name="T2" fmla="*/ 2147483647 w 140"/>
                <a:gd name="T3" fmla="*/ 2147483647 h 504"/>
                <a:gd name="T4" fmla="*/ 2147483647 w 140"/>
                <a:gd name="T5" fmla="*/ 2147483647 h 504"/>
                <a:gd name="T6" fmla="*/ 2147483647 w 140"/>
                <a:gd name="T7" fmla="*/ 2147483647 h 504"/>
                <a:gd name="T8" fmla="*/ 0 w 140"/>
                <a:gd name="T9" fmla="*/ 0 h 504"/>
                <a:gd name="T10" fmla="*/ 2147483647 w 140"/>
                <a:gd name="T11" fmla="*/ 2147483647 h 504"/>
                <a:gd name="T12" fmla="*/ 2147483647 w 140"/>
                <a:gd name="T13" fmla="*/ 2147483647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2147483647 w 132"/>
                <a:gd name="T1" fmla="*/ 2147483647 h 308"/>
                <a:gd name="T2" fmla="*/ 0 w 132"/>
                <a:gd name="T3" fmla="*/ 0 h 308"/>
                <a:gd name="T4" fmla="*/ 0 w 132"/>
                <a:gd name="T5" fmla="*/ 2147483647 h 308"/>
                <a:gd name="T6" fmla="*/ 2147483647 w 132"/>
                <a:gd name="T7" fmla="*/ 2147483647 h 308"/>
                <a:gd name="T8" fmla="*/ 2147483647 w 132"/>
                <a:gd name="T9" fmla="*/ 2147483647 h 308"/>
                <a:gd name="T10" fmla="*/ 2147483647 w 132"/>
                <a:gd name="T11" fmla="*/ 2147483647 h 308"/>
                <a:gd name="T12" fmla="*/ 2147483647 w 132"/>
                <a:gd name="T13" fmla="*/ 2147483647 h 308"/>
                <a:gd name="T14" fmla="*/ 2147483647 w 132"/>
                <a:gd name="T15" fmla="*/ 2147483647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2147483647 w 37"/>
                <a:gd name="T1" fmla="*/ 2147483647 h 79"/>
                <a:gd name="T2" fmla="*/ 2147483647 w 37"/>
                <a:gd name="T3" fmla="*/ 2147483647 h 79"/>
                <a:gd name="T4" fmla="*/ 0 w 37"/>
                <a:gd name="T5" fmla="*/ 0 h 79"/>
                <a:gd name="T6" fmla="*/ 2147483647 w 37"/>
                <a:gd name="T7" fmla="*/ 2147483647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2147483647 w 178"/>
                <a:gd name="T1" fmla="*/ 2147483647 h 722"/>
                <a:gd name="T2" fmla="*/ 2147483647 w 178"/>
                <a:gd name="T3" fmla="*/ 2147483647 h 722"/>
                <a:gd name="T4" fmla="*/ 2147483647 w 178"/>
                <a:gd name="T5" fmla="*/ 2147483647 h 722"/>
                <a:gd name="T6" fmla="*/ 2147483647 w 178"/>
                <a:gd name="T7" fmla="*/ 2147483647 h 722"/>
                <a:gd name="T8" fmla="*/ 0 w 178"/>
                <a:gd name="T9" fmla="*/ 0 h 722"/>
                <a:gd name="T10" fmla="*/ 2147483647 w 178"/>
                <a:gd name="T11" fmla="*/ 2147483647 h 722"/>
                <a:gd name="T12" fmla="*/ 2147483647 w 178"/>
                <a:gd name="T13" fmla="*/ 2147483647 h 722"/>
                <a:gd name="T14" fmla="*/ 2147483647 w 178"/>
                <a:gd name="T15" fmla="*/ 2147483647 h 722"/>
                <a:gd name="T16" fmla="*/ 2147483647 w 178"/>
                <a:gd name="T17" fmla="*/ 2147483647 h 722"/>
                <a:gd name="T18" fmla="*/ 2147483647 w 178"/>
                <a:gd name="T19" fmla="*/ 2147483647 h 722"/>
                <a:gd name="T20" fmla="*/ 2147483647 w 178"/>
                <a:gd name="T21" fmla="*/ 2147483647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2147483647 w 23"/>
                <a:gd name="T1" fmla="*/ 2147483647 h 635"/>
                <a:gd name="T2" fmla="*/ 2147483647 w 23"/>
                <a:gd name="T3" fmla="*/ 2147483647 h 635"/>
                <a:gd name="T4" fmla="*/ 2147483647 w 23"/>
                <a:gd name="T5" fmla="*/ 2147483647 h 635"/>
                <a:gd name="T6" fmla="*/ 2147483647 w 23"/>
                <a:gd name="T7" fmla="*/ 2147483647 h 635"/>
                <a:gd name="T8" fmla="*/ 2147483647 w 23"/>
                <a:gd name="T9" fmla="*/ 2147483647 h 635"/>
                <a:gd name="T10" fmla="*/ 2147483647 w 23"/>
                <a:gd name="T11" fmla="*/ 2147483647 h 635"/>
                <a:gd name="T12" fmla="*/ 2147483647 w 23"/>
                <a:gd name="T13" fmla="*/ 0 h 635"/>
                <a:gd name="T14" fmla="*/ 2147483647 w 23"/>
                <a:gd name="T15" fmla="*/ 0 h 635"/>
                <a:gd name="T16" fmla="*/ 2147483647 w 23"/>
                <a:gd name="T17" fmla="*/ 2147483647 h 635"/>
                <a:gd name="T18" fmla="*/ 2147483647 w 23"/>
                <a:gd name="T19" fmla="*/ 2147483647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2147483647 w 17"/>
                <a:gd name="T9" fmla="*/ 2147483647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2147483647 w 41"/>
                <a:gd name="T3" fmla="*/ 2147483647 h 222"/>
                <a:gd name="T4" fmla="*/ 2147483647 w 41"/>
                <a:gd name="T5" fmla="*/ 2147483647 h 222"/>
                <a:gd name="T6" fmla="*/ 2147483647 w 41"/>
                <a:gd name="T7" fmla="*/ 2147483647 h 222"/>
                <a:gd name="T8" fmla="*/ 2147483647 w 41"/>
                <a:gd name="T9" fmla="*/ 2147483647 h 222"/>
                <a:gd name="T10" fmla="*/ 2147483647 w 41"/>
                <a:gd name="T11" fmla="*/ 2147483647 h 222"/>
                <a:gd name="T12" fmla="*/ 2147483647 w 41"/>
                <a:gd name="T13" fmla="*/ 2147483647 h 222"/>
                <a:gd name="T14" fmla="*/ 2147483647 w 41"/>
                <a:gd name="T15" fmla="*/ 2147483647 h 222"/>
                <a:gd name="T16" fmla="*/ 2147483647 w 41"/>
                <a:gd name="T17" fmla="*/ 2147483647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2147483647 w 450"/>
                <a:gd name="T1" fmla="*/ 2147483647 h 878"/>
                <a:gd name="T2" fmla="*/ 2147483647 w 450"/>
                <a:gd name="T3" fmla="*/ 2147483647 h 878"/>
                <a:gd name="T4" fmla="*/ 2147483647 w 450"/>
                <a:gd name="T5" fmla="*/ 2147483647 h 878"/>
                <a:gd name="T6" fmla="*/ 2147483647 w 450"/>
                <a:gd name="T7" fmla="*/ 2147483647 h 878"/>
                <a:gd name="T8" fmla="*/ 2147483647 w 450"/>
                <a:gd name="T9" fmla="*/ 2147483647 h 878"/>
                <a:gd name="T10" fmla="*/ 2147483647 w 450"/>
                <a:gd name="T11" fmla="*/ 2147483647 h 878"/>
                <a:gd name="T12" fmla="*/ 2147483647 w 450"/>
                <a:gd name="T13" fmla="*/ 2147483647 h 878"/>
                <a:gd name="T14" fmla="*/ 2147483647 w 450"/>
                <a:gd name="T15" fmla="*/ 0 h 878"/>
                <a:gd name="T16" fmla="*/ 2147483647 w 450"/>
                <a:gd name="T17" fmla="*/ 2147483647 h 878"/>
                <a:gd name="T18" fmla="*/ 2147483647 w 450"/>
                <a:gd name="T19" fmla="*/ 2147483647 h 878"/>
                <a:gd name="T20" fmla="*/ 2147483647 w 450"/>
                <a:gd name="T21" fmla="*/ 2147483647 h 878"/>
                <a:gd name="T22" fmla="*/ 2147483647 w 450"/>
                <a:gd name="T23" fmla="*/ 2147483647 h 878"/>
                <a:gd name="T24" fmla="*/ 2147483647 w 450"/>
                <a:gd name="T25" fmla="*/ 2147483647 h 878"/>
                <a:gd name="T26" fmla="*/ 0 w 450"/>
                <a:gd name="T27" fmla="*/ 2147483647 h 878"/>
                <a:gd name="T28" fmla="*/ 0 w 450"/>
                <a:gd name="T29" fmla="*/ 2147483647 h 878"/>
                <a:gd name="T30" fmla="*/ 2147483647 w 450"/>
                <a:gd name="T31" fmla="*/ 2147483647 h 878"/>
                <a:gd name="T32" fmla="*/ 2147483647 w 450"/>
                <a:gd name="T33" fmla="*/ 2147483647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2147483647 w 35"/>
                <a:gd name="T3" fmla="*/ 2147483647 h 73"/>
                <a:gd name="T4" fmla="*/ 2147483647 w 35"/>
                <a:gd name="T5" fmla="*/ 2147483647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2147483647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0 h 48"/>
                <a:gd name="T8" fmla="*/ 0 w 8"/>
                <a:gd name="T9" fmla="*/ 2147483647 h 48"/>
                <a:gd name="T10" fmla="*/ 2147483647 w 8"/>
                <a:gd name="T11" fmla="*/ 2147483647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2147483647 w 52"/>
                <a:gd name="T1" fmla="*/ 2147483647 h 135"/>
                <a:gd name="T2" fmla="*/ 0 w 52"/>
                <a:gd name="T3" fmla="*/ 0 h 135"/>
                <a:gd name="T4" fmla="*/ 2147483647 w 52"/>
                <a:gd name="T5" fmla="*/ 2147483647 h 135"/>
                <a:gd name="T6" fmla="*/ 2147483647 w 52"/>
                <a:gd name="T7" fmla="*/ 2147483647 h 135"/>
                <a:gd name="T8" fmla="*/ 2147483647 w 52"/>
                <a:gd name="T9" fmla="*/ 2147483647 h 135"/>
                <a:gd name="T10" fmla="*/ 2147483647 w 52"/>
                <a:gd name="T11" fmla="*/ 2147483647 h 135"/>
                <a:gd name="T12" fmla="*/ 2147483647 w 52"/>
                <a:gd name="T13" fmla="*/ 2147483647 h 135"/>
                <a:gd name="T14" fmla="*/ 2147483647 w 52"/>
                <a:gd name="T15" fmla="*/ 214748364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3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5130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5937"/>
            </a:xfrm>
            <a:custGeom>
              <a:avLst/>
              <a:gdLst>
                <a:gd name="T0" fmla="*/ 2147483647 w 103"/>
                <a:gd name="T1" fmla="*/ 2147483647 h 920"/>
                <a:gd name="T2" fmla="*/ 2147483647 w 103"/>
                <a:gd name="T3" fmla="*/ 2147483647 h 920"/>
                <a:gd name="T4" fmla="*/ 2147483647 w 103"/>
                <a:gd name="T5" fmla="*/ 2147483647 h 920"/>
                <a:gd name="T6" fmla="*/ 2147483647 w 103"/>
                <a:gd name="T7" fmla="*/ 2147483647 h 920"/>
                <a:gd name="T8" fmla="*/ 2147483647 w 103"/>
                <a:gd name="T9" fmla="*/ 2147483647 h 920"/>
                <a:gd name="T10" fmla="*/ 2147483647 w 103"/>
                <a:gd name="T11" fmla="*/ 2147483647 h 920"/>
                <a:gd name="T12" fmla="*/ 2147483647 w 103"/>
                <a:gd name="T13" fmla="*/ 2147483647 h 920"/>
                <a:gd name="T14" fmla="*/ 2147483647 w 103"/>
                <a:gd name="T15" fmla="*/ 2147483647 h 920"/>
                <a:gd name="T16" fmla="*/ 2147483647 w 103"/>
                <a:gd name="T17" fmla="*/ 2147483647 h 920"/>
                <a:gd name="T18" fmla="*/ 2147483647 w 103"/>
                <a:gd name="T19" fmla="*/ 2147483647 h 920"/>
                <a:gd name="T20" fmla="*/ 2147483647 w 103"/>
                <a:gd name="T21" fmla="*/ 2147483647 h 920"/>
                <a:gd name="T22" fmla="*/ 2147483647 w 103"/>
                <a:gd name="T23" fmla="*/ 0 h 920"/>
                <a:gd name="T24" fmla="*/ 0 w 103"/>
                <a:gd name="T25" fmla="*/ 0 h 920"/>
                <a:gd name="T26" fmla="*/ 2147483647 w 103"/>
                <a:gd name="T27" fmla="*/ 2147483647 h 920"/>
                <a:gd name="T28" fmla="*/ 2147483647 w 103"/>
                <a:gd name="T29" fmla="*/ 2147483647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28"/>
            <p:cNvSpPr>
              <a:spLocks/>
            </p:cNvSpPr>
            <p:nvPr/>
          </p:nvSpPr>
          <p:spPr bwMode="auto">
            <a:xfrm>
              <a:off x="7061200" y="3771945"/>
              <a:ext cx="350838" cy="1310012"/>
            </a:xfrm>
            <a:custGeom>
              <a:avLst/>
              <a:gdLst>
                <a:gd name="T0" fmla="*/ 2147483647 w 88"/>
                <a:gd name="T1" fmla="*/ 2147483647 h 330"/>
                <a:gd name="T2" fmla="*/ 2147483647 w 88"/>
                <a:gd name="T3" fmla="*/ 2147483647 h 330"/>
                <a:gd name="T4" fmla="*/ 2147483647 w 88"/>
                <a:gd name="T5" fmla="*/ 2147483647 h 330"/>
                <a:gd name="T6" fmla="*/ 2147483647 w 88"/>
                <a:gd name="T7" fmla="*/ 2147483647 h 330"/>
                <a:gd name="T8" fmla="*/ 2147483647 w 88"/>
                <a:gd name="T9" fmla="*/ 2147483647 h 330"/>
                <a:gd name="T10" fmla="*/ 0 w 88"/>
                <a:gd name="T11" fmla="*/ 0 h 330"/>
                <a:gd name="T12" fmla="*/ 2147483647 w 88"/>
                <a:gd name="T13" fmla="*/ 2147483647 h 330"/>
                <a:gd name="T14" fmla="*/ 2147483647 w 88"/>
                <a:gd name="T15" fmla="*/ 2147483647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7439025" y="5053021"/>
              <a:ext cx="357188" cy="820730"/>
            </a:xfrm>
            <a:custGeom>
              <a:avLst/>
              <a:gdLst>
                <a:gd name="T0" fmla="*/ 2147483647 w 90"/>
                <a:gd name="T1" fmla="*/ 2147483647 h 207"/>
                <a:gd name="T2" fmla="*/ 0 w 90"/>
                <a:gd name="T3" fmla="*/ 0 h 207"/>
                <a:gd name="T4" fmla="*/ 2147483647 w 90"/>
                <a:gd name="T5" fmla="*/ 2147483647 h 207"/>
                <a:gd name="T6" fmla="*/ 2147483647 w 90"/>
                <a:gd name="T7" fmla="*/ 2147483647 h 207"/>
                <a:gd name="T8" fmla="*/ 2147483647 w 90"/>
                <a:gd name="T9" fmla="*/ 2147483647 h 207"/>
                <a:gd name="T10" fmla="*/ 2147483647 w 90"/>
                <a:gd name="T11" fmla="*/ 2147483647 h 207"/>
                <a:gd name="T12" fmla="*/ 2147483647 w 90"/>
                <a:gd name="T13" fmla="*/ 2147483647 h 207"/>
                <a:gd name="T14" fmla="*/ 2147483647 w 90"/>
                <a:gd name="T15" fmla="*/ 2147483647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30"/>
            <p:cNvSpPr>
              <a:spLocks/>
            </p:cNvSpPr>
            <p:nvPr/>
          </p:nvSpPr>
          <p:spPr bwMode="auto">
            <a:xfrm>
              <a:off x="7037388" y="3811403"/>
              <a:ext cx="457200" cy="1853219"/>
            </a:xfrm>
            <a:custGeom>
              <a:avLst/>
              <a:gdLst>
                <a:gd name="T0" fmla="*/ 2147483647 w 115"/>
                <a:gd name="T1" fmla="*/ 2147483647 h 467"/>
                <a:gd name="T2" fmla="*/ 2147483647 w 115"/>
                <a:gd name="T3" fmla="*/ 2147483647 h 467"/>
                <a:gd name="T4" fmla="*/ 2147483647 w 115"/>
                <a:gd name="T5" fmla="*/ 2147483647 h 467"/>
                <a:gd name="T6" fmla="*/ 2147483647 w 115"/>
                <a:gd name="T7" fmla="*/ 2147483647 h 467"/>
                <a:gd name="T8" fmla="*/ 0 w 115"/>
                <a:gd name="T9" fmla="*/ 0 h 467"/>
                <a:gd name="T10" fmla="*/ 2147483647 w 115"/>
                <a:gd name="T11" fmla="*/ 2147483647 h 467"/>
                <a:gd name="T12" fmla="*/ 2147483647 w 115"/>
                <a:gd name="T13" fmla="*/ 2147483647 h 467"/>
                <a:gd name="T14" fmla="*/ 2147483647 w 115"/>
                <a:gd name="T15" fmla="*/ 2147483647 h 467"/>
                <a:gd name="T16" fmla="*/ 2147483647 w 115"/>
                <a:gd name="T17" fmla="*/ 2147483647 h 467"/>
                <a:gd name="T18" fmla="*/ 2147483647 w 115"/>
                <a:gd name="T19" fmla="*/ 2147483647 h 467"/>
                <a:gd name="T20" fmla="*/ 2147483647 w 115"/>
                <a:gd name="T21" fmla="*/ 2147483647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31"/>
            <p:cNvSpPr>
              <a:spLocks/>
            </p:cNvSpPr>
            <p:nvPr/>
          </p:nvSpPr>
          <p:spPr bwMode="auto">
            <a:xfrm>
              <a:off x="6992938" y="1263719"/>
              <a:ext cx="144462" cy="2508226"/>
            </a:xfrm>
            <a:custGeom>
              <a:avLst/>
              <a:gdLst>
                <a:gd name="T0" fmla="*/ 2147483647 w 36"/>
                <a:gd name="T1" fmla="*/ 2147483647 h 633"/>
                <a:gd name="T2" fmla="*/ 2147483647 w 36"/>
                <a:gd name="T3" fmla="*/ 2147483647 h 633"/>
                <a:gd name="T4" fmla="*/ 2147483647 w 36"/>
                <a:gd name="T5" fmla="*/ 2147483647 h 633"/>
                <a:gd name="T6" fmla="*/ 2147483647 w 36"/>
                <a:gd name="T7" fmla="*/ 2147483647 h 633"/>
                <a:gd name="T8" fmla="*/ 2147483647 w 36"/>
                <a:gd name="T9" fmla="*/ 2147483647 h 633"/>
                <a:gd name="T10" fmla="*/ 2147483647 w 36"/>
                <a:gd name="T11" fmla="*/ 0 h 633"/>
                <a:gd name="T12" fmla="*/ 2147483647 w 36"/>
                <a:gd name="T13" fmla="*/ 0 h 633"/>
                <a:gd name="T14" fmla="*/ 2147483647 w 36"/>
                <a:gd name="T15" fmla="*/ 2147483647 h 633"/>
                <a:gd name="T16" fmla="*/ 2147483647 w 36"/>
                <a:gd name="T17" fmla="*/ 2147483647 h 633"/>
                <a:gd name="T18" fmla="*/ 2147483647 w 36"/>
                <a:gd name="T19" fmla="*/ 2147483647 h 633"/>
                <a:gd name="T20" fmla="*/ 2147483647 w 36"/>
                <a:gd name="T21" fmla="*/ 2147483647 h 633"/>
                <a:gd name="T22" fmla="*/ 2147483647 w 36"/>
                <a:gd name="T23" fmla="*/ 2147483647 h 633"/>
                <a:gd name="T24" fmla="*/ 2147483647 w 36"/>
                <a:gd name="T25" fmla="*/ 2147483647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32"/>
            <p:cNvSpPr>
              <a:spLocks/>
            </p:cNvSpPr>
            <p:nvPr/>
          </p:nvSpPr>
          <p:spPr bwMode="auto">
            <a:xfrm>
              <a:off x="7526338" y="5640947"/>
              <a:ext cx="111125" cy="232804"/>
            </a:xfrm>
            <a:custGeom>
              <a:avLst/>
              <a:gdLst>
                <a:gd name="T0" fmla="*/ 2147483647 w 28"/>
                <a:gd name="T1" fmla="*/ 2147483647 h 59"/>
                <a:gd name="T2" fmla="*/ 2147483647 w 28"/>
                <a:gd name="T3" fmla="*/ 2147483647 h 59"/>
                <a:gd name="T4" fmla="*/ 0 w 28"/>
                <a:gd name="T5" fmla="*/ 0 h 59"/>
                <a:gd name="T6" fmla="*/ 2147483647 w 28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33"/>
            <p:cNvSpPr>
              <a:spLocks/>
            </p:cNvSpPr>
            <p:nvPr/>
          </p:nvSpPr>
          <p:spPr bwMode="auto">
            <a:xfrm>
              <a:off x="7021513" y="3598329"/>
              <a:ext cx="68262" cy="424833"/>
            </a:xfrm>
            <a:custGeom>
              <a:avLst/>
              <a:gdLst>
                <a:gd name="T0" fmla="*/ 2147483647 w 17"/>
                <a:gd name="T1" fmla="*/ 2147483647 h 107"/>
                <a:gd name="T2" fmla="*/ 2147483647 w 17"/>
                <a:gd name="T3" fmla="*/ 2147483647 h 107"/>
                <a:gd name="T4" fmla="*/ 2147483647 w 17"/>
                <a:gd name="T5" fmla="*/ 2147483647 h 107"/>
                <a:gd name="T6" fmla="*/ 2147483647 w 17"/>
                <a:gd name="T7" fmla="*/ 2147483647 h 107"/>
                <a:gd name="T8" fmla="*/ 0 w 17"/>
                <a:gd name="T9" fmla="*/ 0 h 107"/>
                <a:gd name="T10" fmla="*/ 0 w 17"/>
                <a:gd name="T11" fmla="*/ 2147483647 h 107"/>
                <a:gd name="T12" fmla="*/ 2147483647 w 17"/>
                <a:gd name="T13" fmla="*/ 2147483647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34"/>
            <p:cNvSpPr>
              <a:spLocks/>
            </p:cNvSpPr>
            <p:nvPr/>
          </p:nvSpPr>
          <p:spPr bwMode="auto">
            <a:xfrm>
              <a:off x="7412038" y="2802588"/>
              <a:ext cx="1168400" cy="2250433"/>
            </a:xfrm>
            <a:custGeom>
              <a:avLst/>
              <a:gdLst>
                <a:gd name="T0" fmla="*/ 2147483647 w 294"/>
                <a:gd name="T1" fmla="*/ 2147483647 h 568"/>
                <a:gd name="T2" fmla="*/ 2147483647 w 294"/>
                <a:gd name="T3" fmla="*/ 2147483647 h 568"/>
                <a:gd name="T4" fmla="*/ 2147483647 w 294"/>
                <a:gd name="T5" fmla="*/ 2147483647 h 568"/>
                <a:gd name="T6" fmla="*/ 2147483647 w 294"/>
                <a:gd name="T7" fmla="*/ 2147483647 h 568"/>
                <a:gd name="T8" fmla="*/ 2147483647 w 294"/>
                <a:gd name="T9" fmla="*/ 2147483647 h 568"/>
                <a:gd name="T10" fmla="*/ 2147483647 w 294"/>
                <a:gd name="T11" fmla="*/ 2147483647 h 568"/>
                <a:gd name="T12" fmla="*/ 2147483647 w 294"/>
                <a:gd name="T13" fmla="*/ 0 h 568"/>
                <a:gd name="T14" fmla="*/ 2147483647 w 294"/>
                <a:gd name="T15" fmla="*/ 0 h 568"/>
                <a:gd name="T16" fmla="*/ 2147483647 w 294"/>
                <a:gd name="T17" fmla="*/ 2147483647 h 568"/>
                <a:gd name="T18" fmla="*/ 2147483647 w 294"/>
                <a:gd name="T19" fmla="*/ 2147483647 h 568"/>
                <a:gd name="T20" fmla="*/ 2147483647 w 294"/>
                <a:gd name="T21" fmla="*/ 2147483647 h 568"/>
                <a:gd name="T22" fmla="*/ 2147483647 w 294"/>
                <a:gd name="T23" fmla="*/ 2147483647 h 568"/>
                <a:gd name="T24" fmla="*/ 2147483647 w 294"/>
                <a:gd name="T25" fmla="*/ 2147483647 h 568"/>
                <a:gd name="T26" fmla="*/ 0 w 294"/>
                <a:gd name="T27" fmla="*/ 2147483647 h 568"/>
                <a:gd name="T28" fmla="*/ 2147483647 w 294"/>
                <a:gd name="T29" fmla="*/ 2147483647 h 568"/>
                <a:gd name="T30" fmla="*/ 2147483647 w 294"/>
                <a:gd name="T31" fmla="*/ 2147483647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35"/>
            <p:cNvSpPr>
              <a:spLocks/>
            </p:cNvSpPr>
            <p:nvPr/>
          </p:nvSpPr>
          <p:spPr bwMode="auto">
            <a:xfrm>
              <a:off x="7494588" y="5664622"/>
              <a:ext cx="100012" cy="209129"/>
            </a:xfrm>
            <a:custGeom>
              <a:avLst/>
              <a:gdLst>
                <a:gd name="T0" fmla="*/ 0 w 25"/>
                <a:gd name="T1" fmla="*/ 0 h 53"/>
                <a:gd name="T2" fmla="*/ 2147483647 w 25"/>
                <a:gd name="T3" fmla="*/ 2147483647 h 53"/>
                <a:gd name="T4" fmla="*/ 2147483647 w 25"/>
                <a:gd name="T5" fmla="*/ 2147483647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36"/>
            <p:cNvSpPr>
              <a:spLocks/>
            </p:cNvSpPr>
            <p:nvPr/>
          </p:nvSpPr>
          <p:spPr bwMode="auto">
            <a:xfrm>
              <a:off x="7412038" y="5081957"/>
              <a:ext cx="114300" cy="558991"/>
            </a:xfrm>
            <a:custGeom>
              <a:avLst/>
              <a:gdLst>
                <a:gd name="T0" fmla="*/ 0 w 29"/>
                <a:gd name="T1" fmla="*/ 0 h 141"/>
                <a:gd name="T2" fmla="*/ 2147483647 w 29"/>
                <a:gd name="T3" fmla="*/ 2147483647 h 141"/>
                <a:gd name="T4" fmla="*/ 2147483647 w 29"/>
                <a:gd name="T5" fmla="*/ 2147483647 h 141"/>
                <a:gd name="T6" fmla="*/ 2147483647 w 29"/>
                <a:gd name="T7" fmla="*/ 2147483647 h 141"/>
                <a:gd name="T8" fmla="*/ 2147483647 w 29"/>
                <a:gd name="T9" fmla="*/ 2147483647 h 141"/>
                <a:gd name="T10" fmla="*/ 2147483647 w 29"/>
                <a:gd name="T11" fmla="*/ 2147483647 h 141"/>
                <a:gd name="T12" fmla="*/ 2147483647 w 29"/>
                <a:gd name="T13" fmla="*/ 2147483647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37"/>
            <p:cNvSpPr>
              <a:spLocks/>
            </p:cNvSpPr>
            <p:nvPr/>
          </p:nvSpPr>
          <p:spPr bwMode="auto">
            <a:xfrm>
              <a:off x="7412038" y="4978050"/>
              <a:ext cx="31750" cy="189399"/>
            </a:xfrm>
            <a:custGeom>
              <a:avLst/>
              <a:gdLst>
                <a:gd name="T0" fmla="*/ 0 w 8"/>
                <a:gd name="T1" fmla="*/ 2147483647 h 48"/>
                <a:gd name="T2" fmla="*/ 2147483647 w 8"/>
                <a:gd name="T3" fmla="*/ 2147483647 h 48"/>
                <a:gd name="T4" fmla="*/ 2147483647 w 8"/>
                <a:gd name="T5" fmla="*/ 2147483647 h 48"/>
                <a:gd name="T6" fmla="*/ 2147483647 w 8"/>
                <a:gd name="T7" fmla="*/ 2147483647 h 48"/>
                <a:gd name="T8" fmla="*/ 0 w 8"/>
                <a:gd name="T9" fmla="*/ 0 h 48"/>
                <a:gd name="T10" fmla="*/ 0 w 8"/>
                <a:gd name="T11" fmla="*/ 2147483647 h 48"/>
                <a:gd name="T12" fmla="*/ 0 w 8"/>
                <a:gd name="T13" fmla="*/ 2147483647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38"/>
            <p:cNvSpPr>
              <a:spLocks/>
            </p:cNvSpPr>
            <p:nvPr/>
          </p:nvSpPr>
          <p:spPr bwMode="auto">
            <a:xfrm>
              <a:off x="7439025" y="5434450"/>
              <a:ext cx="174625" cy="439301"/>
            </a:xfrm>
            <a:custGeom>
              <a:avLst/>
              <a:gdLst>
                <a:gd name="T0" fmla="*/ 2147483647 w 44"/>
                <a:gd name="T1" fmla="*/ 2147483647 h 111"/>
                <a:gd name="T2" fmla="*/ 0 w 44"/>
                <a:gd name="T3" fmla="*/ 0 h 111"/>
                <a:gd name="T4" fmla="*/ 2147483647 w 44"/>
                <a:gd name="T5" fmla="*/ 2147483647 h 111"/>
                <a:gd name="T6" fmla="*/ 2147483647 w 44"/>
                <a:gd name="T7" fmla="*/ 2147483647 h 111"/>
                <a:gd name="T8" fmla="*/ 2147483647 w 44"/>
                <a:gd name="T9" fmla="*/ 2147483647 h 111"/>
                <a:gd name="T10" fmla="*/ 2147483647 w 44"/>
                <a:gd name="T11" fmla="*/ 2147483647 h 111"/>
                <a:gd name="T12" fmla="*/ 2147483647 w 44"/>
                <a:gd name="T13" fmla="*/ 2147483647 h 111"/>
                <a:gd name="T14" fmla="*/ 2147483647 w 44"/>
                <a:gd name="T15" fmla="*/ 2147483647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C6772A2-B2FB-41AC-A4AA-A3B8AA4FB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73" r:id="rId1"/>
    <p:sldLayoutId id="2147518874" r:id="rId2"/>
    <p:sldLayoutId id="2147518875" r:id="rId3"/>
    <p:sldLayoutId id="2147518876" r:id="rId4"/>
    <p:sldLayoutId id="2147518877" r:id="rId5"/>
    <p:sldLayoutId id="2147518878" r:id="rId6"/>
    <p:sldLayoutId id="2147518879" r:id="rId7"/>
    <p:sldLayoutId id="2147518880" r:id="rId8"/>
    <p:sldLayoutId id="2147518881" r:id="rId9"/>
    <p:sldLayoutId id="2147518882" r:id="rId10"/>
    <p:sldLayoutId id="2147518883" r:id="rId11"/>
    <p:sldLayoutId id="2147518884" r:id="rId12"/>
    <p:sldLayoutId id="2147518885" r:id="rId13"/>
    <p:sldLayoutId id="2147518886" r:id="rId14"/>
    <p:sldLayoutId id="2147518887" r:id="rId15"/>
    <p:sldLayoutId id="214751888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6152" name="Freeform 6"/>
            <p:cNvSpPr>
              <a:spLocks/>
            </p:cNvSpPr>
            <p:nvPr/>
          </p:nvSpPr>
          <p:spPr bwMode="auto">
            <a:xfrm>
              <a:off x="0" y="0"/>
              <a:ext cx="1073150" cy="5291139"/>
            </a:xfrm>
            <a:custGeom>
              <a:avLst/>
              <a:gdLst>
                <a:gd name="T0" fmla="*/ 0 w 676"/>
                <a:gd name="T1" fmla="*/ 2147483647 h 3333"/>
                <a:gd name="T2" fmla="*/ 0 w 676"/>
                <a:gd name="T3" fmla="*/ 2147483647 h 3333"/>
                <a:gd name="T4" fmla="*/ 2147483647 w 676"/>
                <a:gd name="T5" fmla="*/ 2147483647 h 3333"/>
                <a:gd name="T6" fmla="*/ 2147483647 w 676"/>
                <a:gd name="T7" fmla="*/ 0 h 3333"/>
                <a:gd name="T8" fmla="*/ 2147483647 w 676"/>
                <a:gd name="T9" fmla="*/ 0 h 3333"/>
                <a:gd name="T10" fmla="*/ 0 w 676"/>
                <a:gd name="T11" fmla="*/ 2147483647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pPr>
              <a:defRPr/>
            </a:pPr>
            <a:fld id="{3ECD3754-B4DC-46F6-99A3-BFF637C97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89" r:id="rId1"/>
    <p:sldLayoutId id="2147518890" r:id="rId2"/>
    <p:sldLayoutId id="2147518765" r:id="rId3"/>
    <p:sldLayoutId id="2147518766" r:id="rId4"/>
    <p:sldLayoutId id="2147518767" r:id="rId5"/>
    <p:sldLayoutId id="2147518768" r:id="rId6"/>
    <p:sldLayoutId id="2147518769" r:id="rId7"/>
    <p:sldLayoutId id="2147518770" r:id="rId8"/>
    <p:sldLayoutId id="2147518771" r:id="rId9"/>
    <p:sldLayoutId id="2147518772" r:id="rId10"/>
    <p:sldLayoutId id="2147518773" r:id="rId11"/>
    <p:sldLayoutId id="2147518891" r:id="rId12"/>
    <p:sldLayoutId id="2147518774" r:id="rId13"/>
    <p:sldLayoutId id="2147518892" r:id="rId14"/>
    <p:sldLayoutId id="2147518775" r:id="rId15"/>
    <p:sldLayoutId id="2147518776" r:id="rId16"/>
    <p:sldLayoutId id="2147518777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9E3611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754AA6F-52BE-4AC7-92EC-2F718C526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3" r:id="rId1"/>
    <p:sldLayoutId id="2147518778" r:id="rId2"/>
    <p:sldLayoutId id="2147518894" r:id="rId3"/>
    <p:sldLayoutId id="2147518779" r:id="rId4"/>
    <p:sldLayoutId id="2147518780" r:id="rId5"/>
    <p:sldLayoutId id="2147518781" r:id="rId6"/>
    <p:sldLayoutId id="2147518782" r:id="rId7"/>
    <p:sldLayoutId id="2147518783" r:id="rId8"/>
    <p:sldLayoutId id="2147518784" r:id="rId9"/>
    <p:sldLayoutId id="2147518785" r:id="rId10"/>
    <p:sldLayoutId id="2147518786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19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FA94FE5-47A6-4B14-8D17-D2C3495C2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95" r:id="rId1"/>
    <p:sldLayoutId id="2147518787" r:id="rId2"/>
    <p:sldLayoutId id="2147518788" r:id="rId3"/>
    <p:sldLayoutId id="2147518789" r:id="rId4"/>
    <p:sldLayoutId id="2147518790" r:id="rId5"/>
    <p:sldLayoutId id="2147518791" r:id="rId6"/>
    <p:sldLayoutId id="2147518792" r:id="rId7"/>
    <p:sldLayoutId id="2147518793" r:id="rId8"/>
    <p:sldLayoutId id="2147518794" r:id="rId9"/>
    <p:sldLayoutId id="2147518795" r:id="rId10"/>
    <p:sldLayoutId id="2147518896" r:id="rId11"/>
    <p:sldLayoutId id="2147518796" r:id="rId12"/>
    <p:sldLayoutId id="2147518897" r:id="rId13"/>
    <p:sldLayoutId id="2147518797" r:id="rId14"/>
    <p:sldLayoutId id="2147518798" r:id="rId15"/>
    <p:sldLayoutId id="214751879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34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CC1F3A5-29D6-496C-B8DB-8B768A82A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8800" r:id="rId1"/>
    <p:sldLayoutId id="2147518801" r:id="rId2"/>
    <p:sldLayoutId id="2147518802" r:id="rId3"/>
    <p:sldLayoutId id="2147518803" r:id="rId4"/>
    <p:sldLayoutId id="2147518804" r:id="rId5"/>
    <p:sldLayoutId id="2147518805" r:id="rId6"/>
    <p:sldLayoutId id="2147518806" r:id="rId7"/>
    <p:sldLayoutId id="2147518807" r:id="rId8"/>
    <p:sldLayoutId id="2147518808" r:id="rId9"/>
    <p:sldLayoutId id="2147518809" r:id="rId10"/>
    <p:sldLayoutId id="2147518810" r:id="rId11"/>
    <p:sldLayoutId id="2147518898" r:id="rId12"/>
    <p:sldLayoutId id="2147518811" r:id="rId13"/>
    <p:sldLayoutId id="2147518899" r:id="rId14"/>
    <p:sldLayoutId id="2147518900" r:id="rId15"/>
    <p:sldLayoutId id="2147518812" r:id="rId16"/>
    <p:sldLayoutId id="214751881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7F7F7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-smolensk.ru/~velig/f_sait/pl2.jpg" TargetMode="External"/><Relationship Id="rId2" Type="http://schemas.openxmlformats.org/officeDocument/2006/relationships/hyperlink" Target="mailto:fvg01@mail.ru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8138" y="2846388"/>
            <a:ext cx="6096000" cy="241141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buFont typeface="Arial"/>
              <a:buNone/>
              <a:defRPr/>
            </a:pPr>
            <a:r>
              <a:rPr lang="ru-RU" sz="5400" b="1" dirty="0" smtClean="0"/>
              <a:t>Бюджет для граждан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муниципального образования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«Велижский район»</a:t>
            </a:r>
          </a:p>
          <a:p>
            <a:pPr eaLnBrk="1" fontAlgn="auto" hangingPunct="1">
              <a:buFont typeface="Arial"/>
              <a:buNone/>
              <a:defRPr/>
            </a:pPr>
            <a:r>
              <a:rPr lang="ru-RU" sz="2800" b="1" dirty="0" smtClean="0"/>
              <a:t>(к решению о бюджете на 2022 год и на плановый период 2023-2024 годов от 21.12.2021 №95(в редакции от 24.03.2022 №16, от 23.06.2022 №40))</a:t>
            </a:r>
          </a:p>
          <a:p>
            <a:pPr eaLnBrk="1" fontAlgn="auto" hangingPunct="1">
              <a:buFont typeface="Arial"/>
              <a:buNone/>
              <a:defRPr/>
            </a:pPr>
            <a:endParaRPr lang="ru-RU" sz="2800" b="1" dirty="0" smtClean="0"/>
          </a:p>
        </p:txBody>
      </p:sp>
      <p:pic>
        <p:nvPicPr>
          <p:cNvPr id="8499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97928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20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61044" y="110661"/>
            <a:ext cx="5430355" cy="14133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3200" dirty="0">
                <a:latin typeface="Georgia" panose="02040502050405020303" pitchFamily="18" charset="0"/>
              </a:rPr>
              <a:t>в </a:t>
            </a:r>
            <a:r>
              <a:rPr lang="ru-RU" sz="3200" dirty="0" smtClean="0">
                <a:latin typeface="Georgia" panose="02040502050405020303" pitchFamily="18" charset="0"/>
              </a:rPr>
              <a:t>2022, 2023 </a:t>
            </a:r>
            <a:r>
              <a:rPr lang="ru-RU" sz="3200" dirty="0">
                <a:latin typeface="Georgia" panose="02040502050405020303" pitchFamily="18" charset="0"/>
              </a:rPr>
              <a:t>и </a:t>
            </a:r>
            <a:r>
              <a:rPr lang="ru-RU" sz="3200" dirty="0" smtClean="0">
                <a:latin typeface="Georgia" panose="02040502050405020303" pitchFamily="18" charset="0"/>
              </a:rPr>
              <a:t>2024 </a:t>
            </a:r>
            <a:r>
              <a:rPr lang="ru-RU" sz="3200" dirty="0">
                <a:latin typeface="Georgia" panose="02040502050405020303" pitchFamily="18" charset="0"/>
              </a:rPr>
              <a:t>годах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7788" y="1660525"/>
            <a:ext cx="3614737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Дотации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</a:t>
            </a:r>
            <a:r>
              <a:rPr lang="ru-RU" sz="1200" dirty="0">
                <a:solidFill>
                  <a:schemeClr val="tx1"/>
                </a:solidFill>
                <a:latin typeface="Georgia" panose="02040502050405020303" pitchFamily="18" charset="0"/>
              </a:rPr>
              <a:t>бюджетные средства, предоставляемые бюджету другого уровня бюджетной системы РФ на безвозмездной и безвозвратной основах для покрытия текущих расходов</a:t>
            </a:r>
            <a:r>
              <a:rPr lang="ru-RU" sz="1200" dirty="0">
                <a:latin typeface="Georgia" panose="02040502050405020303" pitchFamily="18" charset="0"/>
              </a:rPr>
              <a:t>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–135499,9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год –104552,00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–101516,00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990600" y="4419600"/>
            <a:ext cx="3560763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Субвенции</a:t>
            </a:r>
          </a:p>
          <a:p>
            <a:pPr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 или юридическому лицу на безвозмездной и безвозвратной основах на осуществление определенных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–129223,6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–134054,5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–141219,9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24400" y="4419600"/>
            <a:ext cx="3616325" cy="2438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Субсидии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19951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–0,00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– </a:t>
            </a:r>
            <a:r>
              <a:rPr lang="ru-RU" sz="1200" dirty="0" smtClean="0">
                <a:latin typeface="Georgia" panose="02040502050405020303" pitchFamily="18" charset="0"/>
              </a:rPr>
              <a:t>0,00 </a:t>
            </a:r>
            <a:r>
              <a:rPr lang="ru-RU" sz="1200" dirty="0">
                <a:latin typeface="Georgia" panose="02040502050405020303" pitchFamily="18" charset="0"/>
              </a:rPr>
              <a:t>тыс. руб.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373688" y="1660525"/>
            <a:ext cx="3681412" cy="253047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Иные межбюджетные трансферты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1200" dirty="0">
                <a:latin typeface="Georgia" panose="02040502050405020303" pitchFamily="18" charset="0"/>
              </a:rPr>
              <a:t>(средства, передаваемые в бюджеты нижестоящего территориального уровня из фонда финансовой поддержки регионов, в котором доля каждого субъекта РФ нуждающегося в финансовой помощи устанавливается расчетным путем)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2022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86,5 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2023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–89,9 тыс</a:t>
            </a:r>
            <a:r>
              <a:rPr lang="ru-RU" sz="1200" dirty="0">
                <a:latin typeface="Georgia" panose="02040502050405020303" pitchFamily="18" charset="0"/>
              </a:rPr>
              <a:t>. руб. </a:t>
            </a:r>
          </a:p>
          <a:p>
            <a:pPr algn="ctr">
              <a:defRPr/>
            </a:pPr>
            <a:r>
              <a:rPr lang="ru-RU" sz="1200" dirty="0" smtClean="0">
                <a:latin typeface="Georgia" panose="02040502050405020303" pitchFamily="18" charset="0"/>
              </a:rPr>
              <a:t>2024 </a:t>
            </a:r>
            <a:r>
              <a:rPr lang="ru-RU" sz="1200" dirty="0">
                <a:latin typeface="Georgia" panose="02040502050405020303" pitchFamily="18" charset="0"/>
              </a:rPr>
              <a:t>год </a:t>
            </a:r>
            <a:r>
              <a:rPr lang="ru-RU" sz="1200" dirty="0" smtClean="0">
                <a:latin typeface="Georgia" panose="02040502050405020303" pitchFamily="18" charset="0"/>
              </a:rPr>
              <a:t>– 93,4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тыс</a:t>
            </a:r>
            <a:r>
              <a:rPr lang="ru-RU" sz="1200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endParaRPr lang="ru-RU" sz="1200" dirty="0">
              <a:latin typeface="Georgia" panose="02040502050405020303" pitchFamily="18" charset="0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4958923" y="2199029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 rot="5400000">
            <a:off x="4754491" y="3151737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3948724" y="3152531"/>
            <a:ext cx="381000" cy="661987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11004384">
            <a:off x="3738846" y="2199028"/>
            <a:ext cx="381000" cy="663575"/>
          </a:xfrm>
          <a:prstGeom prst="chevr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2022 год,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0169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426411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расходов бюджета муниципального образования «Велижский район» на плановый период 2024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5935614"/>
              </p:ext>
            </p:extLst>
          </p:nvPr>
        </p:nvGraphicFramePr>
        <p:xfrm>
          <a:off x="0" y="18288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2022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0378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2023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283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Распределение расходов бюджета </a:t>
            </a:r>
            <a:r>
              <a:rPr lang="ru-RU" altLang="ru-RU" sz="2800" b="1" dirty="0" smtClean="0">
                <a:solidFill>
                  <a:srgbClr val="C00000"/>
                </a:solidFill>
                <a:latin typeface="Georgia" pitchFamily="18" charset="0"/>
              </a:rPr>
              <a:t>муниципального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 образования                 «Велижский район» на 2024 год, тыс. руб.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6434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2403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dirty="0" smtClean="0"/>
              <a:t>     </a:t>
            </a:r>
            <a:r>
              <a:rPr lang="ru-RU" altLang="ru-RU" sz="1400" dirty="0" smtClean="0"/>
              <a:t>Цель программы:</a:t>
            </a:r>
          </a:p>
          <a:p>
            <a:pPr algn="just"/>
            <a:r>
              <a:rPr lang="ru-RU" altLang="ru-RU" sz="1400" dirty="0" smtClean="0"/>
              <a:t>- обеспечение высокого качества образования в соответствии с меняющимися запросами населения, перспективными задачами развития муниципального образования «Велижский район»</a:t>
            </a:r>
          </a:p>
          <a:p>
            <a:r>
              <a:rPr lang="ru-RU" altLang="ru-RU" sz="1400" dirty="0" smtClean="0"/>
              <a:t>     Задачи программы:</a:t>
            </a:r>
          </a:p>
          <a:p>
            <a:pPr algn="just"/>
            <a:r>
              <a:rPr lang="ru-RU" altLang="ru-RU" sz="1400" dirty="0" smtClean="0"/>
              <a:t>- обновление экономических и организационно-управленческих механизмов в системе муниципального образования;                                                                                                                   - совершенствование содержания и технологий образования, переход на новые Федеральные государственные образовательные стандарты;                                                       - защита прав и интересов детей, создание условий для социализации, социальной адаптации детей-инвалидов, детей с ограниченными возможностями здоровья, формирования здорового образа жизни детей, обеспечения их безопасности;                    - создание условий для обновления содержания образования и повышения качества образовательных услуг;                                                                                                                           - совершенствование сети образовательных учреждений с целью предоставления населению качественных образовательных услуг;                                                                            - формирование </a:t>
            </a:r>
            <a:r>
              <a:rPr lang="ru-RU" altLang="ru-RU" sz="1400" dirty="0" err="1" smtClean="0"/>
              <a:t>здоровьесберегающей</a:t>
            </a:r>
            <a:r>
              <a:rPr lang="ru-RU" altLang="ru-RU" sz="1400" dirty="0" smtClean="0"/>
              <a:t> образовательной среды, учитывающей адаптационные резервы воспитанников и обучающихся, обеспечивающей сохранение их психосоматического здоровья и духовно-нравственное развитие;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534400" cy="3048000"/>
          </a:xfrm>
        </p:spPr>
        <p:txBody>
          <a:bodyPr/>
          <a:lstStyle/>
          <a:p>
            <a:r>
              <a:rPr lang="ru-RU" altLang="ru-RU" sz="1300" dirty="0" smtClean="0"/>
              <a:t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4114800"/>
          </a:xfrm>
        </p:spPr>
        <p:txBody>
          <a:bodyPr/>
          <a:lstStyle/>
          <a:p>
            <a:pPr algn="just" defTabSz="539750" eaLnBrk="1" fontAlgn="auto" hangingPunct="1">
              <a:spcAft>
                <a:spcPts val="0"/>
              </a:spcAft>
              <a:defRPr/>
            </a:pP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</a:t>
            </a:r>
            <a:r>
              <a:rPr lang="ru-RU" sz="1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</a:t>
            </a:r>
            <a:r>
              <a:rPr lang="ru-RU" sz="1600" b="1" dirty="0" smtClean="0">
                <a:latin typeface="Georgia" panose="02040502050405020303" pitchFamily="18" charset="0"/>
              </a:rPr>
              <a:t>и направлен на увеличение степени информированности граждан о проводимой в </a:t>
            </a:r>
            <a:r>
              <a:rPr lang="ru-RU" sz="1600" b="1" dirty="0" err="1" smtClean="0">
                <a:latin typeface="Georgia" panose="02040502050405020303" pitchFamily="18" charset="0"/>
              </a:rPr>
              <a:t>Велижском</a:t>
            </a:r>
            <a:r>
              <a:rPr lang="ru-RU" sz="1600" b="1" dirty="0" smtClean="0">
                <a:latin typeface="Georgia" panose="02040502050405020303" pitchFamily="18" charset="0"/>
              </a:rPr>
              <a:t> районе бюджетной политике.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</a:t>
            </a:r>
            <a:r>
              <a:rPr lang="en-US" sz="1600" b="1" dirty="0" smtClean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</a:rPr>
              <a:t>В материалах представлены основы формирования бюджета, его параметры, структура и динамика доходов и расходов.</a:t>
            </a:r>
            <a:r>
              <a:rPr lang="en-US" sz="1600" b="1" dirty="0" smtClean="0">
                <a:latin typeface="Georgia" panose="02040502050405020303" pitchFamily="18" charset="0"/>
              </a:rPr>
              <a:t/>
            </a:r>
            <a:br>
              <a:rPr lang="en-US" sz="1600" b="1" dirty="0" smtClean="0">
                <a:latin typeface="Georgia" panose="02040502050405020303" pitchFamily="18" charset="0"/>
              </a:rPr>
            </a:br>
            <a:r>
              <a:rPr lang="en-US" sz="1600" b="1" dirty="0" smtClean="0">
                <a:latin typeface="Georgia" panose="02040502050405020303" pitchFamily="18" charset="0"/>
              </a:rPr>
              <a:t>	</a:t>
            </a:r>
            <a:r>
              <a:rPr lang="ru-RU" sz="1600" b="1" dirty="0" smtClean="0">
                <a:latin typeface="Georgia" panose="02040502050405020303" pitchFamily="18" charset="0"/>
              </a:rPr>
              <a:t>Бюджет для граждан нацелен на получение обратной связи от граждан, которым интересны современные проблемы муниципальных финансов.</a:t>
            </a:r>
          </a:p>
        </p:txBody>
      </p:sp>
      <p:sp>
        <p:nvSpPr>
          <p:cNvPr id="8601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33600" y="4953000"/>
            <a:ext cx="6858000" cy="16764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С уважением,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/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Начальник Финансового управления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Администрации муниципального образования</a:t>
            </a:r>
          </a:p>
          <a:p>
            <a:pPr algn="r" eaLnBrk="1" hangingPunct="1">
              <a:spcBef>
                <a:spcPct val="0"/>
              </a:spcBef>
            </a:pPr>
            <a:r>
              <a:rPr lang="ru-RU" altLang="ru-RU" b="1" smtClean="0">
                <a:latin typeface="Georgia" pitchFamily="18" charset="0"/>
              </a:rPr>
              <a:t>«Велижский район»</a:t>
            </a:r>
            <a:br>
              <a:rPr lang="ru-RU" altLang="ru-RU" b="1" smtClean="0">
                <a:latin typeface="Georgia" pitchFamily="18" charset="0"/>
              </a:rPr>
            </a:br>
            <a:r>
              <a:rPr lang="ru-RU" altLang="ru-RU" b="1" smtClean="0">
                <a:latin typeface="Georgia" pitchFamily="18" charset="0"/>
              </a:rPr>
              <a:t>Елена Александровна Шпак</a:t>
            </a:r>
            <a:endParaRPr lang="ru-RU" altLang="ru-RU" smtClean="0"/>
          </a:p>
        </p:txBody>
      </p:sp>
      <p:pic>
        <p:nvPicPr>
          <p:cNvPr id="8602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02200"/>
            <a:ext cx="22860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  <a:t>«Развитие образования и молодежной политики в муниципальном образовании «Велижский район»</a:t>
            </a:r>
            <a:br>
              <a:rPr lang="ru-RU" altLang="ru-RU" sz="2000" b="1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083494"/>
              </p:ext>
            </p:extLst>
          </p:nvPr>
        </p:nvGraphicFramePr>
        <p:xfrm>
          <a:off x="762000" y="1436688"/>
          <a:ext cx="7391400" cy="776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209800"/>
                <a:gridCol w="2438400"/>
              </a:tblGrid>
              <a:tr h="3354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AB4A37"/>
                    </a:solidFill>
                  </a:tcPr>
                </a:tc>
              </a:tr>
              <a:tr h="440821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189080853,87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164922064,01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166223568,98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16" marB="45816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59620"/>
              </p:ext>
            </p:extLst>
          </p:nvPr>
        </p:nvGraphicFramePr>
        <p:xfrm>
          <a:off x="180975" y="2209800"/>
          <a:ext cx="8658225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2025"/>
                <a:gridCol w="1371600"/>
                <a:gridCol w="1143000"/>
                <a:gridCol w="13716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 anchor="ctr">
                    <a:solidFill>
                      <a:srgbClr val="577C54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дошкольного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38149365,09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31476374,09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32360174,09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общег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122672963,10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106523557,37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104319500,00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дополнительного образования</a:t>
                      </a: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7605770,89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7459817,54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7700095,88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Реализация молодежной политики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содержание отдыха , занятости  детей и подростков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296000,00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123115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Научно-методическое, аналитическое, информационное и организационное сопровождение муниципальной программы «Развитие образования и молодежной политики в муниципальном образовании «Велижский район» на 2017-2021 годы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6983456,01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6342023,01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6574107,01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  <a:tr h="30812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13340298,78</a:t>
                      </a:r>
                      <a:endParaRPr lang="ru-RU" sz="120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12824292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14973692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03" marB="45703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76200"/>
            <a:ext cx="8686800" cy="1295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«Создание условий для эффективной деятельности Администрации муниципального образования «Велижский район» </a:t>
            </a: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4655"/>
              </p:ext>
            </p:extLst>
          </p:nvPr>
        </p:nvGraphicFramePr>
        <p:xfrm>
          <a:off x="762000" y="1436688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24487004,07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20572847,41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827332"/>
              </p:ext>
            </p:extLst>
          </p:nvPr>
        </p:nvGraphicFramePr>
        <p:xfrm>
          <a:off x="180975" y="2667000"/>
          <a:ext cx="8658225" cy="282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10083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Материально-техническое обеспечение деятельности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 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22787004,07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19872847,41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20193069,07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73160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Транспортное обеспечение Администрации муниципального образования «</a:t>
                      </a:r>
                      <a:r>
                        <a:rPr lang="ru-RU" sz="120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 район»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349430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Основное мероприятие (вне подпрограмм)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700000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>
          <a:xfrm>
            <a:off x="180975" y="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Муниципальная программа «Регистрация права муниципальной собственности муниципального образования «Велижский район» и муниципального образования </a:t>
            </a:r>
            <a:r>
              <a:rPr lang="ru-RU" altLang="ru-RU" sz="2000" b="1" dirty="0" err="1" smtClean="0">
                <a:solidFill>
                  <a:srgbClr val="577C54"/>
                </a:solidFill>
                <a:latin typeface="Georgia" pitchFamily="18" charset="0"/>
              </a:rPr>
              <a:t>Велижское</a:t>
            </a:r>
            <a: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  <a:t> городское поселение»</a:t>
            </a:r>
            <a:br>
              <a:rPr lang="ru-RU" altLang="ru-RU" sz="2000" b="1" dirty="0" smtClean="0">
                <a:solidFill>
                  <a:srgbClr val="577C54"/>
                </a:solidFill>
                <a:latin typeface="Georgia" pitchFamily="18" charset="0"/>
              </a:rPr>
            </a:br>
            <a:endParaRPr lang="ru-RU" altLang="ru-RU" sz="2000" dirty="0" smtClean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284179"/>
              </p:ext>
            </p:extLst>
          </p:nvPr>
        </p:nvGraphicFramePr>
        <p:xfrm>
          <a:off x="762000" y="1828800"/>
          <a:ext cx="6857999" cy="91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827"/>
                <a:gridCol w="2246586"/>
                <a:gridCol w="2246586"/>
              </a:tblGrid>
              <a:tr h="335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AB4A37"/>
                    </a:solidFill>
                  </a:tcPr>
                </a:tc>
              </a:tr>
              <a:tr h="5800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60500,00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62500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70" marB="45870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2809"/>
              </p:ext>
            </p:extLst>
          </p:nvPr>
        </p:nvGraphicFramePr>
        <p:xfrm>
          <a:off x="180975" y="3124200"/>
          <a:ext cx="8658225" cy="259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825"/>
                <a:gridCol w="1295400"/>
                <a:gridCol w="1295400"/>
                <a:gridCol w="1371600"/>
              </a:tblGrid>
              <a:tr h="9006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год,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 anchor="ctr">
                    <a:solidFill>
                      <a:srgbClr val="577C54"/>
                    </a:solidFill>
                  </a:tcPr>
                </a:tc>
              </a:tr>
              <a:tr h="845057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Управление</a:t>
                      </a:r>
                      <a:r>
                        <a:rPr lang="ru-RU" sz="1200" baseline="0" dirty="0" smtClean="0">
                          <a:latin typeface="Georgia" panose="02040502050405020303" pitchFamily="18" charset="0"/>
                        </a:rPr>
                        <a:t> муниципальным имуществом и земельными участками</a:t>
                      </a:r>
                      <a:endParaRPr lang="ru-RU" sz="1200" dirty="0" smtClean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32500,00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  <a:tr h="845057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Совершенствование учета и мониторинга использования муниципального имущества и земельных участков</a:t>
                      </a: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28000,00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30000,00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L="91429" marR="91429" marT="45716" marB="45716">
                    <a:solidFill>
                      <a:srgbClr val="E8F4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1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90914"/>
              </p:ext>
            </p:extLst>
          </p:nvPr>
        </p:nvGraphicFramePr>
        <p:xfrm>
          <a:off x="762000" y="1143000"/>
          <a:ext cx="7315200" cy="98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03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C00000"/>
                    </a:solidFill>
                  </a:tcPr>
                </a:tc>
              </a:tr>
              <a:tr h="57948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40715001,98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35635840,85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37248532,97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823" marB="45823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097657"/>
              </p:ext>
            </p:extLst>
          </p:nvPr>
        </p:nvGraphicFramePr>
        <p:xfrm>
          <a:off x="457200" y="2259013"/>
          <a:ext cx="8229600" cy="2538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1447800"/>
                <a:gridCol w="1447800"/>
                <a:gridCol w="1447800"/>
              </a:tblGrid>
              <a:tr h="5181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712" marB="45712" anchor="ctr">
                    <a:solidFill>
                      <a:srgbClr val="C00000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lvl="0"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системы дополнительного образования детей в сфере  культуры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3591501,40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3123476,44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3280803,16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Музейная деятельность</a:t>
                      </a: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1463800,00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1133300,00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1203000,00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518143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Организация  библиотечного обслуживания населения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7204500,00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7087200,00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7529400,00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7441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Развитие культурно-досуговой деятельности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20020007,17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16021448,00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16856209,40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  <a:tr h="30478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Georgia" panose="02040502050405020303" pitchFamily="18" charset="0"/>
                        </a:rPr>
                        <a:t>Обеспечивающая подпрограмма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8435193,41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8270416,41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8379120,41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712" marB="4571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6550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905375"/>
            <a:ext cx="35210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1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94263"/>
            <a:ext cx="171926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52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05375"/>
            <a:ext cx="26241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«Развитие культуры и туризма на территории муниципального образования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 smtClean="0"/>
              <a:t>     </a:t>
            </a:r>
            <a:r>
              <a:rPr lang="ru-RU" sz="1400" dirty="0" smtClean="0"/>
              <a:t>Цель программы:</a:t>
            </a:r>
          </a:p>
          <a:p>
            <a:pPr algn="just">
              <a:defRPr/>
            </a:pPr>
            <a:r>
              <a:rPr lang="ru-RU" sz="1400" dirty="0" smtClean="0"/>
              <a:t>- создание социально-экономических условий для развития культуры и туризма на территории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район».</a:t>
            </a:r>
          </a:p>
          <a:p>
            <a:pPr>
              <a:defRPr/>
            </a:pPr>
            <a:r>
              <a:rPr lang="ru-RU" sz="1400" dirty="0"/>
              <a:t> </a:t>
            </a:r>
            <a:r>
              <a:rPr lang="ru-RU" sz="1400" dirty="0" smtClean="0"/>
              <a:t>    Задачи программы:</a:t>
            </a:r>
          </a:p>
          <a:p>
            <a:pPr algn="just">
              <a:defRPr/>
            </a:pPr>
            <a:r>
              <a:rPr lang="ru-RU" sz="1400" dirty="0" smtClean="0"/>
              <a:t>- обеспечение необходимых условий для личностного развития, профессионального самоопределения и творческого труда детей в возрасте от 6 до 18 лет;                                     - улучшение организации предоставления дополнительного образования в сфере искусства, а так же библиотечного, музейного, культурно-досугового обслуживания населения муниципального образования «</a:t>
            </a:r>
            <a:r>
              <a:rPr lang="ru-RU" sz="1400" dirty="0" err="1" smtClean="0"/>
              <a:t>Велижский</a:t>
            </a:r>
            <a:r>
              <a:rPr lang="ru-RU" sz="1400" dirty="0" smtClean="0"/>
              <a:t> район»;                                                      - сохранение и комплектование книжного фонда централизованной библиотечной системы;                                                                                                                                                       - сохранение культурного наследия;                                                                                                     - укрепление материально-технической базы учреждений культуры района;                           - внедрение и расширение инновационных технологий в сфере культуры;                                - поддержка деятельности творческих коллективов;                                                                          - сохранение кадрового состава учреждений культуры, повышение профессионального уровня специалистов, работающих в учреждениях культуры;                                                         - создание благоприятных условий для удовлетворения и развития потребностей населения в духовном и культурном формировании личности, для развития творческих способностей;                                                                                                                                           - создание условий для развития туризма.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27590"/>
              </p:ext>
            </p:extLst>
          </p:nvPr>
        </p:nvGraphicFramePr>
        <p:xfrm>
          <a:off x="762000" y="1524000"/>
          <a:ext cx="7315200" cy="914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C00000"/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32507462,69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32163442,5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32204246,69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6290"/>
              </p:ext>
            </p:extLst>
          </p:nvPr>
        </p:nvGraphicFramePr>
        <p:xfrm>
          <a:off x="457200" y="2743200"/>
          <a:ext cx="8229600" cy="2760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2"/>
                <a:gridCol w="1306286"/>
                <a:gridCol w="1306286"/>
                <a:gridCol w="1306286"/>
              </a:tblGrid>
              <a:tr h="5663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 руб.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 anchor="ctr">
                    <a:solidFill>
                      <a:srgbClr val="C00000"/>
                    </a:solidFill>
                  </a:tcPr>
                </a:tc>
              </a:tr>
              <a:tr h="518089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«Управление муниципальным долгом»</a:t>
                      </a: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3245,67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7314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Обеспечивающая подпрограмма «Нормативно-методическое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обеспечение и организация бюджетного процесса»</a:t>
                      </a:r>
                      <a:endParaRPr lang="ru-RU" sz="1400" dirty="0" smtClean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5278917,02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4981196,89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5119901,02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  <a:tr h="944808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Подпрограмма «Выравнивание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бюджетной обеспеченности поселений, входящих в состав муниципального образования «</a:t>
                      </a:r>
                      <a:r>
                        <a:rPr lang="ru-RU" sz="1400" baseline="0" dirty="0" err="1" smtClean="0">
                          <a:latin typeface="Georgia" panose="02040502050405020303" pitchFamily="18" charset="0"/>
                        </a:rPr>
                        <a:t>Велижский</a:t>
                      </a:r>
                      <a:r>
                        <a:rPr lang="ru-RU" sz="1400" baseline="0" dirty="0" smtClean="0">
                          <a:latin typeface="Georgia" panose="02040502050405020303" pitchFamily="18" charset="0"/>
                        </a:rPr>
                        <a:t> район»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27225300,00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27179000,00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27081100,00</a:t>
                      </a:r>
                      <a:endParaRPr lang="ru-RU" sz="1200" dirty="0">
                        <a:latin typeface="Georgia" panose="02040502050405020303" pitchFamily="18" charset="0"/>
                      </a:endParaRPr>
                    </a:p>
                  </a:txBody>
                  <a:tcPr marT="45685" marB="45685">
                    <a:solidFill>
                      <a:srgbClr val="F4BD9E"/>
                    </a:solidFill>
                  </a:tcPr>
                </a:tc>
              </a:tr>
            </a:tbl>
          </a:graphicData>
        </a:graphic>
      </p:graphicFrame>
      <p:pic>
        <p:nvPicPr>
          <p:cNvPr id="108588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562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89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5638800"/>
            <a:ext cx="12144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20050" cy="1676400"/>
          </a:xfrm>
        </p:spPr>
        <p:txBody>
          <a:bodyPr/>
          <a:lstStyle/>
          <a:p>
            <a:pPr algn="ctr" eaLnBrk="1" hangingPunct="1"/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  <a:t>«Создание условий для эффективного управления муниципальными финансами в муниципальном образовании «Велижский район»</a:t>
            </a:r>
            <a:br>
              <a:rPr lang="ru-RU" altLang="ru-RU" sz="2000" b="1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/>
            </a:r>
            <a:b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i="1" smtClean="0">
                <a:solidFill>
                  <a:srgbClr val="577C54"/>
                </a:solidFill>
                <a:latin typeface="Georgia" pitchFamily="18" charset="0"/>
              </a:rPr>
              <a:t>     </a:t>
            </a:r>
            <a:endParaRPr lang="ru-RU" altLang="ru-RU" sz="2000" smtClean="0">
              <a:solidFill>
                <a:srgbClr val="577C54"/>
              </a:solidFill>
              <a:latin typeface="Georgia" pitchFamily="18" charset="0"/>
            </a:endParaRPr>
          </a:p>
        </p:txBody>
      </p:sp>
      <p:sp>
        <p:nvSpPr>
          <p:cNvPr id="109571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8382000" cy="4724400"/>
          </a:xfrm>
        </p:spPr>
        <p:txBody>
          <a:bodyPr/>
          <a:lstStyle/>
          <a:p>
            <a:r>
              <a:rPr lang="ru-RU" altLang="ru-RU" smtClean="0"/>
              <a:t>     </a:t>
            </a:r>
            <a:r>
              <a:rPr lang="ru-RU" altLang="ru-RU" sz="1400" smtClean="0"/>
              <a:t>Цели программы:</a:t>
            </a:r>
          </a:p>
          <a:p>
            <a:pPr algn="just"/>
            <a:r>
              <a:rPr lang="ru-RU" altLang="ru-RU" sz="1400" smtClean="0"/>
              <a:t>- обеспечение долгосрочной сбалансированности и устойчивости бюджетной системы района;                                                                                                                                                       - эффективное управление муниципальным долгом;                                                                                  - создание условий для эффективного выполнения полномочий органов местного самоуправления поселений, входящих в состав муниципального образования «Велижский район».</a:t>
            </a:r>
          </a:p>
          <a:p>
            <a:r>
              <a:rPr lang="ru-RU" altLang="ru-RU" sz="1400" smtClean="0"/>
              <a:t>     Задачи программы:</a:t>
            </a:r>
          </a:p>
          <a:p>
            <a:pPr algn="just"/>
            <a:r>
              <a:rPr lang="ru-RU" altLang="ru-RU" sz="1400" smtClean="0"/>
              <a:t>- совершенствование составления и организации бюджета муниципального района, оперативное и эффективное управление денежными потоками, повышение эффективности и прозрачности бюджетной отчетности;                                                                - достижение приемлемых и экономически обоснованных объема и структуры муниципального долга, минимизация стоимости заимствования;                                                 - стимулирование органов местного самоуправления поселений к укреплению и развитию собственной доходной базы, обеспечение выравнивания их финансовых возможностей по исполнению полномочий по вопросам местного значения;                          - ведение учета использования бюджетных ассигнований резервного фонда Администрации муниципального образования «Велижский район».</a:t>
            </a: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 txBox="1">
            <a:spLocks/>
          </p:cNvSpPr>
          <p:nvPr/>
        </p:nvSpPr>
        <p:spPr bwMode="auto">
          <a:xfrm>
            <a:off x="0" y="2133600"/>
            <a:ext cx="9037638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</a:r>
            <a:r>
              <a:rPr lang="ru-RU" altLang="ru-RU" sz="2000" b="1" dirty="0" err="1">
                <a:solidFill>
                  <a:srgbClr val="577C54"/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rgbClr val="577C54"/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508795"/>
              </p:ext>
            </p:extLst>
          </p:nvPr>
        </p:nvGraphicFramePr>
        <p:xfrm>
          <a:off x="2590800" y="3276600"/>
          <a:ext cx="6096000" cy="1004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528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AB4A37"/>
                    </a:solidFill>
                  </a:tcPr>
                </a:tc>
              </a:tr>
              <a:tr h="63960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1471500,00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1471500,00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1341665,44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484" marB="45484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0609" name="Заголовок 1"/>
          <p:cNvSpPr txBox="1">
            <a:spLocks/>
          </p:cNvSpPr>
          <p:nvPr/>
        </p:nvSpPr>
        <p:spPr bwMode="auto">
          <a:xfrm>
            <a:off x="0" y="4495800"/>
            <a:ext cx="9151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«Велижский район» </a:t>
            </a:r>
            <a:endParaRPr lang="ru-RU" altLang="ru-RU" sz="2000">
              <a:solidFill>
                <a:srgbClr val="577C54"/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16303"/>
              </p:ext>
            </p:extLst>
          </p:nvPr>
        </p:nvGraphicFramePr>
        <p:xfrm>
          <a:off x="301625" y="59436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06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276600"/>
            <a:ext cx="2079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5" name="Заголовок 1"/>
          <p:cNvSpPr txBox="1">
            <a:spLocks/>
          </p:cNvSpPr>
          <p:nvPr/>
        </p:nvSpPr>
        <p:spPr bwMode="auto">
          <a:xfrm>
            <a:off x="174625" y="114300"/>
            <a:ext cx="8686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</a:br>
            <a:r>
              <a:rPr lang="ru-RU" altLang="ru-RU" sz="2000" b="1">
                <a:solidFill>
                  <a:srgbClr val="577C54"/>
                </a:solidFill>
                <a:latin typeface="Georgia" pitchFamily="18" charset="0"/>
              </a:rPr>
              <a:t>«Программа  развития автомобильных дорог местного значения на территории муниципального образования «Велижский район»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02597"/>
              </p:ext>
            </p:extLst>
          </p:nvPr>
        </p:nvGraphicFramePr>
        <p:xfrm>
          <a:off x="1295400" y="1143000"/>
          <a:ext cx="67056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AB4A37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8395056,82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2566400,00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2618600,00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7" marB="4579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 txBox="1">
            <a:spLocks/>
          </p:cNvSpPr>
          <p:nvPr/>
        </p:nvSpPr>
        <p:spPr bwMode="auto">
          <a:xfrm>
            <a:off x="2209800" y="3810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«Доступная среда»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44416"/>
              </p:ext>
            </p:extLst>
          </p:nvPr>
        </p:nvGraphicFramePr>
        <p:xfrm>
          <a:off x="1524000" y="1524000"/>
          <a:ext cx="4419600" cy="127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579"/>
                <a:gridCol w="1347821"/>
                <a:gridCol w="1473200"/>
              </a:tblGrid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 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AB4A37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26000,00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569" marB="4556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sp>
        <p:nvSpPr>
          <p:cNvPr id="111633" name="Заголовок 1"/>
          <p:cNvSpPr txBox="1">
            <a:spLocks/>
          </p:cNvSpPr>
          <p:nvPr/>
        </p:nvSpPr>
        <p:spPr bwMode="auto">
          <a:xfrm>
            <a:off x="198438" y="3276600"/>
            <a:ext cx="8564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risianC" pitchFamily="2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 b="1">
                <a:latin typeface="Georgia" pitchFamily="18" charset="0"/>
              </a:rPr>
              <a:t>Муниципальная программа</a:t>
            </a:r>
            <a:br>
              <a:rPr lang="ru-RU" altLang="ru-RU" sz="20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>«Повышение безопасности дорожного движения в муниципальном образовании «Велижский район»</a:t>
            </a:r>
            <a:endParaRPr lang="ru-RU" altLang="ru-RU" sz="2000"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00345"/>
              </p:ext>
            </p:extLst>
          </p:nvPr>
        </p:nvGraphicFramePr>
        <p:xfrm>
          <a:off x="1905000" y="4648200"/>
          <a:ext cx="4724400" cy="10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800"/>
                <a:gridCol w="1574800"/>
                <a:gridCol w="1574800"/>
              </a:tblGrid>
              <a:tr h="45681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AB4A37"/>
                    </a:solidFill>
                  </a:tcPr>
                </a:tc>
              </a:tr>
              <a:tr h="640153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57" marB="45757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1648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20510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95400"/>
            <a:ext cx="2514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 flipV="1">
            <a:off x="198438" y="2971800"/>
            <a:ext cx="88392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914400" y="3352800"/>
            <a:ext cx="82375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«Развитие физической культуры и спорта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81300"/>
              </p:ext>
            </p:extLst>
          </p:nvPr>
        </p:nvGraphicFramePr>
        <p:xfrm>
          <a:off x="304800" y="4953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327193,00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218601,00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227345,00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752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914400" y="533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«Гражданско-патриотическое воспитание граждан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69539"/>
              </p:ext>
            </p:extLst>
          </p:nvPr>
        </p:nvGraphicFramePr>
        <p:xfrm>
          <a:off x="304800" y="1828800"/>
          <a:ext cx="6553200" cy="1096964"/>
        </p:xfrm>
        <a:graphic>
          <a:graphicData uri="http://schemas.openxmlformats.org/drawingml/2006/table">
            <a:tbl>
              <a:tblPr/>
              <a:tblGrid>
                <a:gridCol w="2184400"/>
                <a:gridCol w="2184400"/>
                <a:gridCol w="2184400"/>
              </a:tblGrid>
              <a:tr h="4569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2022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2023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на 2024 год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64005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23000,00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коп.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5000,00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0,00 коп.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D7D3"/>
                    </a:solidFill>
                  </a:tcPr>
                </a:tc>
              </a:tr>
            </a:tbl>
          </a:graphicData>
        </a:graphic>
      </p:graphicFrame>
      <p:pic>
        <p:nvPicPr>
          <p:cNvPr id="11267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2880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657600"/>
            <a:ext cx="8839200" cy="2743200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n>
                  <a:noFill/>
                </a:ln>
                <a:latin typeface="Georgia" pitchFamily="18" charset="0"/>
              </a:rPr>
              <a:t>Контактная информация</a:t>
            </a:r>
            <a:br>
              <a:rPr lang="ru-RU" altLang="ru-RU" sz="2400" b="1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4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4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Финансовое управление</a:t>
            </a:r>
            <a:r>
              <a:rPr lang="en-US" altLang="ru-RU" sz="18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en-US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Администрации муниципального образования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b="1" smtClean="0">
                <a:ln>
                  <a:noFill/>
                </a:ln>
                <a:latin typeface="Georgia" pitchFamily="18" charset="0"/>
              </a:rPr>
              <a:t>«Велижский район»:</a:t>
            </a:r>
            <a:br>
              <a:rPr lang="ru-RU" altLang="ru-RU" sz="18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600" b="1" smtClean="0">
                <a:ln>
                  <a:noFill/>
                </a:ln>
                <a:latin typeface="Georgia" pitchFamily="18" charset="0"/>
              </a:rPr>
              <a:t/>
            </a:r>
            <a:br>
              <a:rPr lang="ru-RU" altLang="ru-RU" sz="1600" b="1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Адрес: 216290, Россия, Смоленская обл., г. Велиж, пл. Дзержинского, д. 7.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Тел.: 8(48132)4-19-44; факс: 8(48132)4-23-64.</a:t>
            </a:r>
            <a:br>
              <a:rPr lang="ru-RU" altLang="ru-RU" sz="1800" smtClean="0">
                <a:ln>
                  <a:noFill/>
                </a:ln>
                <a:latin typeface="Georgia" pitchFamily="18" charset="0"/>
              </a:rPr>
            </a:br>
            <a:r>
              <a:rPr lang="en-US" altLang="ru-RU" sz="1800" smtClean="0">
                <a:ln>
                  <a:noFill/>
                </a:ln>
                <a:latin typeface="Georgia" pitchFamily="18" charset="0"/>
              </a:rPr>
              <a:t>E</a:t>
            </a:r>
            <a:r>
              <a:rPr lang="ru-RU" altLang="ru-RU" sz="1800" smtClean="0">
                <a:ln>
                  <a:noFill/>
                </a:ln>
                <a:latin typeface="Georgia" pitchFamily="18" charset="0"/>
              </a:rPr>
              <a:t>-mail: </a:t>
            </a:r>
            <a:r>
              <a:rPr lang="en-US" altLang="ru-RU" sz="1800" smtClean="0">
                <a:ln>
                  <a:noFill/>
                </a:ln>
                <a:latin typeface="Georgia" pitchFamily="18" charset="0"/>
                <a:hlinkClick r:id="rId2"/>
              </a:rPr>
              <a:t>fvg01@mail.ru</a:t>
            </a:r>
            <a:endParaRPr lang="ru-RU" altLang="ru-RU" sz="1800" smtClean="0">
              <a:ln>
                <a:noFill/>
              </a:ln>
              <a:latin typeface="Georgia" pitchFamily="18" charset="0"/>
            </a:endParaRPr>
          </a:p>
        </p:txBody>
      </p:sp>
      <p:pic>
        <p:nvPicPr>
          <p:cNvPr id="87043" name="Picture 453" descr="p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675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1941513"/>
            <a:ext cx="883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«Противодействие коррупции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84777"/>
              </p:ext>
            </p:extLst>
          </p:nvPr>
        </p:nvGraphicFramePr>
        <p:xfrm>
          <a:off x="2590800" y="3352800"/>
          <a:ext cx="6096000" cy="1081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44123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398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46" marR="91446" marT="45606" marB="45606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0" y="4495800"/>
            <a:ext cx="9151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</a:t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«Комплексные меры профилактики правонарушений и усилению борьбы с преступностью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48556"/>
              </p:ext>
            </p:extLst>
          </p:nvPr>
        </p:nvGraphicFramePr>
        <p:xfrm>
          <a:off x="381000" y="5715000"/>
          <a:ext cx="6705600" cy="822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4565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6577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775448,00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794868,00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742500,00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69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51513"/>
            <a:ext cx="1371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Профилактика безопасности и правонарушений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«Комплексные меры противодействия злоупотребления наркотиками и их незаконному обороту в 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Велижском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районе»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13532"/>
              </p:ext>
            </p:extLst>
          </p:nvPr>
        </p:nvGraphicFramePr>
        <p:xfrm>
          <a:off x="381000" y="14478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4000,00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3713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98438" y="2286000"/>
            <a:ext cx="88392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«Укрепление общественного здоровья»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343400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«Профилактика терроризма и экстремизма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«Обеспечение жильем молодых семей на территории муниципального образования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 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20534"/>
              </p:ext>
            </p:extLst>
          </p:nvPr>
        </p:nvGraphicFramePr>
        <p:xfrm>
          <a:off x="381000" y="1447800"/>
          <a:ext cx="6400800" cy="94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130000,00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125000,00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коп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125000,00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4707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36675"/>
            <a:ext cx="1752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04807"/>
              </p:ext>
            </p:extLst>
          </p:nvPr>
        </p:nvGraphicFramePr>
        <p:xfrm>
          <a:off x="1417638" y="33321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6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2000,00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823841"/>
              </p:ext>
            </p:extLst>
          </p:nvPr>
        </p:nvGraphicFramePr>
        <p:xfrm>
          <a:off x="1417638" y="5562600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1000,00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 txBox="1">
            <a:spLocks/>
          </p:cNvSpPr>
          <p:nvPr/>
        </p:nvSpPr>
        <p:spPr bwMode="auto">
          <a:xfrm>
            <a:off x="163513" y="25146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53" name="Заголовок 1"/>
          <p:cNvSpPr txBox="1">
            <a:spLocks/>
          </p:cNvSpPr>
          <p:nvPr/>
        </p:nvSpPr>
        <p:spPr bwMode="auto">
          <a:xfrm>
            <a:off x="163513" y="4684713"/>
            <a:ext cx="85232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685800" eaLnBrk="1" hangingPunct="1">
              <a:lnSpc>
                <a:spcPct val="90000"/>
              </a:lnSpc>
              <a:defRPr/>
            </a:pPr>
            <a:endParaRPr lang="ru-RU" alt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2370" name="Заголовок 1"/>
          <p:cNvSpPr txBox="1">
            <a:spLocks/>
          </p:cNvSpPr>
          <p:nvPr/>
        </p:nvSpPr>
        <p:spPr bwMode="auto">
          <a:xfrm>
            <a:off x="0" y="114300"/>
            <a:ext cx="8839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Муниципальная программа «Формирование законопослушного поведения участников дорожного движения в муниципальном образовании «</a:t>
            </a:r>
            <a:r>
              <a:rPr lang="ru-RU" altLang="ru-RU" sz="2000" b="1" dirty="0" err="1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Велижский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район»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24090"/>
              </p:ext>
            </p:extLst>
          </p:nvPr>
        </p:nvGraphicFramePr>
        <p:xfrm>
          <a:off x="1417638" y="1376363"/>
          <a:ext cx="6400800" cy="914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</a:tblGrid>
              <a:tr h="33528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791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5000,00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Georgia" panose="02040502050405020303" pitchFamily="18" charset="0"/>
                        </a:rPr>
                        <a:t>0,00 коп.</a:t>
                      </a:r>
                    </a:p>
                    <a:p>
                      <a:pPr algn="ctr"/>
                      <a:endParaRPr lang="ru-RU" sz="1600" dirty="0">
                        <a:latin typeface="Georgia" panose="02040502050405020303" pitchFamily="18" charset="0"/>
                      </a:endParaRPr>
                    </a:p>
                  </a:txBody>
                  <a:tcPr marT="45722" marB="45722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ctrTitle"/>
          </p:nvPr>
        </p:nvSpPr>
        <p:spPr>
          <a:xfrm>
            <a:off x="990600" y="1163638"/>
            <a:ext cx="7315200" cy="349250"/>
          </a:xfrm>
        </p:spPr>
        <p:txBody>
          <a:bodyPr anchor="t"/>
          <a:lstStyle/>
          <a:p>
            <a:pPr eaLnBrk="1" hangingPunct="1"/>
            <a:r>
              <a:rPr lang="ru-RU" altLang="ru-RU" sz="2000" b="1" smtClean="0">
                <a:latin typeface="Georgia" pitchFamily="18" charset="0"/>
              </a:rPr>
              <a:t>Оказание поддержки общественным организациям</a:t>
            </a:r>
            <a:endParaRPr lang="ru-RU" altLang="ru-RU" sz="2000" smtClean="0">
              <a:latin typeface="Georgia" pitchFamily="18" charset="0"/>
            </a:endParaRPr>
          </a:p>
        </p:txBody>
      </p:sp>
      <p:sp>
        <p:nvSpPr>
          <p:cNvPr id="1167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67200"/>
            <a:ext cx="4206875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000" b="1" smtClean="0">
                <a:solidFill>
                  <a:schemeClr val="tx1"/>
                </a:solidFill>
                <a:latin typeface="Georgia" pitchFamily="18" charset="0"/>
              </a:rPr>
              <a:t>Пенсионное обеспечение</a:t>
            </a:r>
          </a:p>
        </p:txBody>
      </p:sp>
      <p:sp>
        <p:nvSpPr>
          <p:cNvPr id="116740" name="Заголовок 1"/>
          <p:cNvSpPr txBox="1">
            <a:spLocks/>
          </p:cNvSpPr>
          <p:nvPr/>
        </p:nvSpPr>
        <p:spPr bwMode="auto">
          <a:xfrm>
            <a:off x="263525" y="2373313"/>
            <a:ext cx="746760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Georgia" pitchFamily="18" charset="0"/>
              </a:rPr>
              <a:t>Социальное обеспечение детей - сирот</a:t>
            </a: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000" b="1">
                <a:latin typeface="Georgia" pitchFamily="18" charset="0"/>
              </a:rPr>
              <a:t/>
            </a:r>
            <a:br>
              <a:rPr lang="ru-RU" altLang="ru-RU" sz="2000" b="1">
                <a:latin typeface="Georgia" pitchFamily="18" charset="0"/>
              </a:rPr>
            </a:br>
            <a:endParaRPr lang="ru-RU" altLang="ru-RU" sz="2000">
              <a:latin typeface="Georgia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06375" y="257175"/>
            <a:ext cx="8763000" cy="8096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900" b="1" cap="all" dirty="0" smtClean="0">
                <a:latin typeface="Georgia" panose="02040502050405020303" pitchFamily="18" charset="0"/>
              </a:rPr>
              <a:t>Социальное обеспечение граждан в 2022-2024 году</a:t>
            </a:r>
            <a:endParaRPr lang="ru-RU" sz="2900" cap="all" dirty="0" smtClean="0">
              <a:latin typeface="Georgia" panose="02040502050405020303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0424"/>
              </p:ext>
            </p:extLst>
          </p:nvPr>
        </p:nvGraphicFramePr>
        <p:xfrm>
          <a:off x="1143000" y="1600200"/>
          <a:ext cx="5791200" cy="795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0"/>
                <a:gridCol w="1930400"/>
                <a:gridCol w="1930400"/>
              </a:tblGrid>
              <a:tr h="3659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294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250000,00 коп.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796" marB="45796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5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3657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57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8288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54432"/>
              </p:ext>
            </p:extLst>
          </p:nvPr>
        </p:nvGraphicFramePr>
        <p:xfrm>
          <a:off x="206375" y="4967288"/>
          <a:ext cx="3984624" cy="128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208"/>
                <a:gridCol w="1328208"/>
                <a:gridCol w="1328208"/>
              </a:tblGrid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5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 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4715600,00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коп.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L="91419" marR="91419" marT="45847" marB="4584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925031"/>
              </p:ext>
            </p:extLst>
          </p:nvPr>
        </p:nvGraphicFramePr>
        <p:xfrm>
          <a:off x="228600" y="2895600"/>
          <a:ext cx="5943600" cy="100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  <a:gridCol w="1981200"/>
              </a:tblGrid>
              <a:tr h="36603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2022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2023 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на 2024</a:t>
                      </a:r>
                      <a:r>
                        <a:rPr lang="ru-RU" sz="180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Georgia" panose="02040502050405020303" pitchFamily="18" charset="0"/>
                        </a:rPr>
                        <a:t>год</a:t>
                      </a:r>
                      <a:endParaRPr lang="ru-RU" sz="1800" dirty="0">
                        <a:latin typeface="Georgia" panose="02040502050405020303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40445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>
                        <a:latin typeface="Georgia" pitchFamily="18" charset="0"/>
                      </a:endParaRPr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2151792,00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smtClean="0">
                          <a:latin typeface="Georgia" pitchFamily="18" charset="0"/>
                        </a:rPr>
                        <a:t>коп.</a:t>
                      </a:r>
                      <a:endParaRPr lang="ru-RU" sz="1800" dirty="0"/>
                    </a:p>
                  </a:txBody>
                  <a:tcPr marT="45807" marB="45807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51751"/>
              </p:ext>
            </p:extLst>
          </p:nvPr>
        </p:nvGraphicFramePr>
        <p:xfrm>
          <a:off x="419100" y="1803400"/>
          <a:ext cx="8343900" cy="3841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3511"/>
                <a:gridCol w="5782989"/>
                <a:gridCol w="2057400"/>
              </a:tblGrid>
              <a:tr h="5488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N п/п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Наименование показателя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Georgia" panose="02040502050405020303" pitchFamily="18" charset="0"/>
                        </a:rPr>
                        <a:t>Ед. изм.</a:t>
                      </a:r>
                      <a:endParaRPr lang="ru-RU" sz="18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доходов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32,41</a:t>
                      </a:r>
                      <a:r>
                        <a:rPr lang="ru-RU" sz="1800" baseline="0" dirty="0" smtClean="0"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32,47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 3.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образование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18,43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4.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культуру и кинематографию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3,76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5.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социальную политику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1,74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48821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Tx/>
                        <a:buNone/>
                        <a:tabLst>
                          <a:tab pos="132715" algn="l"/>
                        </a:tabLs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6.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Объем расходов местного бюджета на физическую культуру и спорт в расчете на 1 жителя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Georgia" panose="02040502050405020303" pitchFamily="18" charset="0"/>
                        </a:rPr>
                        <a:t>0,03 тыс</a:t>
                      </a:r>
                      <a:r>
                        <a:rPr lang="ru-RU" sz="1800" dirty="0">
                          <a:effectLst/>
                          <a:latin typeface="Georgia" panose="02040502050405020303" pitchFamily="18" charset="0"/>
                        </a:rPr>
                        <a:t>. рублей</a:t>
                      </a:r>
                      <a:endParaRPr lang="ru-RU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477" marR="31477" marT="0" marB="0"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</a:schemeClr>
                        </a:gs>
                        <a:gs pos="50000">
                          <a:schemeClr val="bg1">
                            <a:lumMod val="95000"/>
                          </a:schemeClr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17796" name="Прямоугольник 4"/>
          <p:cNvSpPr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ОБЪЕМ ДОХОДОВ И РАСХОДОВ МУНИЦИПАЛЬНОГО ОБРАЗОВАНИЯ «ВЕЛИЖСКИЙ РАЙОН» В РАСЧЕТЕ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НА 1 ЖИТЕЛЯ В </a:t>
            </a:r>
            <a:r>
              <a:rPr lang="ru-RU" altLang="ru-RU" sz="24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altLang="ru-RU" sz="2400" b="1" dirty="0">
              <a:solidFill>
                <a:srgbClr val="577C54"/>
              </a:solidFill>
              <a:latin typeface="ParisianC" pitchFamily="2" charset="0"/>
            </a:endParaRPr>
          </a:p>
        </p:txBody>
      </p:sp>
      <p:sp>
        <p:nvSpPr>
          <p:cNvPr id="117797" name="Прямоугольник 4"/>
          <p:cNvSpPr>
            <a:spLocks noChangeArrowheads="1"/>
          </p:cNvSpPr>
          <p:nvPr/>
        </p:nvSpPr>
        <p:spPr bwMode="auto">
          <a:xfrm>
            <a:off x="304800" y="5867400"/>
            <a:ext cx="861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*Численность населения в муниципальном образовании «Велижский район» на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01.01.2022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года составила </a:t>
            </a:r>
            <a:r>
              <a:rPr lang="ru-RU" altLang="ru-RU" sz="1200" b="1" dirty="0" smtClean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9843 </a:t>
            </a:r>
            <a:r>
              <a:rPr lang="ru-RU" altLang="ru-RU" sz="1200" b="1" dirty="0">
                <a:solidFill>
                  <a:srgbClr val="577C54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altLang="ru-RU" sz="1200" b="1" dirty="0">
              <a:solidFill>
                <a:srgbClr val="577C54"/>
              </a:solidFill>
              <a:latin typeface="Parisian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08746"/>
            </a:gs>
            <a:gs pos="50000">
              <a:srgbClr val="E9BDBD"/>
            </a:gs>
            <a:gs pos="100000">
              <a:srgbClr val="F3DFD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Прямоугольник 1"/>
          <p:cNvSpPr>
            <a:spLocks noChangeArrowheads="1"/>
          </p:cNvSpPr>
          <p:nvPr/>
        </p:nvSpPr>
        <p:spPr bwMode="auto">
          <a:xfrm>
            <a:off x="152400" y="211138"/>
            <a:ext cx="87741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36575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Georgia" pitchFamily="18" charset="0"/>
              </a:rPr>
              <a:t>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муниципальном образовании «Велижский район»,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latin typeface="Georgia" pitchFamily="18" charset="0"/>
              </a:rPr>
              <a:t>«Бюджет для граждан»</a:t>
            </a:r>
            <a:r>
              <a:rPr lang="ru-RU" altLang="ru-RU" sz="1800">
                <a:latin typeface="Georgia" pitchFamily="18" charset="0"/>
              </a:rPr>
              <a:t> - это документ, представленный в виде аналитического материала. Он разрабатывается Финансовым управлением Администрации муниципального образования «Велижский район» и публикуется в открытом доступе. Его основная цель - предоставление гражданам актуальной информации о бюджете и отчете, о его исполнении в объективной, доступной и простой для понимания форме.</a:t>
            </a:r>
          </a:p>
        </p:txBody>
      </p:sp>
      <p:sp>
        <p:nvSpPr>
          <p:cNvPr id="118787" name="Прямоугольник 2"/>
          <p:cNvSpPr>
            <a:spLocks noChangeArrowheads="1"/>
          </p:cNvSpPr>
          <p:nvPr/>
        </p:nvSpPr>
        <p:spPr bwMode="auto">
          <a:xfrm>
            <a:off x="1981200" y="4265613"/>
            <a:ext cx="48006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7F7F7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Глава муниципального образования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«</a:t>
            </a:r>
            <a:r>
              <a:rPr lang="ru-RU" altLang="ru-RU" sz="1700" b="1" dirty="0" err="1">
                <a:latin typeface="Georgia" pitchFamily="18" charset="0"/>
              </a:rPr>
              <a:t>Велижский</a:t>
            </a:r>
            <a:r>
              <a:rPr lang="ru-RU" altLang="ru-RU" sz="1700" b="1" dirty="0">
                <a:latin typeface="Georgia" pitchFamily="18" charset="0"/>
              </a:rPr>
              <a:t> район»</a:t>
            </a:r>
            <a:br>
              <a:rPr lang="ru-RU" altLang="ru-RU" sz="1700" b="1" dirty="0">
                <a:latin typeface="Georgia" pitchFamily="18" charset="0"/>
              </a:rPr>
            </a:br>
            <a:r>
              <a:rPr lang="ru-RU" altLang="ru-RU" sz="1700" b="1" dirty="0">
                <a:latin typeface="Georgia" pitchFamily="18" charset="0"/>
              </a:rPr>
              <a:t>Галина Александровна </a:t>
            </a:r>
            <a:r>
              <a:rPr lang="ru-RU" altLang="ru-RU" sz="1700" b="1" dirty="0" err="1">
                <a:latin typeface="Georgia" pitchFamily="18" charset="0"/>
              </a:rPr>
              <a:t>Валикова</a:t>
            </a:r>
            <a:endParaRPr lang="ru-RU" altLang="ru-RU" sz="17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latin typeface="Georgia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>
                <a:latin typeface="Georgia" pitchFamily="18" charset="0"/>
              </a:rPr>
              <a:t>Председатель </a:t>
            </a:r>
            <a:r>
              <a:rPr lang="ru-RU" altLang="ru-RU" sz="1700" b="1" dirty="0" err="1">
                <a:latin typeface="Georgia" pitchFamily="18" charset="0"/>
              </a:rPr>
              <a:t>Велижского</a:t>
            </a:r>
            <a:r>
              <a:rPr lang="ru-RU" altLang="ru-RU" sz="1700" b="1" dirty="0">
                <a:latin typeface="Georgia" pitchFamily="18" charset="0"/>
              </a:rPr>
              <a:t> районного Совета депутатов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" b="1" dirty="0" smtClean="0">
                <a:latin typeface="Georgia" pitchFamily="18" charset="0"/>
              </a:rPr>
              <a:t>Людмила Петровна Осипова </a:t>
            </a:r>
            <a:endParaRPr lang="ru-RU" altLang="ru-RU" sz="1700" dirty="0">
              <a:latin typeface="ParisianC" pitchFamily="2" charset="0"/>
            </a:endParaRPr>
          </a:p>
        </p:txBody>
      </p:sp>
      <p:pic>
        <p:nvPicPr>
          <p:cNvPr id="118789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3613150"/>
            <a:ext cx="19478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1905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ttps://velizh.admin-smolensk.ru/files/272/bez-nazvan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5198076"/>
            <a:ext cx="18542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583363"/>
          </a:xfrm>
        </p:spPr>
        <p:txBody>
          <a:bodyPr/>
          <a:lstStyle/>
          <a:p>
            <a:pPr defTabSz="539750" eaLnBrk="1" hangingPunct="1"/>
            <a:r>
              <a:rPr altLang="ru-RU" sz="1400" b="1" smtClean="0">
                <a:latin typeface="Times New Roman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Муниципальные финансы</a:t>
            </a:r>
            <a:r>
              <a:rPr lang="ru-RU" altLang="ru-RU" sz="1400" smtClean="0">
                <a:latin typeface="Georgia" pitchFamily="18" charset="0"/>
              </a:rPr>
              <a:t>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Основными источниками формирования муниципальных финансов выступают: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собственные средства муниципального образования;</a:t>
            </a:r>
            <a:br>
              <a:rPr lang="ru-RU" altLang="ru-RU" sz="1400" smtClean="0">
                <a:latin typeface="Georgia" pitchFamily="18" charset="0"/>
              </a:rPr>
            </a:br>
            <a:r>
              <a:rPr altLang="ru-RU" sz="1400" smtClean="0"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- заемные средства.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Местный бюджет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b="1" smtClean="0">
                <a:solidFill>
                  <a:schemeClr val="tx1"/>
                </a:solidFill>
                <a:latin typeface="Georgia" pitchFamily="18" charset="0"/>
              </a:rPr>
              <a:t>Доходы местных бюджетов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 в соответствии с Бюджетным кодексом Российской Федерации</a:t>
            </a:r>
            <a:r>
              <a:rPr altLang="ru-RU" sz="140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формируются за счет собственных доходов и доходов за счет отчислений от федеральных и региональных регулирующих налогов и сборов.</a:t>
            </a:r>
            <a:b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altLang="ru-RU" sz="1400" smtClean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ru-RU" altLang="ru-RU" sz="1400" smtClean="0">
                <a:latin typeface="Georgia" pitchFamily="18" charset="0"/>
              </a:rPr>
              <a:t>К собственным доходам местных бюджетов относятся: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неналоговые доходы, зачисляемые в местные бюджеты в соответствии с законодательством Российской Федерации; 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</a:t>
            </a:r>
            <a:r>
              <a:rPr altLang="ru-RU" sz="1400" smtClean="0">
                <a:latin typeface="Georgia" pitchFamily="18" charset="0"/>
              </a:rPr>
              <a:t/>
            </a:r>
            <a:br>
              <a:rPr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</a:t>
            </a:r>
            <a:r>
              <a:rPr lang="ru-RU" altLang="ru-RU" sz="1400" b="1" smtClean="0">
                <a:latin typeface="Georgia" pitchFamily="18" charset="0"/>
              </a:rPr>
              <a:t>Расходы местных бюджетов </a:t>
            </a:r>
            <a:r>
              <a:rPr lang="ru-RU" altLang="ru-RU" sz="1400" smtClean="0">
                <a:latin typeface="Georgia" pitchFamily="18" charset="0"/>
              </a:rPr>
              <a:t>можно разделить на две большие группы: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собственные расходы муниципального образования, связанные с решением задач местного значения и обслуживанием муниципального долга;</a:t>
            </a:r>
            <a:br>
              <a:rPr lang="ru-RU" altLang="ru-RU" sz="1400" smtClean="0">
                <a:latin typeface="Georgia" pitchFamily="18" charset="0"/>
              </a:rPr>
            </a:br>
            <a:r>
              <a:rPr lang="ru-RU" altLang="ru-RU" sz="1400" smtClean="0">
                <a:latin typeface="Georgia" pitchFamily="18" charset="0"/>
              </a:rPr>
              <a:t>	- расходы, связанные с осуществлением отдельных государственных полномочий, переданных органам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3000">
              <a:srgbClr val="FFFFFF"/>
            </a:gs>
            <a:gs pos="14000">
              <a:srgbClr val="E8E2E0"/>
            </a:gs>
            <a:gs pos="84000">
              <a:srgbClr val="BAA4A2"/>
            </a:gs>
            <a:gs pos="92999">
              <a:srgbClr val="916D67"/>
            </a:gs>
            <a:gs pos="100000">
              <a:srgbClr val="9D45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609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Бюджет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90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3489325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Дефицит</a:t>
            </a:r>
            <a:r>
              <a:rPr lang="ru-RU" altLang="ru-RU" sz="2000" smtClean="0">
                <a:solidFill>
                  <a:srgbClr val="AB3C19"/>
                </a:solidFill>
                <a:latin typeface="Georgia" pitchFamily="18" charset="0"/>
              </a:rPr>
              <a:t> </a:t>
            </a:r>
            <a:r>
              <a:rPr lang="ru-RU" altLang="ru-RU" sz="2000" b="1" smtClean="0">
                <a:solidFill>
                  <a:srgbClr val="AB3C19"/>
                </a:solidFill>
                <a:latin typeface="Georgia" pitchFamily="18" charset="0"/>
              </a:rPr>
              <a:t>бюджета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(это превышение расходов бюджета над его доходами)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140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		    Сбалансированность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1400" smtClean="0">
                <a:latin typeface="Georgia" pitchFamily="18" charset="0"/>
              </a:rPr>
              <a:t>      Дефицит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80160" y="1955431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46325" y="2468563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600" y="2463800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371600" y="2336800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08225" y="23177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7625" y="2776538"/>
            <a:ext cx="647700" cy="31115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317625" y="2784475"/>
            <a:ext cx="1333500" cy="58896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01" name="Подзаголовок 2"/>
          <p:cNvSpPr txBox="1">
            <a:spLocks/>
          </p:cNvSpPr>
          <p:nvPr/>
        </p:nvSpPr>
        <p:spPr bwMode="auto">
          <a:xfrm>
            <a:off x="5257800" y="1066800"/>
            <a:ext cx="348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4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b="1">
                <a:solidFill>
                  <a:srgbClr val="AB3C19"/>
                </a:solidFill>
                <a:latin typeface="Georgia" pitchFamily="18" charset="0"/>
              </a:rPr>
              <a:t>Профицит бюджета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(превышение бюджетных доходов над расходами)</a:t>
            </a: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endParaRPr lang="ru-RU" altLang="ru-RU" sz="1400"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0</a:t>
            </a:r>
          </a:p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Сбалансированность</a:t>
            </a:r>
          </a:p>
          <a:p>
            <a:pPr algn="r" eaLnBrk="1" hangingPunct="1">
              <a:lnSpc>
                <a:spcPct val="80000"/>
              </a:lnSpc>
              <a:buFont typeface="Corbel" pitchFamily="34" charset="0"/>
              <a:buNone/>
            </a:pPr>
            <a:r>
              <a:rPr lang="ru-RU" altLang="ru-RU" sz="1400">
                <a:latin typeface="Georgia" pitchFamily="18" charset="0"/>
              </a:rPr>
              <a:t>      Профицит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316980" y="1908810"/>
            <a:ext cx="1371600" cy="4093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280025" y="2465388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372350" y="2470150"/>
            <a:ext cx="1371600" cy="309563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345363" y="231140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6350000" y="2325688"/>
            <a:ext cx="304800" cy="136525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350000" y="2762250"/>
            <a:ext cx="1166813" cy="6111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002463" y="2762250"/>
            <a:ext cx="741362" cy="32543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одзаголовок 2"/>
          <p:cNvSpPr txBox="1">
            <a:spLocks/>
          </p:cNvSpPr>
          <p:nvPr/>
        </p:nvSpPr>
        <p:spPr>
          <a:xfrm>
            <a:off x="2743200" y="3829050"/>
            <a:ext cx="3810000" cy="284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Сбалансированный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бюджет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(равенство </a:t>
            </a:r>
            <a:r>
              <a:rPr lang="ru-RU" sz="1400" dirty="0">
                <a:latin typeface="Georgia" panose="02040502050405020303" pitchFamily="18" charset="0"/>
              </a:rPr>
              <a:t>доходов и расходов бюджета)</a:t>
            </a: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dirty="0" smtClean="0">
              <a:latin typeface="Georgia" panose="020405020504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Georgia" panose="02040502050405020303" pitchFamily="18" charset="0"/>
              </a:rPr>
              <a:t>Сальдо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962399" y="4798112"/>
            <a:ext cx="13716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Georgia" panose="02040502050405020303" pitchFamily="18" charset="0"/>
              </a:rPr>
              <a:t>Бюджет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895600" y="5338763"/>
            <a:ext cx="1371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Доходы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029200" y="5348288"/>
            <a:ext cx="1371600" cy="309562"/>
          </a:xfrm>
          <a:prstGeom prst="round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Georgia" panose="02040502050405020303" pitchFamily="18" charset="0"/>
              </a:rPr>
              <a:t>Расходы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962400" y="5187950"/>
            <a:ext cx="3048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006975" y="5187950"/>
            <a:ext cx="342900" cy="1508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943350" y="5657850"/>
            <a:ext cx="704850" cy="341313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648200" y="5667375"/>
            <a:ext cx="750888" cy="331788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371600" y="76200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Основные параметры бюджета</a:t>
            </a:r>
            <a:b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</a:b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муниципального образования «Велижский район»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на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2022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 и на плановый период </a:t>
            </a:r>
            <a:r>
              <a:rPr lang="ru-RU" altLang="ru-RU" sz="2000" b="1" dirty="0" smtClean="0">
                <a:solidFill>
                  <a:srgbClr val="262626"/>
                </a:solidFill>
                <a:latin typeface="Georgia" pitchFamily="18" charset="0"/>
              </a:rPr>
              <a:t>2023-2024 </a:t>
            </a:r>
            <a:r>
              <a:rPr lang="ru-RU" altLang="ru-RU" sz="2000" b="1" dirty="0">
                <a:solidFill>
                  <a:srgbClr val="262626"/>
                </a:solidFill>
                <a:latin typeface="Georgia" pitchFamily="18" charset="0"/>
              </a:rPr>
              <a:t>годов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567321"/>
              </p:ext>
            </p:extLst>
          </p:nvPr>
        </p:nvGraphicFramePr>
        <p:xfrm>
          <a:off x="1371600" y="1143000"/>
          <a:ext cx="7162799" cy="1279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139"/>
                <a:gridCol w="1479060"/>
                <a:gridCol w="1524000"/>
                <a:gridCol w="1752600"/>
              </a:tblGrid>
              <a:tr h="36559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2022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2023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Georgia" panose="02040502050405020303" pitchFamily="18" charset="0"/>
                        </a:rPr>
                        <a:t>2024 год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Доходы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319053,7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Расходы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319569,2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273756,2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279399,0 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  <a:tr h="3046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Дефицит (</a:t>
                      </a:r>
                      <a:r>
                        <a:rPr lang="ru-RU" sz="1400" b="1" dirty="0" err="1" smtClean="0">
                          <a:latin typeface="Georgia" panose="02040502050405020303" pitchFamily="18" charset="0"/>
                        </a:rPr>
                        <a:t>тыс.руб</a:t>
                      </a:r>
                      <a:r>
                        <a:rPr lang="ru-RU" sz="1400" b="1" dirty="0" smtClean="0">
                          <a:latin typeface="Georgia" panose="02040502050405020303" pitchFamily="18" charset="0"/>
                        </a:rPr>
                        <a:t>.)</a:t>
                      </a:r>
                      <a:endParaRPr lang="ru-RU" sz="1400" b="1" dirty="0">
                        <a:latin typeface="Georgia" panose="02040502050405020303" pitchFamily="18" charset="0"/>
                      </a:endParaRPr>
                    </a:p>
                  </a:txBody>
                  <a:tcPr marL="91443" marR="91443" marT="45644" marB="45644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515,5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Georgia" pitchFamily="18" charset="0"/>
                        </a:rPr>
                        <a:t>0,0</a:t>
                      </a:r>
                      <a:endParaRPr lang="ru-RU" sz="1400" b="0" dirty="0">
                        <a:latin typeface="Georgia" pitchFamily="18" charset="0"/>
                      </a:endParaRPr>
                    </a:p>
                  </a:txBody>
                  <a:tcPr marT="45637" marB="45637"/>
                </a:tc>
              </a:tr>
            </a:tbl>
          </a:graphicData>
        </a:graphic>
      </p:graphicFrame>
      <p:sp>
        <p:nvSpPr>
          <p:cNvPr id="90142" name="Прямоугольник 4"/>
          <p:cNvSpPr>
            <a:spLocks noChangeArrowheads="1"/>
          </p:cNvSpPr>
          <p:nvPr/>
        </p:nvSpPr>
        <p:spPr bwMode="auto">
          <a:xfrm>
            <a:off x="228600" y="5257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Общий объем межбюджетных трансфертов, предоставляемых бюджетам поселений 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из местного бюджета, составляет </a:t>
            </a:r>
            <a:r>
              <a:rPr lang="en-US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27705,7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b="1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в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году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 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3" name="Прямоугольник 5"/>
          <p:cNvSpPr>
            <a:spLocks noChangeArrowheads="1"/>
          </p:cNvSpPr>
          <p:nvPr/>
        </p:nvSpPr>
        <p:spPr bwMode="auto">
          <a:xfrm>
            <a:off x="212725" y="2514600"/>
            <a:ext cx="86264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2000" dirty="0">
                <a:solidFill>
                  <a:schemeClr val="tx1"/>
                </a:solidFill>
                <a:latin typeface="Georgia" pitchFamily="18" charset="0"/>
              </a:rPr>
              <a:t>Дефицит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 местного бюджета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515,5 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. руб., то есть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1,5% от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утвержденного общего годового объема доходов местного бюджета без учета утвержденного объема безвозмездных поступлений,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года - составляет 0,0 тыс. руб. и 0,0 тыс. руб. соответственно, то есть 0,0 % от утвержденного общего объема доходов местного бюджета без учета утвержденного объема безвозмездных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</a:rPr>
              <a:t>поступлений.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endParaRPr lang="ru-RU" altLang="ru-RU" sz="15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0144" name="Прямоугольник 6"/>
          <p:cNvSpPr>
            <a:spLocks noChangeArrowheads="1"/>
          </p:cNvSpPr>
          <p:nvPr/>
        </p:nvSpPr>
        <p:spPr bwMode="auto">
          <a:xfrm>
            <a:off x="212725" y="38100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tabLst>
                <a:tab pos="630238" algn="l"/>
              </a:tabLst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</a:rPr>
              <a:t>Верхний предел муниципального долга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по долговым обязательствам </a:t>
            </a:r>
            <a:r>
              <a:rPr lang="ru-RU" altLang="ru-RU" sz="16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муниципального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 образования «Велижский район» составляет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3245,7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01.01.2025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года – 3245,7 тыс. руб.</a:t>
            </a:r>
          </a:p>
        </p:txBody>
      </p:sp>
      <p:sp>
        <p:nvSpPr>
          <p:cNvPr id="90145" name="Прямоугольник 7"/>
          <p:cNvSpPr>
            <a:spLocks noChangeArrowheads="1"/>
          </p:cNvSpPr>
          <p:nvPr/>
        </p:nvSpPr>
        <p:spPr bwMode="auto">
          <a:xfrm>
            <a:off x="212725" y="6019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82563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дотаций на выравнивание бюджетной обеспеченности поселений, образующих районный фонд финансовой поддержки поселений,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27705,7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27179,0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–</a:t>
            </a:r>
            <a:r>
              <a:rPr lang="ru-RU" sz="1400" dirty="0">
                <a:solidFill>
                  <a:schemeClr val="tx1"/>
                </a:solidFill>
                <a:latin typeface="Georgia" panose="02040502050405020303" pitchFamily="18" charset="0"/>
              </a:rPr>
              <a:t>27081,1</a:t>
            </a:r>
            <a:r>
              <a:rPr lang="ru-RU" sz="1600" dirty="0"/>
              <a:t> </a:t>
            </a:r>
            <a:r>
              <a:rPr lang="ru-RU" altLang="ru-RU" sz="1500" dirty="0" err="1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тыс.руб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146" name="Прямоугольник 9"/>
          <p:cNvSpPr>
            <a:spLocks noChangeArrowheads="1"/>
          </p:cNvSpPr>
          <p:nvPr/>
        </p:nvSpPr>
        <p:spPr bwMode="auto">
          <a:xfrm>
            <a:off x="212725" y="4495800"/>
            <a:ext cx="8763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225" indent="160338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>
                <a:solidFill>
                  <a:srgbClr val="404040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600">
                <a:solidFill>
                  <a:srgbClr val="404040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400">
                <a:solidFill>
                  <a:srgbClr val="404040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18" charset="2"/>
              <a:buChar char=""/>
              <a:defRPr sz="1200">
                <a:solidFill>
                  <a:srgbClr val="404040"/>
                </a:solidFill>
                <a:latin typeface="Century Gothic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Объем расходов местного бюджета, связанных с финансированием муниципальных нужд, на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в сумме </a:t>
            </a:r>
            <a:r>
              <a:rPr lang="ru-RU" alt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60250,5</a:t>
            </a:r>
            <a:r>
              <a:rPr lang="ru-RU" sz="1600" dirty="0" smtClean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на плановый период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2023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2024 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годов в сумме </a:t>
            </a:r>
            <a:r>
              <a:rPr lang="ru-RU" sz="1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37504,6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и в сумме </a:t>
            </a:r>
            <a:r>
              <a:rPr lang="ru-RU" sz="1500" dirty="0">
                <a:solidFill>
                  <a:schemeClr val="tx1"/>
                </a:solidFill>
                <a:latin typeface="Georgia" panose="02040502050405020303" pitchFamily="18" charset="0"/>
              </a:rPr>
              <a:t>29778,8</a:t>
            </a:r>
            <a:r>
              <a:rPr lang="ru-RU" sz="1600" dirty="0"/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тыс</a:t>
            </a:r>
            <a:r>
              <a:rPr lang="ru-RU" altLang="ru-RU" sz="15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 руб. соответственно</a:t>
            </a:r>
            <a:r>
              <a:rPr lang="ru-RU" altLang="ru-RU" sz="1500" dirty="0" smtClean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altLang="ru-RU" sz="1500" dirty="0">
              <a:solidFill>
                <a:schemeClr val="tx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несколько документов 17"/>
          <p:cNvSpPr/>
          <p:nvPr/>
        </p:nvSpPr>
        <p:spPr>
          <a:xfrm>
            <a:off x="5257800" y="2438400"/>
            <a:ext cx="2828925" cy="3429000"/>
          </a:xfrm>
          <a:prstGeom prst="flowChartMultidocumen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Безвозмездные поступления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284687,5</a:t>
            </a:r>
            <a:r>
              <a:rPr lang="ru-RU" sz="1600" b="1" dirty="0" smtClean="0">
                <a:latin typeface="Georgia" panose="02040502050405020303" pitchFamily="18" charset="0"/>
              </a:rPr>
              <a:t> 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238696,4</a:t>
            </a:r>
            <a:r>
              <a:rPr lang="ru-RU" sz="1600" b="1" dirty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Georgia" panose="02040502050405020303" pitchFamily="18" charset="0"/>
              </a:rPr>
              <a:t>242829,3</a:t>
            </a:r>
            <a:r>
              <a:rPr lang="ru-RU" sz="1600" b="1" dirty="0">
                <a:latin typeface="Georgia" panose="02040502050405020303" pitchFamily="18" charset="0"/>
              </a:rPr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0225" y="498474"/>
            <a:ext cx="8153400" cy="1295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balanced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latin typeface="Georgia" panose="02040502050405020303" pitchFamily="18" charset="0"/>
              </a:rPr>
              <a:t>Доходы бюджета муниципального образования «Велижский район» на 2021 год и на плановый период 2022-2023 годов</a:t>
            </a:r>
            <a:endParaRPr lang="ru-RU" sz="2400" b="1" dirty="0">
              <a:solidFill>
                <a:srgbClr val="262626"/>
              </a:solidFill>
              <a:latin typeface="Georgia" panose="02040502050405020303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717800" y="2152650"/>
            <a:ext cx="41402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Блок-схема: несколько документов 7"/>
          <p:cNvSpPr/>
          <p:nvPr/>
        </p:nvSpPr>
        <p:spPr>
          <a:xfrm>
            <a:off x="1066800" y="2590800"/>
            <a:ext cx="2819400" cy="3354388"/>
          </a:xfrm>
          <a:prstGeom prst="flowChartMultidocumen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Georgia" panose="02040502050405020303" pitchFamily="18" charset="0"/>
              </a:rPr>
              <a:t>Налоговые  и неналоговые </a:t>
            </a:r>
            <a:r>
              <a:rPr lang="ru-RU" sz="1600" b="1" dirty="0" smtClean="0">
                <a:latin typeface="Georgia" panose="02040502050405020303" pitchFamily="18" charset="0"/>
              </a:rPr>
              <a:t>доходы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2022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b="1" dirty="0" smtClean="0">
                <a:latin typeface="Georgia" panose="02040502050405020303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34366,2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</a:rPr>
              <a:t>2023 </a:t>
            </a:r>
            <a:r>
              <a:rPr lang="ru-RU" sz="1600" b="1" dirty="0">
                <a:latin typeface="Georgia" panose="02040502050405020303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 smtClean="0">
                <a:latin typeface="Georgia" panose="02040502050405020303" pitchFamily="18" charset="0"/>
              </a:rPr>
              <a:t>35059,8</a:t>
            </a:r>
            <a:r>
              <a:rPr lang="ru-RU" sz="1600" b="1" dirty="0" smtClean="0"/>
              <a:t>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>
              <a:defRPr/>
            </a:pP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/>
              <a:t>36569,7 </a:t>
            </a:r>
            <a:r>
              <a:rPr lang="ru-RU" sz="16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. руб.</a:t>
            </a:r>
            <a:endParaRPr lang="ru-RU" sz="1600" b="1" dirty="0">
              <a:latin typeface="Georgia" panose="02040502050405020303" pitchFamily="18" charset="0"/>
            </a:endParaRPr>
          </a:p>
          <a:p>
            <a:pPr algn="ctr">
              <a:defRPr/>
            </a:pPr>
            <a:endParaRPr lang="ru-RU" sz="1600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717800" y="2152650"/>
            <a:ext cx="0" cy="514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58000" y="2152650"/>
            <a:ext cx="0" cy="3381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572000" y="1828800"/>
            <a:ext cx="0" cy="3048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2022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017828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054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58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Georgia" panose="02040502050405020303" pitchFamily="18" charset="0"/>
              </a:rPr>
              <a:t>Структура прогнозируемых налоговых и неналоговых доходов бюджета муниципального образования «Велижский район» на плановый период 2023 года, тыс. руб.</a:t>
            </a:r>
          </a:p>
        </p:txBody>
      </p:sp>
      <p:graphicFrame>
        <p:nvGraphicFramePr>
          <p:cNvPr id="2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801152"/>
              </p:ext>
            </p:extLst>
          </p:nvPr>
        </p:nvGraphicFramePr>
        <p:xfrm>
          <a:off x="17462" y="1752600"/>
          <a:ext cx="9012238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0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11.xml><?xml version="1.0" encoding="utf-8"?>
<a:theme xmlns:a="http://schemas.openxmlformats.org/drawingml/2006/main" name="Полосы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Полосы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Параллакс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7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8.xml><?xml version="1.0" encoding="utf-8"?>
<a:theme xmlns:a="http://schemas.openxmlformats.org/drawingml/2006/main" name="Грань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Оранжевый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TC103090434[[fn=Тип дерева]]</Template>
  <TotalTime>11146</TotalTime>
  <Words>2352</Words>
  <Application>Microsoft Office PowerPoint</Application>
  <PresentationFormat>Экран (4:3)</PresentationFormat>
  <Paragraphs>433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35</vt:i4>
      </vt:variant>
    </vt:vector>
  </HeadingPairs>
  <TitlesOfParts>
    <vt:vector size="61" baseType="lpstr">
      <vt:lpstr>Arial</vt:lpstr>
      <vt:lpstr>Calibri</vt:lpstr>
      <vt:lpstr>Cambria</vt:lpstr>
      <vt:lpstr>Century Gothic</vt:lpstr>
      <vt:lpstr>Corbel</vt:lpstr>
      <vt:lpstr>Garamond</vt:lpstr>
      <vt:lpstr>Georgia</vt:lpstr>
      <vt:lpstr>ParisianC</vt:lpstr>
      <vt:lpstr>Rockwell</vt:lpstr>
      <vt:lpstr>Rockwell Condensed</vt:lpstr>
      <vt:lpstr>Times New Roman</vt:lpstr>
      <vt:lpstr>Trebuchet MS</vt:lpstr>
      <vt:lpstr>Wingdings</vt:lpstr>
      <vt:lpstr>Wingdings 3</vt:lpstr>
      <vt:lpstr>Натуральные материалы</vt:lpstr>
      <vt:lpstr>Дерево</vt:lpstr>
      <vt:lpstr>Savon</vt:lpstr>
      <vt:lpstr>1_Натуральные материалы</vt:lpstr>
      <vt:lpstr>Легкий дым</vt:lpstr>
      <vt:lpstr>Параллакс</vt:lpstr>
      <vt:lpstr>Базис</vt:lpstr>
      <vt:lpstr>Грань</vt:lpstr>
      <vt:lpstr>Ион</vt:lpstr>
      <vt:lpstr>1_Savon</vt:lpstr>
      <vt:lpstr>Полосы</vt:lpstr>
      <vt:lpstr>Тема Office</vt:lpstr>
      <vt:lpstr>Презентация PowerPoint</vt:lpstr>
      <vt:lpstr> Финансовое управление Администрации муниципального образования «Велижский район» представляет информационный ресурс «Бюджет для граждан», который размещается в информационно-телекоммуникационной сети «Интернет», включает пояснения к решению от 21.12.2021 №95 «о бюджете муниципального образования «Велижский район» на 2022 год и на плановый период 2023 и 2024 годов» и направлен на увеличение степени информированности граждан о проводимой в Велижском районе бюджетной политике.  Бюджет для граждан – это упрощенная версия бюджетного документа, которая использует неформальный язык и доступные форматы, чтобы облегчить для граждан понимание бюджета, объяснить им планы и действия руководства муниципального образования «Велижский район» во время бюджетного года и показать формы их возможного взаимодействия по вопросам расходования финансов. В материалах представлены основы формирования бюджета, его параметры, структура и динамика доходов и расходов.  Бюджет для граждан нацелен на получение обратной связи от граждан, которым интересны современные проблемы муниципальных финансов.</vt:lpstr>
      <vt:lpstr>Контактная информация  Финансовое управление Администрации муниципального образования «Велижский район»:  Адрес: 216290, Россия, Смоленская обл., г. Велиж, пл. Дзержинского, д. 7. Тел.: 8(48132)4-19-44; факс: 8(48132)4-23-64. E-mail: fvg01@mail.ru</vt:lpstr>
      <vt:lpstr> Муниципальные финансы согласно действующему федеральному законодательству включают в себя средства местного бюджета, муниципальных внебюджетных фондов, государственные и муниципальные ценные бумаги, принадлежащие органам местного самоуправления, и другие денежные средства, находящиеся в муниципальной собственности.  Основными источниками формирования муниципальных финансов выступают:  - средства, передаваемые органам местного самоуправления вышестоящими органами власти в виде доходных источников и прав, предусмотренных законодательством (перечисления из бюджетов вышестоящих органов власти);  - собственные средства муниципального образования;  - заемные средства.  Местный бюджет (бюджет муниципального образования) — это форма образования и расходования денежных средств в расчете на финансовый год, предназначенных для обеспечения задач и функций, отнесенных к предметам ведения местного самоуправления, путём исполнения расходных обязательств соответствующего муниципального образования.  Доходы местных бюджетов в соответствии с Бюджетным кодексом Российской Федерации формируются за счет собственных доходов и доходов за счет отчислений от федеральных и региональных регулирующих налогов и сборов.  К собственным доходам местных бюджетов относятся:  - налоговые доходы, зачисляемые в местные бюджеты в соответствии с бюджетным законодательством Российской Федерации и законодательством о налогах и сборах;   - неналоговые доходы, зачисляемые в местные бюджеты в соответствии с законодательством Российской Федерации;   - доходы, полученные местными бюджетами в виде безвозмездных и безвозвратных перечислений, за исключением субвенций из Федерального фонда компенсаций и (или) региональных фондов компенсаций.  Расходы местных бюджетов можно разделить на две большие группы:  - собственные расходы муниципального образования, связанные с решением задач местного значения и обслуживанием муниципального долга;  - расходы, связанные с осуществлением отдельных государственных полномочий, переданных органам местного самоуправления.</vt:lpstr>
      <vt:lpstr>Бюджет</vt:lpstr>
      <vt:lpstr>Презентация PowerPoint</vt:lpstr>
      <vt:lpstr>Презентация PowerPoint</vt:lpstr>
      <vt:lpstr>Структура прогнозируемых налоговых и неналоговых доходов бюджета муниципального образования «Велижский район» на плановый период 2022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2023 года, тыс. руб.</vt:lpstr>
      <vt:lpstr>Структура прогнозируемых налоговых и неналоговых доходов бюджета муниципального образования «Велижский район» на плановый период 2024 года, тыс. руб.</vt:lpstr>
      <vt:lpstr>Презентация PowerPoint</vt:lpstr>
      <vt:lpstr>Структура расходов бюджета муниципального образования «Велижский район» на 2022 год, тыс. руб.</vt:lpstr>
      <vt:lpstr>Структура расходов бюджета муниципального образования «Велижский район» на плановый период 2023 года, тыс. руб.</vt:lpstr>
      <vt:lpstr>Структура расходов бюджета муниципального образования «Велижский район» на плановый период 2024 года, тыс. руб.</vt:lpstr>
      <vt:lpstr>Распределение расходов бюджета муниципального образования                 «Велижский район» на 2022 год, тыс. руб.</vt:lpstr>
      <vt:lpstr>Распределение расходов бюджета муниципального образования                 «Велижский район» на 2023 год, тыс. руб.</vt:lpstr>
      <vt:lpstr>Распределение расходов бюджета муниципального образования                 «Велижский район» на 2024 год, тыс. руб.</vt:lpstr>
      <vt:lpstr>Муниципальная программа «Развитие образования и молодежной политики в муниципальном образовании «Велижский район»       </vt:lpstr>
      <vt:lpstr>- комплексное решение проблем профилактики, снижения уровня заболеваемости, укрепления здоровья детей, создание условий для формирования у них отношения к здоровому образу жизни, как к одному из главных путей в достижении успеха;                                                                                       - повышение уровня защиты зданий и сооружений образовательных учреждений, предотвращение риска возникновения пожаров и чрезвычайных ситуаций в образовательных учреждениях района.</vt:lpstr>
      <vt:lpstr>Муниципальная программа «Развитие образования и молодежной политики в муниципальном образовании «Велижский район» </vt:lpstr>
      <vt:lpstr>Муниципальная программа «Создание условий для эффективной деятельности Администрации муниципального образования «Велижский район» </vt:lpstr>
      <vt:lpstr>Муниципальная программа «Регистрация права муниципальной собственности муниципального образования «Велижский район» и муниципального образования Велижское городское поселение» </vt:lpstr>
      <vt:lpstr>Муниципальная программа «Развитие культуры и туризма в муниципальном образовании «Велижский район» </vt:lpstr>
      <vt:lpstr>Муниципальная программа «Развитие культуры и туризма на территории муниципального образования «Велижский район»       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</vt:lpstr>
      <vt:lpstr>Муниципальная программа «Создание условий для эффективного управления муниципальными финансами в муниципальном образовании «Велижский район»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Оказание поддержки общественным организациям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Александр</dc:creator>
  <cp:lastModifiedBy>Н.А. Солдатова</cp:lastModifiedBy>
  <cp:revision>1111</cp:revision>
  <cp:lastPrinted>2016-01-21T12:34:56Z</cp:lastPrinted>
  <dcterms:created xsi:type="dcterms:W3CDTF">1601-01-01T00:00:00Z</dcterms:created>
  <dcterms:modified xsi:type="dcterms:W3CDTF">2022-10-18T07:31:19Z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