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75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43" r:id="rId27"/>
    <p:sldId id="344" r:id="rId28"/>
    <p:sldId id="326" r:id="rId29"/>
    <p:sldId id="345" r:id="rId30"/>
    <p:sldId id="260" r:id="rId31"/>
    <p:sldId id="261" r:id="rId32"/>
    <p:sldId id="306" r:id="rId33"/>
    <p:sldId id="308" r:id="rId34"/>
    <p:sldId id="309" r:id="rId35"/>
    <p:sldId id="263" r:id="rId36"/>
    <p:sldId id="302" r:id="rId37"/>
    <p:sldId id="303" r:id="rId38"/>
    <p:sldId id="304" r:id="rId39"/>
    <p:sldId id="290" r:id="rId40"/>
    <p:sldId id="292" r:id="rId41"/>
    <p:sldId id="291" r:id="rId42"/>
    <p:sldId id="273" r:id="rId43"/>
    <p:sldId id="327" r:id="rId44"/>
    <p:sldId id="342" r:id="rId45"/>
    <p:sldId id="317" r:id="rId46"/>
    <p:sldId id="268" r:id="rId47"/>
    <p:sldId id="293" r:id="rId48"/>
    <p:sldId id="318" r:id="rId49"/>
    <p:sldId id="339" r:id="rId50"/>
    <p:sldId id="299" r:id="rId51"/>
    <p:sldId id="340" r:id="rId52"/>
    <p:sldId id="319" r:id="rId53"/>
    <p:sldId id="295" r:id="rId54"/>
    <p:sldId id="271" r:id="rId55"/>
    <p:sldId id="320" r:id="rId56"/>
    <p:sldId id="296" r:id="rId57"/>
    <p:sldId id="287" r:id="rId58"/>
    <p:sldId id="269" r:id="rId59"/>
    <p:sldId id="341" r:id="rId60"/>
    <p:sldId id="315" r:id="rId61"/>
    <p:sldId id="289" r:id="rId62"/>
    <p:sldId id="338" r:id="rId63"/>
    <p:sldId id="285" r:id="rId64"/>
    <p:sldId id="321" r:id="rId65"/>
    <p:sldId id="288" r:id="rId66"/>
    <p:sldId id="334" r:id="rId67"/>
    <p:sldId id="333" r:id="rId68"/>
    <p:sldId id="297" r:id="rId69"/>
    <p:sldId id="337" r:id="rId70"/>
    <p:sldId id="331" r:id="rId71"/>
    <p:sldId id="272" r:id="rId72"/>
    <p:sldId id="322" r:id="rId73"/>
    <p:sldId id="274" r:id="rId7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012"/>
    <a:srgbClr val="FBA293"/>
    <a:srgbClr val="F08746"/>
    <a:srgbClr val="808000"/>
    <a:srgbClr val="65651B"/>
    <a:srgbClr val="F49784"/>
    <a:srgbClr val="F4BD9E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96092" autoAdjust="0"/>
  </p:normalViewPr>
  <p:slideViewPr>
    <p:cSldViewPr>
      <p:cViewPr varScale="1">
        <p:scale>
          <a:sx n="60" d="100"/>
          <a:sy n="60" d="100"/>
        </p:scale>
        <p:origin x="11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BF-48C7-81F7-3492F03CCC13}"/>
                </c:ext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BF-48C7-81F7-3492F03CCC13}"/>
                </c:ext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F-48C7-81F7-3492F03CCC13}"/>
                </c:ext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F-48C7-81F7-3492F03CC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10351</c:v>
                </c:pt>
                <c:pt idx="1">
                  <c:v>10173</c:v>
                </c:pt>
                <c:pt idx="2">
                  <c:v>10117</c:v>
                </c:pt>
                <c:pt idx="3">
                  <c:v>9843</c:v>
                </c:pt>
                <c:pt idx="4">
                  <c:v>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BF-48C7-81F7-3492F03C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36240"/>
        <c:axId val="22403702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BF-48C7-81F7-3492F03CCC13}"/>
                </c:ext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BF-48C7-81F7-3492F03CCC13}"/>
                </c:ext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5BF-48C7-81F7-3492F03CCC13}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5BF-48C7-81F7-3492F03CCC13}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5BF-48C7-81F7-3492F03CC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98.280359385566612</c:v>
                </c:pt>
                <c:pt idx="2">
                  <c:v>99.449523247812849</c:v>
                </c:pt>
                <c:pt idx="3">
                  <c:v>97.291687259068894</c:v>
                </c:pt>
                <c:pt idx="4">
                  <c:v>91.283145382505339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5BF-48C7-81F7-3492F03C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40160"/>
        <c:axId val="224039768"/>
      </c:lineChart>
      <c:catAx>
        <c:axId val="22403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37024"/>
        <c:crosses val="autoZero"/>
        <c:auto val="1"/>
        <c:lblAlgn val="ctr"/>
        <c:lblOffset val="100"/>
        <c:noMultiLvlLbl val="0"/>
      </c:catAx>
      <c:valAx>
        <c:axId val="22403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36240"/>
        <c:crosses val="autoZero"/>
        <c:crossBetween val="between"/>
      </c:valAx>
      <c:valAx>
        <c:axId val="224039768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40160"/>
        <c:crosses val="max"/>
        <c:crossBetween val="between"/>
      </c:valAx>
      <c:catAx>
        <c:axId val="22404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039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F0-4368-BCD8-2ACDD663CF2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0-4368-BCD8-2ACDD663CF2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6F0-4368-BCD8-2ACDD663CF2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6F0-4368-BCD8-2ACDD663CF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6F0-4368-BCD8-2ACDD663CF2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6F0-4368-BCD8-2ACDD663CF2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6F0-4368-BCD8-2ACDD663CF2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6F0-4368-BCD8-2ACDD663CF2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6F0-4368-BCD8-2ACDD663CF2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37813.199999999997</c:v>
                </c:pt>
                <c:pt idx="1">
                  <c:v>5592.4</c:v>
                </c:pt>
                <c:pt idx="2">
                  <c:v>193347.9</c:v>
                </c:pt>
                <c:pt idx="3">
                  <c:v>46457.599999999999</c:v>
                </c:pt>
                <c:pt idx="4">
                  <c:v>20249</c:v>
                </c:pt>
                <c:pt idx="5">
                  <c:v>635.1</c:v>
                </c:pt>
                <c:pt idx="6">
                  <c:v>3.2</c:v>
                </c:pt>
                <c:pt idx="7">
                  <c:v>28522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F0-4368-BCD8-2ACDD663C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2024 год и плановый период 2025-2026 годов, тыс. рублей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5A-46A1-B444-A6A30360CAA6}"/>
                </c:ext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A-46A1-B444-A6A30360CAA6}"/>
                </c:ext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5A-46A1-B444-A6A30360C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425702.2</c:v>
                </c:pt>
                <c:pt idx="1">
                  <c:v>333124.90000000002</c:v>
                </c:pt>
                <c:pt idx="2">
                  <c:v>341589.5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5A-46A1-B444-A6A30360CA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A-46A1-B444-A6A30360CAA6}"/>
                </c:ext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A-46A1-B444-A6A30360CAA6}"/>
                </c:ext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A-46A1-B444-A6A30360C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395804</c:v>
                </c:pt>
                <c:pt idx="1">
                  <c:v>314320.2</c:v>
                </c:pt>
                <c:pt idx="2">
                  <c:v>318519.09999999998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5A-46A1-B444-A6A30360C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700392"/>
        <c:axId val="223699216"/>
        <c:axId val="0"/>
      </c:bar3DChart>
      <c:catAx>
        <c:axId val="22370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699216"/>
        <c:crosses val="autoZero"/>
        <c:auto val="1"/>
        <c:lblAlgn val="ctr"/>
        <c:lblOffset val="100"/>
        <c:noMultiLvlLbl val="0"/>
      </c:catAx>
      <c:valAx>
        <c:axId val="2236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70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2024 год и плановый период 2025-2026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0-460C-A95E-9FFF9AC49C3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0-460C-A95E-9FFF9AC49C3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0-460C-A95E-9FFF9AC49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F0-460C-A95E-9FFF9AC49C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0.92979999999999996</c:v>
                </c:pt>
                <c:pt idx="1">
                  <c:v>0.94359999999999999</c:v>
                </c:pt>
                <c:pt idx="2">
                  <c:v>0.9325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0-460C-A95E-9FFF9AC49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01176"/>
        <c:axId val="223698040"/>
      </c:barChart>
      <c:catAx>
        <c:axId val="22370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698040"/>
        <c:crosses val="autoZero"/>
        <c:auto val="1"/>
        <c:lblAlgn val="ctr"/>
        <c:lblOffset val="100"/>
        <c:tickMarkSkip val="1"/>
        <c:noMultiLvlLbl val="0"/>
      </c:catAx>
      <c:valAx>
        <c:axId val="22369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70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41F-486B-ACBA-AAF85325CB8C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41F-486B-ACBA-AAF85325CB8C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41F-486B-ACBA-AAF85325CB8C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41F-486B-ACBA-AAF85325CB8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41F-486B-ACBA-AAF85325CB8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41F-486B-ACBA-AAF85325CB8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F41F-486B-ACBA-AAF85325CB8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F41F-486B-ACBA-AAF85325CB8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F41F-486B-ACBA-AAF85325CB8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F41F-486B-ACBA-AAF85325CB8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F41F-486B-ACBA-AAF85325CB8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F41F-486B-ACBA-AAF85325CB8C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1F-486B-ACBA-AAF85325CB8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1F-486B-ACBA-AAF85325CB8C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30841.1</c:v>
                </c:pt>
                <c:pt idx="1">
                  <c:v>2228.3000000000002</c:v>
                </c:pt>
                <c:pt idx="2">
                  <c:v>0</c:v>
                </c:pt>
                <c:pt idx="3">
                  <c:v>131.80000000000001</c:v>
                </c:pt>
                <c:pt idx="4">
                  <c:v>758.3</c:v>
                </c:pt>
                <c:pt idx="5" formatCode="#,##0.00">
                  <c:v>4937.7</c:v>
                </c:pt>
                <c:pt idx="6">
                  <c:v>1029.4000000000001</c:v>
                </c:pt>
                <c:pt idx="7">
                  <c:v>519.29999999999995</c:v>
                </c:pt>
                <c:pt idx="8" formatCode="#,##0.00">
                  <c:v>1496.5</c:v>
                </c:pt>
                <c:pt idx="9">
                  <c:v>0</c:v>
                </c:pt>
                <c:pt idx="10" formatCode="0.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41F-486B-ACBA-AAF85325C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626-48E4-B08F-7D0BE89D8E7C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626-48E4-B08F-7D0BE89D8E7C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626-48E4-B08F-7D0BE89D8E7C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626-48E4-B08F-7D0BE89D8E7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626-48E4-B08F-7D0BE89D8E7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626-48E4-B08F-7D0BE89D8E7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F626-48E4-B08F-7D0BE89D8E7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F626-48E4-B08F-7D0BE89D8E7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F626-48E4-B08F-7D0BE89D8E7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F626-48E4-B08F-7D0BE89D8E7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F626-48E4-B08F-7D0BE89D8E7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F626-48E4-B08F-7D0BE89D8E7C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26-48E4-B08F-7D0BE89D8E7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26-48E4-B08F-7D0BE89D8E7C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33014.6</c:v>
                </c:pt>
                <c:pt idx="1">
                  <c:v>2343.5</c:v>
                </c:pt>
                <c:pt idx="2">
                  <c:v>136</c:v>
                </c:pt>
                <c:pt idx="3">
                  <c:v>788.6</c:v>
                </c:pt>
                <c:pt idx="4">
                  <c:v>0</c:v>
                </c:pt>
                <c:pt idx="5" formatCode="#\ ##0.0">
                  <c:v>5071.7</c:v>
                </c:pt>
                <c:pt idx="6">
                  <c:v>1070.5</c:v>
                </c:pt>
                <c:pt idx="7">
                  <c:v>526.1</c:v>
                </c:pt>
                <c:pt idx="8" formatCode="#,##0.00">
                  <c:v>1224.5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626-48E4-B08F-7D0BE89D8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863-4B42-9278-C4642F200D87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863-4B42-9278-C4642F200D87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863-4B42-9278-C4642F200D87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863-4B42-9278-C4642F200D8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863-4B42-9278-C4642F200D8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863-4B42-9278-C4642F200D8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7863-4B42-9278-C4642F200D8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7863-4B42-9278-C4642F200D8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7863-4B42-9278-C4642F200D8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7863-4B42-9278-C4642F200D8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7863-4B42-9278-C4642F200D8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7863-4B42-9278-C4642F200D87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63-4B42-9278-C4642F200D8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63-4B42-9278-C4642F200D87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35539.699999999997</c:v>
                </c:pt>
                <c:pt idx="1">
                  <c:v>2466.1999999999998</c:v>
                </c:pt>
                <c:pt idx="2">
                  <c:v>141.5</c:v>
                </c:pt>
                <c:pt idx="3" formatCode="#,##0.00">
                  <c:v>820.1</c:v>
                </c:pt>
                <c:pt idx="4">
                  <c:v>0</c:v>
                </c:pt>
                <c:pt idx="5" formatCode="#,##0.00">
                  <c:v>5068.8</c:v>
                </c:pt>
                <c:pt idx="6">
                  <c:v>1113.4000000000001</c:v>
                </c:pt>
                <c:pt idx="7">
                  <c:v>549.5</c:v>
                </c:pt>
                <c:pt idx="8" formatCode="#,##0.00">
                  <c:v>1227.8</c:v>
                </c:pt>
                <c:pt idx="9">
                  <c:v>0</c:v>
                </c:pt>
                <c:pt idx="1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63-4B42-9278-C4642F200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4.0611562155766799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E2C3-4CE1-B30F-3A7A58E690E1}"/>
              </c:ext>
            </c:extLst>
          </c:dPt>
          <c:dPt>
            <c:idx val="1"/>
            <c:bubble3D val="0"/>
            <c:explosion val="7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E2C3-4CE1-B30F-3A7A58E690E1}"/>
              </c:ext>
            </c:extLst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E2C3-4CE1-B30F-3A7A58E690E1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E2C3-4CE1-B30F-3A7A58E690E1}"/>
              </c:ext>
            </c:extLst>
          </c:dPt>
          <c:dPt>
            <c:idx val="4"/>
            <c:bubble3D val="0"/>
            <c:explosion val="8"/>
            <c:spPr>
              <a:solidFill>
                <a:srgbClr val="849012"/>
              </a:solidFill>
            </c:spPr>
            <c:extLst>
              <c:ext xmlns:c16="http://schemas.microsoft.com/office/drawing/2014/chart" uri="{C3380CC4-5D6E-409C-BE32-E72D297353CC}">
                <c16:uniqueId val="{00000009-E2C3-4CE1-B30F-3A7A58E690E1}"/>
              </c:ext>
            </c:extLst>
          </c:dPt>
          <c:dLbls>
            <c:dLbl>
              <c:idx val="3"/>
              <c:layout>
                <c:manualLayout>
                  <c:x val="4.9734594226206628E-3"/>
                  <c:y val="3.43264248704663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3-4CE1-B30F-3A7A58E690E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C3-4CE1-B30F-3A7A58E690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C3-4CE1-B30F-3A7A58E690E1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0.4481</c:v>
                </c:pt>
                <c:pt idx="1">
                  <c:v>0.1072</c:v>
                </c:pt>
                <c:pt idx="2">
                  <c:v>0.34279999999999999</c:v>
                </c:pt>
                <c:pt idx="3">
                  <c:v>3.2000000000000002E-3</c:v>
                </c:pt>
                <c:pt idx="4">
                  <c:v>9.8699999999999996E-2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C3-4CE1-B30F-3A7A58E69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580015308073309"/>
          <c:h val="0.6880888172657175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7.6880992207580268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629A-4DE6-A698-B7899ACC580E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629A-4DE6-A698-B7899ACC580E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629A-4DE6-A698-B7899ACC580E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629A-4DE6-A698-B7899ACC580E}"/>
              </c:ext>
            </c:extLst>
          </c:dPt>
          <c:dPt>
            <c:idx val="4"/>
            <c:bubble3D val="0"/>
            <c:spPr>
              <a:solidFill>
                <a:srgbClr val="849012"/>
              </a:solidFill>
            </c:spPr>
            <c:extLst>
              <c:ext xmlns:c16="http://schemas.microsoft.com/office/drawing/2014/chart" uri="{C3380CC4-5D6E-409C-BE32-E72D297353CC}">
                <c16:uniqueId val="{00000009-629A-4DE6-A698-B7899ACC580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9A-4DE6-A698-B7899ACC58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A-4DE6-A698-B7899ACC580E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0.3861</c:v>
                </c:pt>
                <c:pt idx="1">
                  <c:v>1.8599999999999998E-2</c:v>
                </c:pt>
                <c:pt idx="2">
                  <c:v>0.45829999999999999</c:v>
                </c:pt>
                <c:pt idx="3">
                  <c:v>4.1000000000000003E-3</c:v>
                </c:pt>
                <c:pt idx="4">
                  <c:v>0.13289999999999999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9A-4DE6-A698-B7899ACC5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875417848485584"/>
          <c:h val="0.5430110970584635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475979662321383"/>
          <c:h val="0.76249724613438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DF6A-41CE-ACA0-97EC66426975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DF6A-41CE-ACA0-97EC66426975}"/>
              </c:ext>
            </c:extLst>
          </c:dPt>
          <c:dPt>
            <c:idx val="2"/>
            <c:bubble3D val="0"/>
            <c:explosion val="5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DF6A-41CE-ACA0-97EC66426975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DF6A-41CE-ACA0-97EC66426975}"/>
              </c:ext>
            </c:extLst>
          </c:dPt>
          <c:dPt>
            <c:idx val="4"/>
            <c:bubble3D val="0"/>
            <c:explosion val="4"/>
            <c:spPr>
              <a:solidFill>
                <a:srgbClr val="849012"/>
              </a:solidFill>
            </c:spPr>
            <c:extLst>
              <c:ext xmlns:c16="http://schemas.microsoft.com/office/drawing/2014/chart" uri="{C3380CC4-5D6E-409C-BE32-E72D297353CC}">
                <c16:uniqueId val="{00000009-DF6A-41CE-ACA0-97EC66426975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A-41CE-ACA0-97EC6642697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A-41CE-ACA0-97EC66426975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0.37830000000000003</c:v>
                </c:pt>
                <c:pt idx="1">
                  <c:v>1.7999999999999999E-2</c:v>
                </c:pt>
                <c:pt idx="2">
                  <c:v>0.46200000000000002</c:v>
                </c:pt>
                <c:pt idx="3">
                  <c:v>4.1999999999999997E-3</c:v>
                </c:pt>
                <c:pt idx="4">
                  <c:v>0.13750000000000001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6A-41CE-ACA0-97EC66426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4443606571419885"/>
          <c:h val="0.6362753457631267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0A-4C40-B5CF-75A7AC9793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30A-4C40-B5CF-75A7AC9793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30A-4C40-B5CF-75A7AC9793B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30A-4C40-B5CF-75A7AC9793B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30A-4C40-B5CF-75A7AC9793B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30A-4C40-B5CF-75A7AC9793B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30A-4C40-B5CF-75A7AC9793B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30A-4C40-B5CF-75A7AC9793B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30A-4C40-B5CF-75A7AC9793B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30A-4C40-B5CF-75A7AC9793B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99</c:v>
                </c:pt>
                <c:pt idx="2">
                  <c:v>21549.7</c:v>
                </c:pt>
                <c:pt idx="3">
                  <c:v>67</c:v>
                </c:pt>
                <c:pt idx="4" formatCode="0.00">
                  <c:v>221947.9</c:v>
                </c:pt>
                <c:pt idx="5">
                  <c:v>51446.3</c:v>
                </c:pt>
                <c:pt idx="6" formatCode="0.00">
                  <c:v>20771.5</c:v>
                </c:pt>
                <c:pt idx="7">
                  <c:v>21288.400000000001</c:v>
                </c:pt>
                <c:pt idx="8">
                  <c:v>3.2</c:v>
                </c:pt>
                <c:pt idx="9">
                  <c:v>28684.7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0A-4C40-B5CF-75A7AC979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0D2-40D3-A05D-295E4F2EF94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0D2-40D3-A05D-295E4F2EF94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0D2-40D3-A05D-295E4F2EF94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0D2-40D3-A05D-295E4F2EF94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0D2-40D3-A05D-295E4F2EF94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0D2-40D3-A05D-295E4F2EF94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0D2-40D3-A05D-295E4F2EF94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0D2-40D3-A05D-295E4F2EF94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0D2-40D3-A05D-295E4F2EF943}"/>
              </c:ext>
            </c:extLst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D2-40D3-A05D-295E4F2EF9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37802.300000000003</c:v>
                </c:pt>
                <c:pt idx="1">
                  <c:v>6357.3</c:v>
                </c:pt>
                <c:pt idx="2">
                  <c:v>85.1</c:v>
                </c:pt>
                <c:pt idx="3">
                  <c:v>190894.6</c:v>
                </c:pt>
                <c:pt idx="4">
                  <c:v>44595.4</c:v>
                </c:pt>
                <c:pt idx="5">
                  <c:v>20508.599999999999</c:v>
                </c:pt>
                <c:pt idx="6">
                  <c:v>0</c:v>
                </c:pt>
                <c:pt idx="7">
                  <c:v>3.2</c:v>
                </c:pt>
                <c:pt idx="8">
                  <c:v>28523.4</c:v>
                </c:pt>
                <c:pt idx="9">
                  <c:v>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D2-40D3-A05D-295E4F2EF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BF7BDC7D-A68F-4548-82F8-1E4AB38C9C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CA82-65F9-40FF-9A47-DB2006B980C2}" type="parTrans" cxnId="{47B96835-1C5C-4F9E-BF74-817DD754EE88}">
      <dgm:prSet/>
      <dgm:spPr/>
      <dgm:t>
        <a:bodyPr/>
        <a:lstStyle/>
        <a:p>
          <a:endParaRPr lang="ru-RU"/>
        </a:p>
      </dgm:t>
    </dgm:pt>
    <dgm:pt modelId="{932FFABA-B9B0-448C-A9E4-5094179E7951}" type="sibTrans" cxnId="{47B96835-1C5C-4F9E-BF74-817DD754EE88}">
      <dgm:prSet/>
      <dgm:spPr/>
      <dgm:t>
        <a:bodyPr/>
        <a:lstStyle/>
        <a:p>
          <a:endParaRPr lang="ru-RU"/>
        </a:p>
      </dgm:t>
    </dgm:pt>
    <dgm:pt modelId="{280561D2-84A2-4ACC-AD4B-F1027DD8D0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D04B8-E3F1-4332-96CA-150C93662240}" type="parTrans" cxnId="{8A18E6AF-90D9-484F-AD98-3E3DEEAD4659}">
      <dgm:prSet/>
      <dgm:spPr/>
      <dgm:t>
        <a:bodyPr/>
        <a:lstStyle/>
        <a:p>
          <a:endParaRPr lang="ru-RU"/>
        </a:p>
      </dgm:t>
    </dgm:pt>
    <dgm:pt modelId="{F9C089D4-A3D2-4C62-8AFC-D995D8247D6B}" type="sibTrans" cxnId="{8A18E6AF-90D9-484F-AD98-3E3DEEAD4659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3" custScaleX="1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145C-C2CB-4A41-9C7B-88C559B8A7E7}" type="pres">
      <dgm:prSet presAssocID="{A12810F0-1A03-430B-9F26-128DC5AB82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4281E0-C957-4140-BFDC-FC1E4832389B}" type="pres">
      <dgm:prSet presAssocID="{A12810F0-1A03-430B-9F26-128DC5AB82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AE3AD0-AD0B-4C95-A4D7-BED0B41121C2}" type="pres">
      <dgm:prSet presAssocID="{BF7BDC7D-A68F-4548-82F8-1E4AB38C9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E3C-8C89-4486-BFFC-C373F00354BB}" type="pres">
      <dgm:prSet presAssocID="{932FFABA-B9B0-448C-A9E4-5094179E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F6AD22-4BB2-4673-9480-6A97F488BB4C}" type="pres">
      <dgm:prSet presAssocID="{932FFABA-B9B0-448C-A9E4-5094179E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BD4067F-2083-4CDE-BF0F-5BCCF41808F7}" type="pres">
      <dgm:prSet presAssocID="{280561D2-84A2-4ACC-AD4B-F1027DD8D0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2421-DB92-498B-9DF1-D3B558144398}" type="pres">
      <dgm:prSet presAssocID="{F9C089D4-A3D2-4C62-8AFC-D995D8247D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BDDB25-78F8-4A2E-A67C-DEB5F9C51426}" type="pres">
      <dgm:prSet presAssocID="{F9C089D4-A3D2-4C62-8AFC-D995D8247D6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328B28-38AF-432B-AAA5-D53772648D78}" type="presOf" srcId="{F9C089D4-A3D2-4C62-8AFC-D995D8247D6B}" destId="{94BDDB25-78F8-4A2E-A67C-DEB5F9C51426}" srcOrd="1" destOrd="0" presId="urn:microsoft.com/office/officeart/2005/8/layout/cycle7"/>
    <dgm:cxn modelId="{801C2A8C-EA62-49D6-A52B-DF1608AE0CFE}" type="presOf" srcId="{932FFABA-B9B0-448C-A9E4-5094179E7951}" destId="{8CF6AD22-4BB2-4673-9480-6A97F488BB4C}" srcOrd="1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3B09F59E-A36C-4815-8D3F-580D1FCE6456}" type="presOf" srcId="{A12810F0-1A03-430B-9F26-128DC5AB82B4}" destId="{4BC2145C-C2CB-4A41-9C7B-88C559B8A7E7}" srcOrd="0" destOrd="0" presId="urn:microsoft.com/office/officeart/2005/8/layout/cycle7"/>
    <dgm:cxn modelId="{ED618970-8798-4F90-A363-E0C0B5789D9D}" type="presOf" srcId="{F9C089D4-A3D2-4C62-8AFC-D995D8247D6B}" destId="{CA942421-DB92-498B-9DF1-D3B558144398}" srcOrd="0" destOrd="0" presId="urn:microsoft.com/office/officeart/2005/8/layout/cycle7"/>
    <dgm:cxn modelId="{DD8EA85B-2D81-4AD4-A378-23D4AF52DFA1}" type="presOf" srcId="{A12810F0-1A03-430B-9F26-128DC5AB82B4}" destId="{FF4281E0-C957-4140-BFDC-FC1E4832389B}" srcOrd="1" destOrd="0" presId="urn:microsoft.com/office/officeart/2005/8/layout/cycle7"/>
    <dgm:cxn modelId="{47B96835-1C5C-4F9E-BF74-817DD754EE88}" srcId="{83986ECD-71DD-473C-82C5-F6403F2E9C6D}" destId="{BF7BDC7D-A68F-4548-82F8-1E4AB38C9C02}" srcOrd="1" destOrd="0" parTransId="{3C34CA82-65F9-40FF-9A47-DB2006B980C2}" sibTransId="{932FFABA-B9B0-448C-A9E4-5094179E7951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40787E60-3AAB-4C3D-BB28-16A73B2BD410}" type="presOf" srcId="{932FFABA-B9B0-448C-A9E4-5094179E7951}" destId="{E7E83E3C-8C89-4486-BFFC-C373F00354BB}" srcOrd="0" destOrd="0" presId="urn:microsoft.com/office/officeart/2005/8/layout/cycle7"/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C5988772-2E3D-46BC-BDDE-945CB20918CE}" type="presOf" srcId="{BF7BDC7D-A68F-4548-82F8-1E4AB38C9C02}" destId="{2CAE3AD0-AD0B-4C95-A4D7-BED0B41121C2}" srcOrd="0" destOrd="0" presId="urn:microsoft.com/office/officeart/2005/8/layout/cycle7"/>
    <dgm:cxn modelId="{8A18E6AF-90D9-484F-AD98-3E3DEEAD4659}" srcId="{83986ECD-71DD-473C-82C5-F6403F2E9C6D}" destId="{280561D2-84A2-4ACC-AD4B-F1027DD8D03D}" srcOrd="2" destOrd="0" parTransId="{A46D04B8-E3F1-4332-96CA-150C93662240}" sibTransId="{F9C089D4-A3D2-4C62-8AFC-D995D8247D6B}"/>
    <dgm:cxn modelId="{4880E530-F64A-4BA3-9E3F-4402121DB640}" type="presOf" srcId="{280561D2-84A2-4ACC-AD4B-F1027DD8D03D}" destId="{1BD4067F-2083-4CDE-BF0F-5BCCF41808F7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  <dgm:cxn modelId="{C60689AD-BD71-45A5-8987-33FD69B9284F}" type="presParOf" srcId="{D22CC915-1D71-4D27-8570-44875631395B}" destId="{4BC2145C-C2CB-4A41-9C7B-88C559B8A7E7}" srcOrd="1" destOrd="0" presId="urn:microsoft.com/office/officeart/2005/8/layout/cycle7"/>
    <dgm:cxn modelId="{43011676-81C3-4DC7-B646-CAF29E1C9057}" type="presParOf" srcId="{4BC2145C-C2CB-4A41-9C7B-88C559B8A7E7}" destId="{FF4281E0-C957-4140-BFDC-FC1E4832389B}" srcOrd="0" destOrd="0" presId="urn:microsoft.com/office/officeart/2005/8/layout/cycle7"/>
    <dgm:cxn modelId="{A4898E02-F45D-448A-B86F-ED199B2A5B95}" type="presParOf" srcId="{D22CC915-1D71-4D27-8570-44875631395B}" destId="{2CAE3AD0-AD0B-4C95-A4D7-BED0B41121C2}" srcOrd="2" destOrd="0" presId="urn:microsoft.com/office/officeart/2005/8/layout/cycle7"/>
    <dgm:cxn modelId="{AB69BBA4-302E-4ECB-8F91-6F7C831DF1AC}" type="presParOf" srcId="{D22CC915-1D71-4D27-8570-44875631395B}" destId="{E7E83E3C-8C89-4486-BFFC-C373F00354BB}" srcOrd="3" destOrd="0" presId="urn:microsoft.com/office/officeart/2005/8/layout/cycle7"/>
    <dgm:cxn modelId="{5EC9BF6C-2DDF-4446-BC76-DB2A55DA40D0}" type="presParOf" srcId="{E7E83E3C-8C89-4486-BFFC-C373F00354BB}" destId="{8CF6AD22-4BB2-4673-9480-6A97F488BB4C}" srcOrd="0" destOrd="0" presId="urn:microsoft.com/office/officeart/2005/8/layout/cycle7"/>
    <dgm:cxn modelId="{D5838518-3322-42C9-8BB8-A08DCAF02764}" type="presParOf" srcId="{D22CC915-1D71-4D27-8570-44875631395B}" destId="{1BD4067F-2083-4CDE-BF0F-5BCCF41808F7}" srcOrd="4" destOrd="0" presId="urn:microsoft.com/office/officeart/2005/8/layout/cycle7"/>
    <dgm:cxn modelId="{3F4CF799-FCA0-45B1-94C7-256D60396955}" type="presParOf" srcId="{D22CC915-1D71-4D27-8570-44875631395B}" destId="{CA942421-DB92-498B-9DF1-D3B558144398}" srcOrd="5" destOrd="0" presId="urn:microsoft.com/office/officeart/2005/8/layout/cycle7"/>
    <dgm:cxn modelId="{19764047-A158-4B15-9BA1-A977DD783F82}" type="presParOf" srcId="{CA942421-DB92-498B-9DF1-D3B558144398}" destId="{94BDDB25-78F8-4A2E-A67C-DEB5F9C514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2312350" y="1020"/>
          <a:ext cx="2995299" cy="1164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59" y="35129"/>
        <a:ext cx="2927081" cy="1096362"/>
      </dsp:txXfrm>
    </dsp:sp>
    <dsp:sp modelId="{4BC2145C-C2CB-4A41-9C7B-88C559B8A7E7}">
      <dsp:nvSpPr>
        <dsp:cNvPr id="0" name=""/>
        <dsp:cNvSpPr/>
      </dsp:nvSpPr>
      <dsp:spPr>
        <a:xfrm rot="3600000">
          <a:off x="4165033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87314" y="2125619"/>
        <a:ext cx="967472" cy="244561"/>
      </dsp:txXfrm>
    </dsp:sp>
    <dsp:sp modelId="{2CAE3AD0-AD0B-4C95-A4D7-BED0B41121C2}">
      <dsp:nvSpPr>
        <dsp:cNvPr id="0" name=""/>
        <dsp:cNvSpPr/>
      </dsp:nvSpPr>
      <dsp:spPr>
        <a:xfrm>
          <a:off x="4567521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30" y="3364308"/>
        <a:ext cx="2260942" cy="1096362"/>
      </dsp:txXfrm>
    </dsp:sp>
    <dsp:sp modelId="{E7E83E3C-8C89-4486-BFFC-C373F00354BB}">
      <dsp:nvSpPr>
        <dsp:cNvPr id="0" name=""/>
        <dsp:cNvSpPr/>
      </dsp:nvSpPr>
      <dsp:spPr>
        <a:xfrm rot="10800000">
          <a:off x="3203982" y="3708687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26263" y="3790208"/>
        <a:ext cx="967472" cy="244561"/>
      </dsp:txXfrm>
    </dsp:sp>
    <dsp:sp modelId="{1BD4067F-2083-4CDE-BF0F-5BCCF41808F7}">
      <dsp:nvSpPr>
        <dsp:cNvPr id="0" name=""/>
        <dsp:cNvSpPr/>
      </dsp:nvSpPr>
      <dsp:spPr>
        <a:xfrm>
          <a:off x="723318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427" y="3364308"/>
        <a:ext cx="2260942" cy="1096362"/>
      </dsp:txXfrm>
    </dsp:sp>
    <dsp:sp modelId="{CA942421-DB92-498B-9DF1-D3B558144398}">
      <dsp:nvSpPr>
        <dsp:cNvPr id="0" name=""/>
        <dsp:cNvSpPr/>
      </dsp:nvSpPr>
      <dsp:spPr>
        <a:xfrm rot="18000000">
          <a:off x="2242931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65212" y="2125619"/>
        <a:ext cx="967472" cy="24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757961"/>
        <a:ext cx="1803918" cy="2795098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757961"/>
        <a:ext cx="1803918" cy="2795098"/>
      </dsp:txXfrm>
    </dsp:sp>
    <dsp:sp modelId="{9A4D6425-03B9-454D-806A-646D142ACA0C}">
      <dsp:nvSpPr>
        <dsp:cNvPr id="0" name=""/>
        <dsp:cNvSpPr/>
      </dsp:nvSpPr>
      <dsp:spPr>
        <a:xfrm rot="21580659">
          <a:off x="4791742" y="1910295"/>
          <a:ext cx="406232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20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3" y="2005680"/>
        <a:ext cx="284362" cy="285124"/>
      </dsp:txXfrm>
    </dsp:sp>
    <dsp:sp modelId="{D1855CCA-EDB8-45CC-AD9D-A9FB81CEF4B7}">
      <dsp:nvSpPr>
        <dsp:cNvPr id="0" name=""/>
        <dsp:cNvSpPr/>
      </dsp:nvSpPr>
      <dsp:spPr>
        <a:xfrm>
          <a:off x="5366594" y="685801"/>
          <a:ext cx="2252065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751762"/>
        <a:ext cx="2120143" cy="277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2024 год и на плановый период 2025-2026 годов от 19 декабря 2023 года №72)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первоочередных и приоритетных направлениях, в том числе на достижении целей и результатов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региональных проектов,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направленных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на реализацию национальных проектов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аключение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тимулирование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органов местного самоуправления в увеличении собственной доходной базы местных бюджетов;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2023-2026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90279"/>
              </p:ext>
            </p:extLst>
          </p:nvPr>
        </p:nvGraphicFramePr>
        <p:xfrm>
          <a:off x="838200" y="1217390"/>
          <a:ext cx="74676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ПРОМЫШЛЕННОСТЬ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104,31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пр-ва,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работ, услуг, 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0" dirty="0" smtClean="0">
                          <a:effectLst/>
                          <a:latin typeface="Times New Roman" panose="02020603050405020304" pitchFamily="18" charset="0"/>
                        </a:rPr>
                        <a:t>Продукция</a:t>
                      </a:r>
                      <a:r>
                        <a:rPr lang="ru-RU" sz="1200" b="0" kern="0" baseline="0" dirty="0" smtClean="0">
                          <a:effectLst/>
                          <a:latin typeface="Times New Roman" panose="02020603050405020304" pitchFamily="18" charset="0"/>
                        </a:rPr>
                        <a:t> сельского хозяйства во всех категориях хозяйств – всего, мл. руб.</a:t>
                      </a:r>
                      <a:endParaRPr lang="ru-RU" sz="1200" b="0" kern="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зерно-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картофель-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759,8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овощи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	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-мясо-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2023-2026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316419"/>
              </p:ext>
            </p:extLst>
          </p:nvPr>
        </p:nvGraphicFramePr>
        <p:xfrm>
          <a:off x="838200" y="1052290"/>
          <a:ext cx="7467602" cy="52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kern="0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-молоко-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4698,3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919,4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-яйцо-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тыс. шт.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200" b="1" kern="0" baseline="0" dirty="0" smtClean="0">
                          <a:effectLst/>
                          <a:latin typeface="Times New Roman" panose="02020603050405020304" pitchFamily="18" charset="0"/>
                        </a:rPr>
                        <a:t> торговли,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Численность постоянного населения, тыс. чел. (среднегодовая)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8,91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городского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сельского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родившихся,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умерших,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8233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079828"/>
              </p:ext>
            </p:extLst>
          </p:nvPr>
        </p:nvGraphicFramePr>
        <p:xfrm>
          <a:off x="990600" y="901701"/>
          <a:ext cx="7200000" cy="563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333439,9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34777,0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298662,9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331352,1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36993,9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9840,2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191520,9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49636,1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15872,9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27225,3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2087,8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47296"/>
              </p:ext>
            </p:extLst>
          </p:nvPr>
        </p:nvGraphicFramePr>
        <p:xfrm>
          <a:off x="1295400" y="1013785"/>
          <a:ext cx="7162799" cy="155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6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425702,2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341914,1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425702,2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341589,5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324,6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516672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28684,7</a:t>
            </a:r>
            <a:r>
              <a:rPr lang="ru-RU" sz="1600" b="1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28523,4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28522,0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0,0 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0,0%, на 2026 год – профицит 324,6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0,69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2921,1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56386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99197,0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16269,4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15461,5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решению от 19 декабря 2023 №72 «о бюджете муниципального образования «Велижский район»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383692,8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288864,3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294901,1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42009,4</a:t>
            </a:r>
            <a:r>
              <a:rPr lang="ru-RU" sz="1600" dirty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44260,6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47013,0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5182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837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95280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190756,0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128617,0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- 129326,0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145904,0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>
                <a:latin typeface="Georgia" panose="02040502050405020303" pitchFamily="18" charset="0"/>
              </a:rPr>
              <a:t>152665,5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>
                <a:latin typeface="Georgia" panose="02040502050405020303" pitchFamily="18" charset="0"/>
              </a:rPr>
              <a:t>157980,0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>
                <a:latin typeface="Georgia" panose="02040502050405020303" pitchFamily="18" charset="0"/>
              </a:rPr>
              <a:t>45672,5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>
                <a:latin typeface="Georgia" panose="02040502050405020303" pitchFamily="18" charset="0"/>
              </a:rPr>
              <a:t>6221,5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6177,0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1360,3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1360,3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1418,1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«Велижский район» на 2024 год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56531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из общей суммы доходов,%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322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из общей суммы доходов,%.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9768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83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53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15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00968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47,4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47,4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24,7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5,7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01.01.2023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8985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0">
                <a:blip r:embed="rId2"/>
                <a:stretch>
                  <a:fillRect t="-1282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13081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-425 702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425702,2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Объект 1167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43237"/>
              </p:ext>
            </p:extLst>
          </p:nvPr>
        </p:nvGraphicFramePr>
        <p:xfrm>
          <a:off x="990600" y="1524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91291"/>
              </p:ext>
            </p:extLst>
          </p:nvPr>
        </p:nvGraphicFramePr>
        <p:xfrm>
          <a:off x="1371600" y="30480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743" name="Прямоугольник 116742"/>
          <p:cNvSpPr/>
          <p:nvPr/>
        </p:nvSpPr>
        <p:spPr>
          <a:xfrm>
            <a:off x="457200" y="56388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«Регистрация права </a:t>
            </a:r>
            <a:r>
              <a:rPr lang="ru-RU" sz="1300" dirty="0">
                <a:latin typeface="Georgia" panose="02040502050405020303" pitchFamily="18" charset="0"/>
              </a:rPr>
              <a:t>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17. 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18. Муниципальная программа «Охрана окружающей среды на территории муниципального образования «Велижский район»;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19. Муниципальная программа «Создание благоприятного предпринимательского климата на территории муниципального образования «Велижский район».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indent="450000" algn="just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1.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2.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3.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4.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5.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6.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7.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8.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22216"/>
              </p:ext>
            </p:extLst>
          </p:nvPr>
        </p:nvGraphicFramePr>
        <p:xfrm>
          <a:off x="685800" y="1143001"/>
          <a:ext cx="7924801" cy="5234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228 888 832,86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198 187 704,96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200 424 268,86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141 209 631,24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122 344 061,00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123 042 237,90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46 058 568,00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38 129 467,00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39 141 767,00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10 416 717,00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10 261 985,00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10 465 199,00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8 457 744,00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7 700 044,00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7 698 544,00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93409"/>
              </p:ext>
            </p:extLst>
          </p:nvPr>
        </p:nvGraphicFramePr>
        <p:xfrm>
          <a:off x="827088" y="381000"/>
          <a:ext cx="7326312" cy="4272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13668843,62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10704818,96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11029191,96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</a:t>
            </a:r>
            <a:r>
              <a:rPr lang="ru-RU" sz="1400" dirty="0">
                <a:latin typeface="Georgia" panose="02040502050405020303" pitchFamily="18" charset="0"/>
              </a:rPr>
              <a:t>полноценных условий для эффективного функционирования Администрации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программы: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Обеспечение </a:t>
            </a:r>
            <a:r>
              <a:rPr lang="ru-RU" sz="1400" dirty="0">
                <a:latin typeface="Georgia" panose="02040502050405020303" pitchFamily="18" charset="0"/>
              </a:rPr>
              <a:t>функций органов местного самоуправления: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Администрации;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 Администрации муниципального образования «Велижский район»;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транспортное обеспечение органов местного самоуправления, приобретение, ремонт, техническое обслуживание и контрольно-диагностические работы автотранспорта;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приобретение транспортных средств для обеспечения деятельности Администрации муниципального образования «Велижский район»;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- информирование </a:t>
            </a:r>
            <a:r>
              <a:rPr lang="ru-RU" sz="1400" dirty="0">
                <a:latin typeface="Georgia" panose="02040502050405020303" pitchFamily="18" charset="0"/>
              </a:rPr>
              <a:t>населения Велижского района Смоленской области о местном </a:t>
            </a:r>
            <a:r>
              <a:rPr lang="ru-RU" sz="1400" dirty="0" smtClean="0">
                <a:latin typeface="Georgia" panose="02040502050405020303" pitchFamily="18" charset="0"/>
              </a:rPr>
              <a:t>- самоуправлении</a:t>
            </a:r>
            <a:r>
              <a:rPr lang="ru-RU" sz="1400" dirty="0">
                <a:latin typeface="Georgia" panose="02040502050405020303" pitchFamily="18" charset="0"/>
              </a:rPr>
              <a:t>, о работе органов местного самоуправления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Достижение целей муниципальной программы требует решения следующих </a:t>
            </a:r>
            <a:r>
              <a:rPr lang="ru-RU" sz="1400" b="1" dirty="0">
                <a:latin typeface="Georgia" panose="02040502050405020303" pitchFamily="18" charset="0"/>
              </a:rPr>
              <a:t>задач</a:t>
            </a:r>
            <a:r>
              <a:rPr lang="ru-RU" sz="1400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Целевое </a:t>
            </a:r>
            <a:r>
              <a:rPr lang="ru-RU" sz="1400" dirty="0">
                <a:latin typeface="Georgia" panose="02040502050405020303" pitchFamily="18" charset="0"/>
              </a:rPr>
              <a:t>и эффективное использование средств бюджета муниципального образования;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latin typeface="Georgia" panose="02040502050405020303" pitchFamily="18" charset="0"/>
              </a:rPr>
              <a:t>Планирование </a:t>
            </a:r>
            <a:r>
              <a:rPr lang="ru-RU" sz="1400" dirty="0">
                <a:latin typeface="Georgia" panose="02040502050405020303" pitchFamily="18" charset="0"/>
              </a:rPr>
              <a:t>и контроль расходов бюджета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68855"/>
              </p:ext>
            </p:extLst>
          </p:nvPr>
        </p:nvGraphicFramePr>
        <p:xfrm>
          <a:off x="685800" y="1371600"/>
          <a:ext cx="7848601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30 484 586,00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24 289 586,00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28 860 686,00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24 289 586,00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47244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Эффективное 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«Велижский район» и муниципального образования Велижское городское поселение.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altLang="ru-RU" sz="1400" b="1" dirty="0">
                <a:latin typeface="Georgia" panose="02040502050405020303" pitchFamily="18" charset="0"/>
              </a:rPr>
              <a:t>К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онечные результаты реализации программы: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- оформление </a:t>
            </a:r>
            <a:r>
              <a:rPr lang="ru-RU" sz="1400" dirty="0">
                <a:latin typeface="Georgia" panose="02040502050405020303" pitchFamily="18" charset="0"/>
              </a:rPr>
              <a:t>государственной регистрации прав на муниципальные объекты недвижимости 90%, в том числе на земельные участки - к 2024 году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внесение полной информации об объектах муниципального </a:t>
            </a:r>
            <a:r>
              <a:rPr lang="ru-RU" sz="1400" dirty="0" smtClean="0">
                <a:latin typeface="Georgia" panose="02040502050405020303" pitchFamily="18" charset="0"/>
              </a:rPr>
              <a:t>имущества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муниципального района в Реестр муниципального имущества - 90% к 2024 году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повышение доходов от аренды недвижимого имущества (здания, помещения, строения, сооружения) к 2024 году на 15,4</a:t>
            </a:r>
            <a:r>
              <a:rPr lang="ru-RU" sz="1400" dirty="0" smtClean="0">
                <a:latin typeface="Georgia" panose="02040502050405020303" pitchFamily="18" charset="0"/>
              </a:rPr>
              <a:t>%;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повышение доходов от аренды земельных участков, находящихся в собственности муниципального образования «Велижский район» и муниципального образования Велижское городское поселение, к 2024 году на 15,4</a:t>
            </a:r>
            <a:r>
              <a:rPr lang="ru-RU" sz="1400" dirty="0" smtClean="0">
                <a:latin typeface="Georgia" panose="02040502050405020303" pitchFamily="18" charset="0"/>
              </a:rPr>
              <a:t>%.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 </a:t>
            </a:r>
            <a:endParaRPr lang="ru-RU" altLang="ru-RU" sz="1400" b="1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85510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indent="450000" algn="just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и комплектование книжного фонда централизованной библиотечной системы;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культурного наследия;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крепление материально-технической базы учреждений культуры района;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В</a:t>
            </a:r>
            <a:r>
              <a:rPr lang="ru-RU" sz="1400" dirty="0" smtClean="0">
                <a:latin typeface="Georgia" panose="02040502050405020303" pitchFamily="18" charset="0"/>
              </a:rPr>
              <a:t>недрение и расширение инновационных технологий в сфере культуры;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оддержка деятельности творческих коллективов;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50801" y="428625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20017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56 266 555,00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49 110 390,00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51 174 507,00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2 391 000,00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1 802 700,00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1 910 700,00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4 847 271,00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4 515 062,00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4 716 886,00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77842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9 153 900,00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9 251 500,00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9 784 500,00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26 810 048,00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20 732 293,00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21 953 586,00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13 064 336,00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8382000" cy="5181600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altLang="ru-RU" sz="1400" b="1" dirty="0" smtClean="0"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</a:t>
            </a:r>
            <a:r>
              <a:rPr lang="ru-RU" sz="1400" dirty="0">
                <a:latin typeface="Georgia" panose="02040502050405020303" pitchFamily="18" charset="0"/>
              </a:rPr>
              <a:t>долгосрочной сбалансированности и устойчивости бюджетной системы муниципального образования «Велижский район»;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долгом;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3. Создание </a:t>
            </a:r>
            <a:r>
              <a:rPr lang="ru-RU" sz="1400" dirty="0">
                <a:latin typeface="Georgia" panose="02040502050405020303" pitchFamily="18" charset="0"/>
              </a:rPr>
              <a:t>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indent="360000" algn="just"/>
            <a:r>
              <a:rPr lang="ru-RU" altLang="ru-RU" sz="1400" b="1" dirty="0" smtClean="0">
                <a:latin typeface="Georgia" panose="02040502050405020303" pitchFamily="18" charset="0"/>
              </a:rPr>
              <a:t>Целевые показатели реализации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Соблюдение </a:t>
            </a:r>
            <a:r>
              <a:rPr lang="ru-RU" sz="1400" dirty="0">
                <a:latin typeface="Georgia" panose="02040502050405020303" pitchFamily="18" charset="0"/>
              </a:rPr>
              <a:t>порядка и сроков разработки проекта бюджета муниципального района;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величение </a:t>
            </a:r>
            <a:r>
              <a:rPr lang="ru-RU" sz="1400" dirty="0">
                <a:latin typeface="Georgia" panose="02040502050405020303" pitchFamily="18" charset="0"/>
              </a:rPr>
              <a:t>(не снижение) доли расходов бюджета муниципального района формируемых в рамках муниципальных программ;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облюдение </a:t>
            </a:r>
            <a:r>
              <a:rPr lang="ru-RU" sz="1400" dirty="0">
                <a:latin typeface="Georgia" panose="02040502050405020303" pitchFamily="18" charset="0"/>
              </a:rPr>
              <a:t>установленных законодательством Российской Федерации  требований о сроках и составе  отчетности об исполнении бюджета муниципального района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4. Отсутствие  просроченной кредиторской задолженности бюджета муниципального района;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О</a:t>
            </a:r>
            <a:r>
              <a:rPr lang="ru-RU" sz="1400" dirty="0" smtClean="0">
                <a:latin typeface="Georgia" panose="02040502050405020303" pitchFamily="18" charset="0"/>
              </a:rPr>
              <a:t>тношение </a:t>
            </a:r>
            <a:r>
              <a:rPr lang="ru-RU" sz="1400" dirty="0">
                <a:latin typeface="Georgia" panose="02040502050405020303" pitchFamily="18" charset="0"/>
              </a:rPr>
              <a:t>объема муниципального долга к общему годовому объему доходов бюджета муниципального района без учета утвержденного объема безвозмездных поступлений (в процентах</a:t>
            </a:r>
            <a:r>
              <a:rPr lang="ru-RU" sz="14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Д</a:t>
            </a:r>
            <a:r>
              <a:rPr lang="ru-RU" sz="1400" dirty="0" smtClean="0">
                <a:latin typeface="Georgia" panose="02040502050405020303" pitchFamily="18" charset="0"/>
              </a:rPr>
              <a:t>оля </a:t>
            </a:r>
            <a:r>
              <a:rPr lang="ru-RU" sz="1400" dirty="0">
                <a:latin typeface="Georgia" panose="02040502050405020303" pitchFamily="18" charset="0"/>
              </a:rPr>
              <a:t>расходов на обслуживание муниципального долга в общем объеме расходов бюджета муниципального района, за исключением объема расходов, которые осуществляются за счет субвенций, предоставляемых из бюджетов бюджетной системы Российской Федерации (в процентах</a:t>
            </a:r>
            <a:r>
              <a:rPr lang="ru-RU" sz="14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7. Повышение прозрачности оценки уровня расчетной бюджетной обеспеченности поселений Велижского района Смоленской области;</a:t>
            </a: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 algn="just"/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7620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46847"/>
            <a:ext cx="1219200" cy="72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48" y="5779858"/>
            <a:ext cx="1200352" cy="8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21106"/>
              </p:ext>
            </p:extLst>
          </p:nvPr>
        </p:nvGraphicFramePr>
        <p:xfrm>
          <a:off x="304800" y="2311852"/>
          <a:ext cx="7924800" cy="3468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6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34 460 747,67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33 891 837,67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33 890 410,99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5 772 802,00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3 245,67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3 245 ,67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3 218,99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28 684 700,00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28 523 400,00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28 522 000,00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1950" y="1130300"/>
            <a:ext cx="8324850" cy="116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8. Распределение дотаций на выравнивание бюджетной обеспеченности поселений, входящих в состав муниципального образования «Велижский район»   (далее – выравнивание бюджетной обеспеченности поселений) из общего объема районного фонда финансовой поддержки поселений в соответствии с областным законом от 29.09.2005 №87-з «О межбюджетных отношениях в Смоленской области»</a:t>
            </a:r>
          </a:p>
          <a:p>
            <a:pPr algn="ctr"/>
            <a:endParaRPr lang="ru-RU" sz="1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69900" y="150812"/>
            <a:ext cx="8686800" cy="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93944"/>
              </p:ext>
            </p:extLst>
          </p:nvPr>
        </p:nvGraphicFramePr>
        <p:xfrm>
          <a:off x="685799" y="3614400"/>
          <a:ext cx="8077200" cy="225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latin typeface="Georgia" panose="02040502050405020303" pitchFamily="18" charset="0"/>
                        </a:rPr>
                        <a:t>Предусмотрено всего рублей, в т.ч.: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18 437 700,00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5 071 </a:t>
                      </a: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5 068 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«Капитальный ремонт, ремонт и содержание автомобильных дорог общего пользования местного значения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18437700,00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5071700,00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5068800,00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9099" y="964583"/>
            <a:ext cx="8483601" cy="2557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развитие сети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автомобильных дорог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местного значения на территории муниципального образования «Велижский район» и искусственных сооружений на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них,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автомобильных дорог местного значения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обеспечение развития сети автомобильных дорог на территории муниципального образования «Велижский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»;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территориям,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поселения;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и искусственных сооружений на них расположенных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304800" y="381000"/>
            <a:ext cx="871220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район» </a:t>
            </a: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64202"/>
              </p:ext>
            </p:extLst>
          </p:nvPr>
        </p:nvGraphicFramePr>
        <p:xfrm>
          <a:off x="304800" y="3919539"/>
          <a:ext cx="8153399" cy="246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1 500 000,00 </a:t>
                      </a:r>
                      <a:endParaRPr lang="ru-RU" sz="1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4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4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субсидии из бюджета муниципального образования «Велижский район» на финансирование расходов, связанных с покрытием затрат от перевозки пассажиров на внутри муниципальных пригородных маршрутах»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1500000,00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1285559,90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796588"/>
            <a:ext cx="1828800" cy="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560512"/>
            <a:ext cx="8077199" cy="2359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Обеспечение  населения услугами пассажирского автотранспорта на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внутримуниципальных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маршрутах.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Оптимизация маршрутной сети с учетом транспортных потребностей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Поддержка пассажирского автомобильного транспорта в Велижском районе.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Создание условий для деятельности автотранспортных предприятий на территории района.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3. Обеспечение бесперебойности движения автобусов по утвержденным маршрутам.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3276600" cy="140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26141"/>
              </p:ext>
            </p:extLst>
          </p:nvPr>
        </p:nvGraphicFramePr>
        <p:xfrm>
          <a:off x="1409700" y="4358481"/>
          <a:ext cx="6705600" cy="731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200 000,00 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447800"/>
            <a:ext cx="7620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осуществления градостроительной деятельности на территории Велижского района на основании актуализации Схемы территориального планирования Велижского района, местных нормативов градостроительного проектирования, подготовки документов территориального планирования и градостроительного зонирования Велижского городского и сельских поселений Велижского района для улучшения социально-экономических условий жизни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Своевременная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градостроительного зонирования, градостроительных регламентов, и нормативов градостроительного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проектирования.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990600" y="381000"/>
            <a:ext cx="779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</a:t>
            </a:r>
            <a:r>
              <a:rPr lang="ru-RU" altLang="ru-RU" b="1" dirty="0" smtClean="0">
                <a:latin typeface="Georgia" pitchFamily="18" charset="0"/>
              </a:rPr>
              <a:t>программа «Доступная </a:t>
            </a:r>
            <a:r>
              <a:rPr lang="ru-RU" altLang="ru-RU" b="1" dirty="0">
                <a:latin typeface="Georgia" pitchFamily="18" charset="0"/>
              </a:rPr>
              <a:t>среда»</a:t>
            </a:r>
            <a:endParaRPr lang="ru-RU" altLang="ru-RU" dirty="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23329"/>
              </p:ext>
            </p:extLst>
          </p:nvPr>
        </p:nvGraphicFramePr>
        <p:xfrm>
          <a:off x="1219200" y="1993899"/>
          <a:ext cx="6477000" cy="2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627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"Повышение уровня социальной адаптации инвалидов»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164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799"/>
            <a:ext cx="2366460" cy="18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" y="1052520"/>
            <a:ext cx="7947025" cy="9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улучшения качества жизни инвалидов и других маломобильных групп населения, проживающих на территории муниципального образования «Велижский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838200" y="228600"/>
            <a:ext cx="8564562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dirty="0">
              <a:latin typeface="Georgia" pitchFamily="18" charset="0"/>
            </a:endParaRPr>
          </a:p>
        </p:txBody>
      </p:sp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98194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77610"/>
              </p:ext>
            </p:extLst>
          </p:nvPr>
        </p:nvGraphicFramePr>
        <p:xfrm>
          <a:off x="850900" y="2362200"/>
          <a:ext cx="7731124" cy="281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215 000,00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условий для безопасного и комфортного движения пешеходов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200000,00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«Предупреждение опасного поведения детей и подростков на дорогах»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15000,00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1219200"/>
            <a:ext cx="773112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сокращение количества ДТП, количества лиц погибших и пострадавших в результате ДТП, повышение эффективности работы по предупреждению детского дорожно-транспортного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травматизма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90600" y="1143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39300"/>
            <a:ext cx="2811462" cy="20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04286"/>
              </p:ext>
            </p:extLst>
          </p:nvPr>
        </p:nvGraphicFramePr>
        <p:xfrm>
          <a:off x="567531" y="1833084"/>
          <a:ext cx="8237537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24 000,00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3 000,00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06500" y="1144428"/>
            <a:ext cx="7391400" cy="62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азвитие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совершенствование системы гражданско-патриотического воспитания граждан в Велижском районе.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457200"/>
            <a:ext cx="8237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b="1" dirty="0" err="1">
                <a:latin typeface="Georgia" pitchFamily="18" charset="0"/>
              </a:rPr>
              <a:t>Велижский</a:t>
            </a:r>
            <a:r>
              <a:rPr lang="ru-RU" altLang="ru-RU" b="1" dirty="0"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69604"/>
            <a:ext cx="2057400" cy="13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12165"/>
              </p:ext>
            </p:extLst>
          </p:nvPr>
        </p:nvGraphicFramePr>
        <p:xfrm>
          <a:off x="457200" y="2063091"/>
          <a:ext cx="8001000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21 288 341,00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21 171 341,00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3514"/>
            <a:ext cx="2133599" cy="1392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1012606"/>
            <a:ext cx="7772400" cy="92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«Создание условий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спортом»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06175"/>
            <a:ext cx="17397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7" y="5189075"/>
            <a:ext cx="1676400" cy="1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63500" y="18736"/>
            <a:ext cx="8839200" cy="13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правонарушений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2693"/>
              </p:ext>
            </p:extLst>
          </p:nvPr>
        </p:nvGraphicFramePr>
        <p:xfrm>
          <a:off x="495300" y="2668988"/>
          <a:ext cx="8331200" cy="20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3 000,00 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мероприятий, связанных с противодействием злоупотреблению наркотиками и их незаконному обороту»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0" y="5306175"/>
            <a:ext cx="1995480" cy="1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700" y="1589488"/>
            <a:ext cx="84328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на территории района роста граждан, злоупотребляющих наркотическими средствами и психотропными веществами, а также курительными смесями, а также снижение преступлений и правонарушений в сфере незаконного оборота наркотиков, совершенных на территории района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Обеспечение безопасности граждан от преступных посягательств на территории муниципального образования «Велижский район», а также проведение большего количества мероприятий, направленных на профилактику правонарушений и усиление борьбы с преступностью.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Снижение </a:t>
            </a:r>
            <a:r>
              <a:rPr lang="ru-RU" sz="1400" dirty="0">
                <a:latin typeface="Georgia" panose="02040502050405020303" pitchFamily="18" charset="0"/>
              </a:rPr>
              <a:t>количества правонарушений, совершаемых несовершеннолетними до 23,5% от общего количества правонарушений к 2026 </a:t>
            </a:r>
            <a:r>
              <a:rPr lang="ru-RU" sz="1400" dirty="0" smtClean="0">
                <a:latin typeface="Georgia" panose="02040502050405020303" pitchFamily="18" charset="0"/>
              </a:rPr>
              <a:t>году;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преступлений, совершаемых несовершеннолетними до 49% от общего количества преступлений к 2026 году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88534"/>
              </p:ext>
            </p:extLst>
          </p:nvPr>
        </p:nvGraphicFramePr>
        <p:xfrm>
          <a:off x="457201" y="3147219"/>
          <a:ext cx="8382000" cy="34974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2024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2025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2026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l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  <a:latin typeface="+mn-lt"/>
                        </a:rPr>
                        <a:t>900 172,00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132,00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172,00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предупреждению правонарушений и антиобщественных действий несовершеннолетних и молодежи, выявление и устранение причин и условий, способствующих этому»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452 560,00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452 560,00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452 560,00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снижению криминогенной активности в общественных местах и на улицах района»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428 660,00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428 660,00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428 660,00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 «Проведение мероприятий по вовлечению граждан в предупреждение и раскрытие правонарушений»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18 952,00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18 912,00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18 952,00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848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«Велижский район»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Профилактика терроризма и экстремизма на территории муниципального образования «Велижский район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Задачи: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Вовлечение </a:t>
            </a:r>
            <a:r>
              <a:rPr lang="ru-RU" sz="1400" dirty="0">
                <a:latin typeface="Georgia" panose="02040502050405020303" pitchFamily="18" charset="0"/>
              </a:rPr>
              <a:t>в работу по предупреждению терроризма и экстремизма общественных объединений и организаций, национальных общественных организаций, религиозных организаций и общин, культурных и просветительных учреждений, средств массовой информации, предприятий и организаций всех форм собственности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рофилактика </a:t>
            </a:r>
            <a:r>
              <a:rPr lang="ru-RU" sz="1400" dirty="0">
                <a:latin typeface="Georgia" panose="02040502050405020303" pitchFamily="18" charset="0"/>
              </a:rPr>
              <a:t>терроризма и экстремизма в образовательных учреждениях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овышение </a:t>
            </a:r>
            <a:r>
              <a:rPr lang="ru-RU" sz="1400" dirty="0">
                <a:latin typeface="Georgia" panose="02040502050405020303" pitchFamily="18" charset="0"/>
              </a:rPr>
              <a:t>уровня антитеррористической защиты населения, недопущение проявлений политического, этнического и религиозного экстремизма.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38050"/>
              </p:ext>
            </p:extLst>
          </p:nvPr>
        </p:nvGraphicFramePr>
        <p:xfrm>
          <a:off x="914400" y="3886200"/>
          <a:ext cx="7543801" cy="179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1 000,00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r>
                        <a:rPr lang="ru-RU" sz="1400" dirty="0" smtClean="0">
                          <a:effectLst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1000,00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228600" y="304800"/>
            <a:ext cx="883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05031"/>
              </p:ext>
            </p:extLst>
          </p:nvPr>
        </p:nvGraphicFramePr>
        <p:xfrm>
          <a:off x="1752600" y="4876800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6900" y="881854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здоровья населения, качества жизни граждан, формирование культуры общественного здоровья, ответственного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здоровью.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реализации программы: </a:t>
            </a:r>
          </a:p>
          <a:p>
            <a:pPr indent="3600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числа граждан, охваченных профилактическими мероприятиями по противодействию потреблению табака, алкоголя, мотивации к ведению здорового образа жизни, до 96 % от общего числа населения к 2026 году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>
              <a:buFontTx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распространенности потребления табака среди населения муниципального образования до 36% от общей численности взрослого населения муниципального образования к 2026 году.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доли граждан, систематически занимающихся физической культурой и спортом, в общей численности населения муниципального образования до 24,5 % к 2026 году.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4100" y="361458"/>
            <a:ext cx="7467600" cy="7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«Велижский район»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86297"/>
              </p:ext>
            </p:extLst>
          </p:nvPr>
        </p:nvGraphicFramePr>
        <p:xfrm>
          <a:off x="825500" y="4419600"/>
          <a:ext cx="7696200" cy="1615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«Велижский район»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9800" y="1066800"/>
            <a:ext cx="7696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66800" y="1270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«Велижский район»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62837"/>
              </p:ext>
            </p:extLst>
          </p:nvPr>
        </p:nvGraphicFramePr>
        <p:xfrm>
          <a:off x="609600" y="4114800"/>
          <a:ext cx="8153400" cy="256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1 212 000,00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82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«Имущественная и финансовая поддержка субъектов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1 212 000,00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процессных мероприятий «Содействие росту конкурентоспособности и продвижению продукции субъектов малого и среднего предпринимательства на товарные рынки»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838200"/>
            <a:ext cx="81534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благоприятных условий для развития малого и среднего предпринимательства и повышение его вклада в экономику муниципального образования «Велижский район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indent="360000" algn="just"/>
            <a:endParaRPr lang="ru-RU" sz="13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Имущественная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субъектов малого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нормативной правовой базы и мониторинг деятельности субъектов малого и среднего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Предоставление субъектам малого и среднего предпринимательства организационной, информационной и консультационной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поддержки;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Содействию росту конкурентоспособности и продвижению продукции субъектов малого и среднего предпринимательства на товарные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рынки;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организации и проведению информационной компании по формированию положительного образа предпринимателя, популяризация предпринимательства в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обществе;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работы совещательных органов по малому и среднему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предпринимательству;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решению кадровых проблем субъектов малого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предпринимательства.</a:t>
            </a:r>
            <a:endParaRPr lang="ru-RU" sz="1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«Велижский район»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50670"/>
              </p:ext>
            </p:extLst>
          </p:nvPr>
        </p:nvGraphicFramePr>
        <p:xfrm>
          <a:off x="685800" y="1371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324" y="4817383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455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latin typeface="Georgia" panose="02040502050405020303" pitchFamily="18" charset="0"/>
              </a:rPr>
              <a:t>Социальное обеспечение граждан в 2024-2026 году</a:t>
            </a:r>
            <a:endParaRPr lang="ru-RU" sz="20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76247"/>
            <a:ext cx="2768600" cy="17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39539"/>
              </p:ext>
            </p:extLst>
          </p:nvPr>
        </p:nvGraphicFramePr>
        <p:xfrm>
          <a:off x="762000" y="5257800"/>
          <a:ext cx="5029200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1399" y="624608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02822"/>
              </p:ext>
            </p:extLst>
          </p:nvPr>
        </p:nvGraphicFramePr>
        <p:xfrm>
          <a:off x="691516" y="2743707"/>
          <a:ext cx="8303259" cy="2117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496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0" y="1521994"/>
            <a:ext cx="8026400" cy="110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поддержка органами местного самоуправления муниципального образования «Велижский район» решения жилищной проблемы молодых семей, проживающих на территории муниципального образования «Велижский район», признанных в установленном порядке,  нуждающимися в улучшении жилищных условий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40041"/>
              </p:ext>
            </p:extLst>
          </p:nvPr>
        </p:nvGraphicFramePr>
        <p:xfrm>
          <a:off x="457200" y="2163789"/>
          <a:ext cx="7581901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9 298 024,66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6 334 000,00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6 600 600,00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1 312 701,00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13668843,62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10704818,96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11029191,96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«Велижский район»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92156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на 2024 и плановый период 2025 и 2026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16031</TotalTime>
  <Words>5691</Words>
  <Application>Microsoft Office PowerPoint</Application>
  <PresentationFormat>Экран (4:3)</PresentationFormat>
  <Paragraphs>950</Paragraphs>
  <Slides>62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62</vt:i4>
      </vt:variant>
    </vt:vector>
  </HeadingPairs>
  <TitlesOfParts>
    <vt:vector size="89" baseType="lpstr">
      <vt:lpstr>Arial</vt:lpstr>
      <vt:lpstr>Calibri</vt:lpstr>
      <vt:lpstr>Cambria</vt:lpstr>
      <vt:lpstr>Cambria Math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19 декабря 2023 №72 «о бюджете муниципального образования «Велижский район»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район»</vt:lpstr>
      <vt:lpstr>Проект бюджета муниципального образования «Велижский район»</vt:lpstr>
      <vt:lpstr>Бюджет</vt:lpstr>
      <vt:lpstr>Основные задачи бюджетной и налоговой политики  муниципального образования «Велижский район» на 2024 и плановый период 2025 и 2026 годов </vt:lpstr>
      <vt:lpstr>Презентация PowerPoint</vt:lpstr>
      <vt:lpstr>Основные направления бюджетной политики на 2024-2026 годы </vt:lpstr>
      <vt:lpstr>Презентация PowerPoint</vt:lpstr>
      <vt:lpstr>Основные направления налоговой политики на 2024-2026 годы </vt:lpstr>
      <vt:lpstr>Презентация PowerPoint</vt:lpstr>
      <vt:lpstr>Прогноз социально-экономического развития муниципального образования «Велижский район» на 2023-2026 годы</vt:lpstr>
      <vt:lpstr>Прогноз социально-экономического развития муниципального образования «Велижский район» на 2023-2026 годы</vt:lpstr>
      <vt:lpstr>Темп роста численности населения за последние  5 лет в Велижском районе Смоленской области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2024 год,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2026 года, тыс. руб.</vt:lpstr>
      <vt:lpstr>Презентация PowerPoint</vt:lpstr>
      <vt:lpstr>Планируемый Объем поступления межбюджетных трансфертов  в бюджет муниципального образования «Велижский район» на 2024 год из общей суммы доходов,%.</vt:lpstr>
      <vt:lpstr>Планируемый Объем поступления межбюджетных трансфертов  в бюджет муниципального образования «Велижский район» на 2025 год из общей суммы доходов,%</vt:lpstr>
      <vt:lpstr>Планируемый Объем поступления межбюджетных трансфертов  в бюджет муниципального образования «Велижский район» на 2026 год из общей суммы доходов,%.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Распределение расходов бюджета муниципального образования                 «Велижский район» на 2026 год, тыс. руб.</vt:lpstr>
      <vt:lpstr>Презентация PowerPoint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«Комплексные меры профилактики правонарушений и усилению борьбы с преступностью в Велижском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1712</cp:revision>
  <cp:lastPrinted>2016-01-21T12:34:56Z</cp:lastPrinted>
  <dcterms:created xsi:type="dcterms:W3CDTF">1601-01-01T00:00:00Z</dcterms:created>
  <dcterms:modified xsi:type="dcterms:W3CDTF">2023-12-26T07:31:09Z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