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67"/>
  </p:notesMasterIdLst>
  <p:sldIdLst>
    <p:sldId id="256" r:id="rId13"/>
    <p:sldId id="257" r:id="rId14"/>
    <p:sldId id="258" r:id="rId15"/>
    <p:sldId id="259" r:id="rId16"/>
    <p:sldId id="328" r:id="rId17"/>
    <p:sldId id="316" r:id="rId18"/>
    <p:sldId id="325" r:id="rId19"/>
    <p:sldId id="264" r:id="rId20"/>
    <p:sldId id="323" r:id="rId21"/>
    <p:sldId id="324" r:id="rId22"/>
    <p:sldId id="313" r:id="rId23"/>
    <p:sldId id="314" r:id="rId24"/>
    <p:sldId id="311" r:id="rId25"/>
    <p:sldId id="312" r:id="rId26"/>
    <p:sldId id="332" r:id="rId27"/>
    <p:sldId id="260" r:id="rId28"/>
    <p:sldId id="261" r:id="rId29"/>
    <p:sldId id="306" r:id="rId30"/>
    <p:sldId id="308" r:id="rId31"/>
    <p:sldId id="309" r:id="rId32"/>
    <p:sldId id="263" r:id="rId33"/>
    <p:sldId id="302" r:id="rId34"/>
    <p:sldId id="303" r:id="rId35"/>
    <p:sldId id="304" r:id="rId36"/>
    <p:sldId id="290" r:id="rId37"/>
    <p:sldId id="292" r:id="rId38"/>
    <p:sldId id="291" r:id="rId39"/>
    <p:sldId id="327" r:id="rId40"/>
    <p:sldId id="331" r:id="rId41"/>
    <p:sldId id="317" r:id="rId42"/>
    <p:sldId id="268" r:id="rId43"/>
    <p:sldId id="293" r:id="rId44"/>
    <p:sldId id="318" r:id="rId45"/>
    <p:sldId id="299" r:id="rId46"/>
    <p:sldId id="329" r:id="rId47"/>
    <p:sldId id="319" r:id="rId48"/>
    <p:sldId id="295" r:id="rId49"/>
    <p:sldId id="271" r:id="rId50"/>
    <p:sldId id="320" r:id="rId51"/>
    <p:sldId id="296" r:id="rId52"/>
    <p:sldId id="287" r:id="rId53"/>
    <p:sldId id="269" r:id="rId54"/>
    <p:sldId id="315" r:id="rId55"/>
    <p:sldId id="289" r:id="rId56"/>
    <p:sldId id="285" r:id="rId57"/>
    <p:sldId id="321" r:id="rId58"/>
    <p:sldId id="288" r:id="rId59"/>
    <p:sldId id="297" r:id="rId60"/>
    <p:sldId id="330" r:id="rId61"/>
    <p:sldId id="272" r:id="rId62"/>
    <p:sldId id="322" r:id="rId63"/>
    <p:sldId id="326" r:id="rId64"/>
    <p:sldId id="273" r:id="rId65"/>
    <p:sldId id="274" r:id="rId6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 formatCode="#,##0.00">
                  <c:v>25165.4</c:v>
                </c:pt>
                <c:pt idx="1">
                  <c:v>1883.1</c:v>
                </c:pt>
                <c:pt idx="2" formatCode="General">
                  <c:v>4.9000000000000004</c:v>
                </c:pt>
                <c:pt idx="3" formatCode="General">
                  <c:v>284.7</c:v>
                </c:pt>
                <c:pt idx="4" formatCode="General">
                  <c:v>961.3</c:v>
                </c:pt>
                <c:pt idx="5" formatCode="#,##0.00">
                  <c:v>3210.4</c:v>
                </c:pt>
                <c:pt idx="6" formatCode="#,##0.00">
                  <c:v>1147.7</c:v>
                </c:pt>
                <c:pt idx="7" formatCode="General">
                  <c:v>184.1</c:v>
                </c:pt>
                <c:pt idx="8" formatCode="#,##0.00">
                  <c:v>1749.4</c:v>
                </c:pt>
                <c:pt idx="9" formatCode="General">
                  <c:v>0</c:v>
                </c:pt>
                <c:pt idx="10" formatCode="General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</a:t>
            </a:r>
            <a:r>
              <a: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муниципальных программ в расходах местного бюджета на 2024 год и плановый период 2025-2026 годов, тыс. рублей</a:t>
            </a: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14156824146984"/>
          <c:y val="0.34752210250034538"/>
          <c:w val="0.83445565398075239"/>
          <c:h val="0.410501450476585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770562770562768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3.9682539682538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395486.8</c:v>
                </c:pt>
                <c:pt idx="1">
                  <c:v>322027.3</c:v>
                </c:pt>
                <c:pt idx="2">
                  <c:v>386941.8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8441558441558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370182.3</c:v>
                </c:pt>
                <c:pt idx="1">
                  <c:v>305702.8</c:v>
                </c:pt>
                <c:pt idx="2">
                  <c:v>366924.7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314840"/>
        <c:axId val="210315232"/>
        <c:axId val="0"/>
      </c:bar3DChart>
      <c:catAx>
        <c:axId val="21031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315232"/>
        <c:crosses val="autoZero"/>
        <c:auto val="1"/>
        <c:lblAlgn val="ctr"/>
        <c:lblOffset val="100"/>
        <c:noMultiLvlLbl val="0"/>
      </c:catAx>
      <c:valAx>
        <c:axId val="21031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31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местного бюджета на 2024 год и плановый период 2025-2026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603117792094164E-2"/>
          <c:y val="0.37622416338582676"/>
          <c:w val="0.88817465998568357"/>
          <c:h val="0.33642880577427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0.93610000000000004</c:v>
                </c:pt>
                <c:pt idx="1">
                  <c:v>0.94930000000000003</c:v>
                </c:pt>
                <c:pt idx="2">
                  <c:v>0.94830000000000003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20328"/>
        <c:axId val="210317584"/>
      </c:barChart>
      <c:catAx>
        <c:axId val="210320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317584"/>
        <c:crosses val="autoZero"/>
        <c:auto val="1"/>
        <c:lblAlgn val="ctr"/>
        <c:lblOffset val="100"/>
        <c:tickMarkSkip val="1"/>
        <c:noMultiLvlLbl val="0"/>
      </c:catAx>
      <c:valAx>
        <c:axId val="21031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32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Темп роста населения,</a:t>
            </a:r>
            <a:r>
              <a:rPr lang="ru-RU" sz="1800" baseline="0" dirty="0" smtClean="0">
                <a:solidFill>
                  <a:schemeClr val="tx1"/>
                </a:solidFill>
              </a:rPr>
              <a:t> %</a:t>
            </a:r>
            <a:endParaRPr lang="ru-RU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0615897333485492E-2"/>
                  <c:y val="-2.25956522169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19077656053863E-2"/>
                  <c:y val="-2.193304586091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90335311346951E-2"/>
                  <c:y val="-3.37761250615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999999999999923E-3"/>
                  <c:y val="-4.293104553640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10351</c:v>
                </c:pt>
                <c:pt idx="1">
                  <c:v>10173</c:v>
                </c:pt>
                <c:pt idx="2">
                  <c:v>10117</c:v>
                </c:pt>
                <c:pt idx="3">
                  <c:v>9843</c:v>
                </c:pt>
                <c:pt idx="4">
                  <c:v>8985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21112"/>
        <c:axId val="21032150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37113402061855E-2"/>
                  <c:y val="-2.542372881355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237113402061855E-2"/>
                  <c:y val="3.389830508474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27835051546455E-2"/>
                  <c:y val="7.6271186440677971E-2"/>
                </c:manualLayout>
              </c:layout>
              <c:tx>
                <c:rich>
                  <a:bodyPr/>
                  <a:lstStyle/>
                  <a:p>
                    <a:fld id="{6CD02FE2-B658-4904-B805-DF8C76E906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0927835051546393E-2"/>
                  <c:y val="6.2146892655367235E-2"/>
                </c:manualLayout>
              </c:layout>
              <c:tx>
                <c:rich>
                  <a:bodyPr/>
                  <a:lstStyle/>
                  <a:p>
                    <a:fld id="{9C619421-8767-4580-9B0E-DC057F42534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0927835051546518E-2"/>
                  <c:y val="4.2372881355932097E-2"/>
                </c:manualLayout>
              </c:layout>
              <c:tx>
                <c:rich>
                  <a:bodyPr/>
                  <a:lstStyle/>
                  <a:p>
                    <a:fld id="{63529398-096C-4AEF-9A21-B810F74D32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98.22</c:v>
                </c:pt>
                <c:pt idx="1">
                  <c:v>98.280359385566612</c:v>
                </c:pt>
                <c:pt idx="2">
                  <c:v>99.449523247812849</c:v>
                </c:pt>
                <c:pt idx="3">
                  <c:v>97.291687259068894</c:v>
                </c:pt>
                <c:pt idx="4">
                  <c:v>91.283145382505339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89616"/>
        <c:axId val="210322288"/>
      </c:lineChart>
      <c:catAx>
        <c:axId val="21032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321504"/>
        <c:crosses val="autoZero"/>
        <c:auto val="1"/>
        <c:lblAlgn val="ctr"/>
        <c:lblOffset val="100"/>
        <c:noMultiLvlLbl val="0"/>
      </c:catAx>
      <c:valAx>
        <c:axId val="21032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321112"/>
        <c:crosses val="autoZero"/>
        <c:crossBetween val="between"/>
      </c:valAx>
      <c:valAx>
        <c:axId val="210322288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789616"/>
        <c:crosses val="max"/>
        <c:crossBetween val="between"/>
      </c:valAx>
      <c:catAx>
        <c:axId val="144789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322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26838.7</c:v>
                </c:pt>
                <c:pt idx="1">
                  <c:v>1911.1</c:v>
                </c:pt>
                <c:pt idx="2" formatCode="General">
                  <c:v>296.10000000000002</c:v>
                </c:pt>
                <c:pt idx="3" formatCode="General">
                  <c:v>999.8</c:v>
                </c:pt>
                <c:pt idx="4" formatCode="General">
                  <c:v>4.2</c:v>
                </c:pt>
                <c:pt idx="5">
                  <c:v>3372.9</c:v>
                </c:pt>
                <c:pt idx="6">
                  <c:v>1193.5999999999999</c:v>
                </c:pt>
                <c:pt idx="7" formatCode="General">
                  <c:v>191.4</c:v>
                </c:pt>
                <c:pt idx="8">
                  <c:v>1081.2</c:v>
                </c:pt>
                <c:pt idx="9" formatCode="General">
                  <c:v>0</c:v>
                </c:pt>
                <c:pt idx="10" formatCode="General">
                  <c:v>39.299999999999997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28997.3</c:v>
                </c:pt>
                <c:pt idx="1">
                  <c:v>1949.2</c:v>
                </c:pt>
                <c:pt idx="2" formatCode="General">
                  <c:v>307.89999999999998</c:v>
                </c:pt>
                <c:pt idx="3">
                  <c:v>1039.8</c:v>
                </c:pt>
                <c:pt idx="4" formatCode="General">
                  <c:v>3.6</c:v>
                </c:pt>
                <c:pt idx="5">
                  <c:v>3550.4</c:v>
                </c:pt>
                <c:pt idx="6">
                  <c:v>1241.3</c:v>
                </c:pt>
                <c:pt idx="7" formatCode="General">
                  <c:v>198.9</c:v>
                </c:pt>
                <c:pt idx="8">
                  <c:v>1083.7</c:v>
                </c:pt>
                <c:pt idx="9" formatCode="General">
                  <c:v>0</c:v>
                </c:pt>
                <c:pt idx="10" formatCode="General">
                  <c:v>33.799999999999997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5161108705742"/>
          <c:y val="4.5792909306025864E-2"/>
          <c:w val="0.44033624056532905"/>
          <c:h val="0.809517155562808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год, %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explosion val="4"/>
            <c:spPr>
              <a:solidFill>
                <a:srgbClr val="865640"/>
              </a:solidFill>
            </c:spPr>
          </c:dPt>
          <c:dPt>
            <c:idx val="3"/>
            <c:bubble3D val="0"/>
            <c:explosion val="2"/>
            <c:spPr>
              <a:solidFill>
                <a:srgbClr val="9B8357"/>
              </a:solidFill>
            </c:spPr>
          </c:dPt>
          <c:dPt>
            <c:idx val="4"/>
            <c:bubble3D val="0"/>
            <c:explosion val="7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0.40500000000000003</c:v>
                </c:pt>
                <c:pt idx="1">
                  <c:v>0.111</c:v>
                </c:pt>
                <c:pt idx="2">
                  <c:v>0.33900000000000002</c:v>
                </c:pt>
                <c:pt idx="3">
                  <c:v>5.7000000000000002E-2</c:v>
                </c:pt>
                <c:pt idx="4">
                  <c:v>8.7999999999999995E-2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9.448145730488354E-2"/>
          <c:w val="0.26980157425935714"/>
          <c:h val="0.57333380931010569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5161108705742"/>
          <c:y val="4.5792909306025864E-2"/>
          <c:w val="0.45160979991873273"/>
          <c:h val="0.83024254416384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год,%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0.36399999999999999</c:v>
                </c:pt>
                <c:pt idx="1">
                  <c:v>8.3000000000000004E-2</c:v>
                </c:pt>
                <c:pt idx="2">
                  <c:v>0.433</c:v>
                </c:pt>
                <c:pt idx="3">
                  <c:v>8.9999999999999993E-3</c:v>
                </c:pt>
                <c:pt idx="4">
                  <c:v>0.112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6.3393374403329136E-2"/>
          <c:w val="0.23739009111832149"/>
          <c:h val="0.57851515646036478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9265887119271"/>
          <c:y val="6.1336950756803066E-2"/>
          <c:w val="0.41898738138074026"/>
          <c:h val="0.770269266859777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год,%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explosion val="8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3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0.28899999999999998</c:v>
                </c:pt>
                <c:pt idx="1">
                  <c:v>0.23200000000000001</c:v>
                </c:pt>
                <c:pt idx="2">
                  <c:v>0.372</c:v>
                </c:pt>
                <c:pt idx="3">
                  <c:v>8.0000000000000002E-3</c:v>
                </c:pt>
                <c:pt idx="4">
                  <c:v>9.9000000000000005E-2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7121076917853254"/>
          <c:h val="0.5940591979111419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41288.800000000003</c:v>
                </c:pt>
                <c:pt idx="1">
                  <c:v>39193.699999999997</c:v>
                </c:pt>
                <c:pt idx="2">
                  <c:v>22.8</c:v>
                </c:pt>
                <c:pt idx="3" formatCode="0.0">
                  <c:v>206823.8</c:v>
                </c:pt>
                <c:pt idx="4">
                  <c:v>54332.6</c:v>
                </c:pt>
                <c:pt idx="5" formatCode="0.0">
                  <c:v>15393.6</c:v>
                </c:pt>
                <c:pt idx="6">
                  <c:v>10617.3</c:v>
                </c:pt>
                <c:pt idx="7">
                  <c:v>3.2</c:v>
                </c:pt>
                <c:pt idx="8">
                  <c:v>27810.9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 formatCode="General">
                  <c:v>34042.199999999997</c:v>
                </c:pt>
                <c:pt idx="1">
                  <c:v>99</c:v>
                </c:pt>
                <c:pt idx="2" formatCode="General">
                  <c:v>7765.9</c:v>
                </c:pt>
                <c:pt idx="3" formatCode="General">
                  <c:v>178097.8</c:v>
                </c:pt>
                <c:pt idx="4" formatCode="General">
                  <c:v>36688.1</c:v>
                </c:pt>
                <c:pt idx="5" formatCode="General">
                  <c:v>19147.599999999999</c:v>
                </c:pt>
                <c:pt idx="6" formatCode="General">
                  <c:v>15003.9</c:v>
                </c:pt>
                <c:pt idx="7" formatCode="General">
                  <c:v>3.2</c:v>
                </c:pt>
                <c:pt idx="8" formatCode="General">
                  <c:v>27349.599999999999</c:v>
                </c:pt>
                <c:pt idx="9" formatCode="General">
                  <c:v>3830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 formatCode="General">
                  <c:v>34042.199999999997</c:v>
                </c:pt>
                <c:pt idx="1">
                  <c:v>99</c:v>
                </c:pt>
                <c:pt idx="2" formatCode="General">
                  <c:v>73558.899999999994</c:v>
                </c:pt>
                <c:pt idx="3" formatCode="General">
                  <c:v>172370.1</c:v>
                </c:pt>
                <c:pt idx="4" formatCode="General">
                  <c:v>37854.9</c:v>
                </c:pt>
                <c:pt idx="5" formatCode="General">
                  <c:v>19189.900000000001</c:v>
                </c:pt>
                <c:pt idx="6" formatCode="General">
                  <c:v>15013.1</c:v>
                </c:pt>
                <c:pt idx="7" formatCode="General">
                  <c:v>3.2</c:v>
                </c:pt>
                <c:pt idx="8" formatCode="General">
                  <c:v>27297.5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86ECD-71DD-473C-82C5-F6403F2E9C6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CC605-A093-4AB5-BDE1-034BBCD3C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20A8-A3B9-4D48-A73A-11B062B41F8A}" type="parTrans" cxnId="{08798A8F-1263-4451-A848-5B979078B4D6}">
      <dgm:prSet/>
      <dgm:spPr/>
      <dgm:t>
        <a:bodyPr/>
        <a:lstStyle/>
        <a:p>
          <a:endParaRPr lang="ru-RU"/>
        </a:p>
      </dgm:t>
    </dgm:pt>
    <dgm:pt modelId="{A12810F0-1A03-430B-9F26-128DC5AB82B4}" type="sibTrans" cxnId="{08798A8F-1263-4451-A848-5B979078B4D6}">
      <dgm:prSet/>
      <dgm:spPr/>
      <dgm:t>
        <a:bodyPr/>
        <a:lstStyle/>
        <a:p>
          <a:endParaRPr lang="ru-RU"/>
        </a:p>
      </dgm:t>
    </dgm:pt>
    <dgm:pt modelId="{BF7BDC7D-A68F-4548-82F8-1E4AB38C9C0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4CA82-65F9-40FF-9A47-DB2006B980C2}" type="parTrans" cxnId="{47B96835-1C5C-4F9E-BF74-817DD754EE88}">
      <dgm:prSet/>
      <dgm:spPr/>
      <dgm:t>
        <a:bodyPr/>
        <a:lstStyle/>
        <a:p>
          <a:endParaRPr lang="ru-RU"/>
        </a:p>
      </dgm:t>
    </dgm:pt>
    <dgm:pt modelId="{932FFABA-B9B0-448C-A9E4-5094179E7951}" type="sibTrans" cxnId="{47B96835-1C5C-4F9E-BF74-817DD754EE88}">
      <dgm:prSet/>
      <dgm:spPr/>
      <dgm:t>
        <a:bodyPr/>
        <a:lstStyle/>
        <a:p>
          <a:endParaRPr lang="ru-RU"/>
        </a:p>
      </dgm:t>
    </dgm:pt>
    <dgm:pt modelId="{280561D2-84A2-4ACC-AD4B-F1027DD8D03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D04B8-E3F1-4332-96CA-150C93662240}" type="parTrans" cxnId="{8A18E6AF-90D9-484F-AD98-3E3DEEAD4659}">
      <dgm:prSet/>
      <dgm:spPr/>
      <dgm:t>
        <a:bodyPr/>
        <a:lstStyle/>
        <a:p>
          <a:endParaRPr lang="ru-RU"/>
        </a:p>
      </dgm:t>
    </dgm:pt>
    <dgm:pt modelId="{F9C089D4-A3D2-4C62-8AFC-D995D8247D6B}" type="sibTrans" cxnId="{8A18E6AF-90D9-484F-AD98-3E3DEEAD4659}">
      <dgm:prSet/>
      <dgm:spPr/>
      <dgm:t>
        <a:bodyPr/>
        <a:lstStyle/>
        <a:p>
          <a:endParaRPr lang="ru-RU"/>
        </a:p>
      </dgm:t>
    </dgm:pt>
    <dgm:pt modelId="{D22CC915-1D71-4D27-8570-44875631395B}" type="pres">
      <dgm:prSet presAssocID="{83986ECD-71DD-473C-82C5-F6403F2E9C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69C4A-5AA2-42A1-9934-EF48F0C6EDA2}" type="pres">
      <dgm:prSet presAssocID="{44DCC605-A093-4AB5-BDE1-034BBCD3C4C2}" presName="node" presStyleLbl="node1" presStyleIdx="0" presStyleCnt="3" custScaleX="128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145C-C2CB-4A41-9C7B-88C559B8A7E7}" type="pres">
      <dgm:prSet presAssocID="{A12810F0-1A03-430B-9F26-128DC5AB82B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F4281E0-C957-4140-BFDC-FC1E4832389B}" type="pres">
      <dgm:prSet presAssocID="{A12810F0-1A03-430B-9F26-128DC5AB82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CAE3AD0-AD0B-4C95-A4D7-BED0B41121C2}" type="pres">
      <dgm:prSet presAssocID="{BF7BDC7D-A68F-4548-82F8-1E4AB38C9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83E3C-8C89-4486-BFFC-C373F00354BB}" type="pres">
      <dgm:prSet presAssocID="{932FFABA-B9B0-448C-A9E4-5094179E795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F6AD22-4BB2-4673-9480-6A97F488BB4C}" type="pres">
      <dgm:prSet presAssocID="{932FFABA-B9B0-448C-A9E4-5094179E795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BD4067F-2083-4CDE-BF0F-5BCCF41808F7}" type="pres">
      <dgm:prSet presAssocID="{280561D2-84A2-4ACC-AD4B-F1027DD8D0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42421-DB92-498B-9DF1-D3B558144398}" type="pres">
      <dgm:prSet presAssocID="{F9C089D4-A3D2-4C62-8AFC-D995D8247D6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BDDB25-78F8-4A2E-A67C-DEB5F9C51426}" type="pres">
      <dgm:prSet presAssocID="{F9C089D4-A3D2-4C62-8AFC-D995D8247D6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C328B28-38AF-432B-AAA5-D53772648D78}" type="presOf" srcId="{F9C089D4-A3D2-4C62-8AFC-D995D8247D6B}" destId="{94BDDB25-78F8-4A2E-A67C-DEB5F9C51426}" srcOrd="1" destOrd="0" presId="urn:microsoft.com/office/officeart/2005/8/layout/cycle7"/>
    <dgm:cxn modelId="{801C2A8C-EA62-49D6-A52B-DF1608AE0CFE}" type="presOf" srcId="{932FFABA-B9B0-448C-A9E4-5094179E7951}" destId="{8CF6AD22-4BB2-4673-9480-6A97F488BB4C}" srcOrd="1" destOrd="0" presId="urn:microsoft.com/office/officeart/2005/8/layout/cycle7"/>
    <dgm:cxn modelId="{1E7C9B67-7B71-43B1-9213-F2D1CE94FBE8}" type="presOf" srcId="{44DCC605-A093-4AB5-BDE1-034BBCD3C4C2}" destId="{14A69C4A-5AA2-42A1-9934-EF48F0C6EDA2}" srcOrd="0" destOrd="0" presId="urn:microsoft.com/office/officeart/2005/8/layout/cycle7"/>
    <dgm:cxn modelId="{3B09F59E-A36C-4815-8D3F-580D1FCE6456}" type="presOf" srcId="{A12810F0-1A03-430B-9F26-128DC5AB82B4}" destId="{4BC2145C-C2CB-4A41-9C7B-88C559B8A7E7}" srcOrd="0" destOrd="0" presId="urn:microsoft.com/office/officeart/2005/8/layout/cycle7"/>
    <dgm:cxn modelId="{ED618970-8798-4F90-A363-E0C0B5789D9D}" type="presOf" srcId="{F9C089D4-A3D2-4C62-8AFC-D995D8247D6B}" destId="{CA942421-DB92-498B-9DF1-D3B558144398}" srcOrd="0" destOrd="0" presId="urn:microsoft.com/office/officeart/2005/8/layout/cycle7"/>
    <dgm:cxn modelId="{DD8EA85B-2D81-4AD4-A378-23D4AF52DFA1}" type="presOf" srcId="{A12810F0-1A03-430B-9F26-128DC5AB82B4}" destId="{FF4281E0-C957-4140-BFDC-FC1E4832389B}" srcOrd="1" destOrd="0" presId="urn:microsoft.com/office/officeart/2005/8/layout/cycle7"/>
    <dgm:cxn modelId="{47B96835-1C5C-4F9E-BF74-817DD754EE88}" srcId="{83986ECD-71DD-473C-82C5-F6403F2E9C6D}" destId="{BF7BDC7D-A68F-4548-82F8-1E4AB38C9C02}" srcOrd="1" destOrd="0" parTransId="{3C34CA82-65F9-40FF-9A47-DB2006B980C2}" sibTransId="{932FFABA-B9B0-448C-A9E4-5094179E7951}"/>
    <dgm:cxn modelId="{5D2B32AE-C3D9-4B28-BF2E-5536FFC4FF89}" type="presOf" srcId="{83986ECD-71DD-473C-82C5-F6403F2E9C6D}" destId="{D22CC915-1D71-4D27-8570-44875631395B}" srcOrd="0" destOrd="0" presId="urn:microsoft.com/office/officeart/2005/8/layout/cycle7"/>
    <dgm:cxn modelId="{40787E60-3AAB-4C3D-BB28-16A73B2BD410}" type="presOf" srcId="{932FFABA-B9B0-448C-A9E4-5094179E7951}" destId="{E7E83E3C-8C89-4486-BFFC-C373F00354BB}" srcOrd="0" destOrd="0" presId="urn:microsoft.com/office/officeart/2005/8/layout/cycle7"/>
    <dgm:cxn modelId="{08798A8F-1263-4451-A848-5B979078B4D6}" srcId="{83986ECD-71DD-473C-82C5-F6403F2E9C6D}" destId="{44DCC605-A093-4AB5-BDE1-034BBCD3C4C2}" srcOrd="0" destOrd="0" parTransId="{310D20A8-A3B9-4D48-A73A-11B062B41F8A}" sibTransId="{A12810F0-1A03-430B-9F26-128DC5AB82B4}"/>
    <dgm:cxn modelId="{C5988772-2E3D-46BC-BDDE-945CB20918CE}" type="presOf" srcId="{BF7BDC7D-A68F-4548-82F8-1E4AB38C9C02}" destId="{2CAE3AD0-AD0B-4C95-A4D7-BED0B41121C2}" srcOrd="0" destOrd="0" presId="urn:microsoft.com/office/officeart/2005/8/layout/cycle7"/>
    <dgm:cxn modelId="{8A18E6AF-90D9-484F-AD98-3E3DEEAD4659}" srcId="{83986ECD-71DD-473C-82C5-F6403F2E9C6D}" destId="{280561D2-84A2-4ACC-AD4B-F1027DD8D03D}" srcOrd="2" destOrd="0" parTransId="{A46D04B8-E3F1-4332-96CA-150C93662240}" sibTransId="{F9C089D4-A3D2-4C62-8AFC-D995D8247D6B}"/>
    <dgm:cxn modelId="{4880E530-F64A-4BA3-9E3F-4402121DB640}" type="presOf" srcId="{280561D2-84A2-4ACC-AD4B-F1027DD8D03D}" destId="{1BD4067F-2083-4CDE-BF0F-5BCCF41808F7}" srcOrd="0" destOrd="0" presId="urn:microsoft.com/office/officeart/2005/8/layout/cycle7"/>
    <dgm:cxn modelId="{2B3AA770-66C6-4693-9F64-1BE4EA8271DD}" type="presParOf" srcId="{D22CC915-1D71-4D27-8570-44875631395B}" destId="{14A69C4A-5AA2-42A1-9934-EF48F0C6EDA2}" srcOrd="0" destOrd="0" presId="urn:microsoft.com/office/officeart/2005/8/layout/cycle7"/>
    <dgm:cxn modelId="{C60689AD-BD71-45A5-8987-33FD69B9284F}" type="presParOf" srcId="{D22CC915-1D71-4D27-8570-44875631395B}" destId="{4BC2145C-C2CB-4A41-9C7B-88C559B8A7E7}" srcOrd="1" destOrd="0" presId="urn:microsoft.com/office/officeart/2005/8/layout/cycle7"/>
    <dgm:cxn modelId="{43011676-81C3-4DC7-B646-CAF29E1C9057}" type="presParOf" srcId="{4BC2145C-C2CB-4A41-9C7B-88C559B8A7E7}" destId="{FF4281E0-C957-4140-BFDC-FC1E4832389B}" srcOrd="0" destOrd="0" presId="urn:microsoft.com/office/officeart/2005/8/layout/cycle7"/>
    <dgm:cxn modelId="{A4898E02-F45D-448A-B86F-ED199B2A5B95}" type="presParOf" srcId="{D22CC915-1D71-4D27-8570-44875631395B}" destId="{2CAE3AD0-AD0B-4C95-A4D7-BED0B41121C2}" srcOrd="2" destOrd="0" presId="urn:microsoft.com/office/officeart/2005/8/layout/cycle7"/>
    <dgm:cxn modelId="{AB69BBA4-302E-4ECB-8F91-6F7C831DF1AC}" type="presParOf" srcId="{D22CC915-1D71-4D27-8570-44875631395B}" destId="{E7E83E3C-8C89-4486-BFFC-C373F00354BB}" srcOrd="3" destOrd="0" presId="urn:microsoft.com/office/officeart/2005/8/layout/cycle7"/>
    <dgm:cxn modelId="{5EC9BF6C-2DDF-4446-BC76-DB2A55DA40D0}" type="presParOf" srcId="{E7E83E3C-8C89-4486-BFFC-C373F00354BB}" destId="{8CF6AD22-4BB2-4673-9480-6A97F488BB4C}" srcOrd="0" destOrd="0" presId="urn:microsoft.com/office/officeart/2005/8/layout/cycle7"/>
    <dgm:cxn modelId="{D5838518-3322-42C9-8BB8-A08DCAF02764}" type="presParOf" srcId="{D22CC915-1D71-4D27-8570-44875631395B}" destId="{1BD4067F-2083-4CDE-BF0F-5BCCF41808F7}" srcOrd="4" destOrd="0" presId="urn:microsoft.com/office/officeart/2005/8/layout/cycle7"/>
    <dgm:cxn modelId="{3F4CF799-FCA0-45B1-94C7-256D60396955}" type="presParOf" srcId="{D22CC915-1D71-4D27-8570-44875631395B}" destId="{CA942421-DB92-498B-9DF1-D3B558144398}" srcOrd="5" destOrd="0" presId="urn:microsoft.com/office/officeart/2005/8/layout/cycle7"/>
    <dgm:cxn modelId="{19764047-A158-4B15-9BA1-A977DD783F82}" type="presParOf" srcId="{CA942421-DB92-498B-9DF1-D3B558144398}" destId="{94BDDB25-78F8-4A2E-A67C-DEB5F9C514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7817-352A-4098-81D9-81365BD57C8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649E78AC-A59F-4DC0-AE96-24354E6E2AA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302A-092F-4385-86F5-AF24C63B8D12}" type="parTrans" cxnId="{21A54E54-8959-4A5A-A099-BF0472442FB1}">
      <dgm:prSet/>
      <dgm:spPr/>
      <dgm:t>
        <a:bodyPr/>
        <a:lstStyle/>
        <a:p>
          <a:endParaRPr lang="ru-RU"/>
        </a:p>
      </dgm:t>
    </dgm:pt>
    <dgm:pt modelId="{82173CA5-C727-41A9-9B10-AAD3524C3B37}" type="sibTrans" cxnId="{21A54E54-8959-4A5A-A099-BF0472442FB1}">
      <dgm:prSet/>
      <dgm:spPr/>
      <dgm:t>
        <a:bodyPr/>
        <a:lstStyle/>
        <a:p>
          <a:endParaRPr lang="ru-RU"/>
        </a:p>
      </dgm:t>
    </dgm:pt>
    <dgm:pt modelId="{B8DD3E17-4E92-4313-A13A-7886D1EE9C77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A3830-BFE2-423E-84D8-845D468F993A}" type="parTrans" cxnId="{27E1A616-CB84-490F-90AE-A8BA79B5E481}">
      <dgm:prSet/>
      <dgm:spPr/>
      <dgm:t>
        <a:bodyPr/>
        <a:lstStyle/>
        <a:p>
          <a:endParaRPr lang="ru-RU"/>
        </a:p>
      </dgm:t>
    </dgm:pt>
    <dgm:pt modelId="{E16420B5-EDFA-4FF1-B089-BDA829C8C916}" type="sibTrans" cxnId="{27E1A616-CB84-490F-90AE-A8BA79B5E481}">
      <dgm:prSet/>
      <dgm:spPr/>
      <dgm:t>
        <a:bodyPr/>
        <a:lstStyle/>
        <a:p>
          <a:endParaRPr lang="ru-RU"/>
        </a:p>
      </dgm:t>
    </dgm:pt>
    <dgm:pt modelId="{50CB0955-3E02-4185-9069-FA02906ECDB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37F44-4958-4BF9-B9B0-1E29728E5DC2}" type="parTrans" cxnId="{22645EA2-C9AD-41A1-833D-E43665399703}">
      <dgm:prSet/>
      <dgm:spPr/>
      <dgm:t>
        <a:bodyPr/>
        <a:lstStyle/>
        <a:p>
          <a:endParaRPr lang="ru-RU"/>
        </a:p>
      </dgm:t>
    </dgm:pt>
    <dgm:pt modelId="{1BB1A138-4D1C-4EC6-9EB4-EF0CE3CE95C5}" type="sibTrans" cxnId="{22645EA2-C9AD-41A1-833D-E43665399703}">
      <dgm:prSet/>
      <dgm:spPr/>
      <dgm:t>
        <a:bodyPr/>
        <a:lstStyle/>
        <a:p>
          <a:endParaRPr lang="ru-RU"/>
        </a:p>
      </dgm:t>
    </dgm:pt>
    <dgm:pt modelId="{20E9ACDA-952F-4C21-8FA1-9BFC7AFB8A99}" type="pres">
      <dgm:prSet presAssocID="{2E397817-352A-4098-81D9-81365BD57C82}" presName="Name0" presStyleCnt="0">
        <dgm:presLayoutVars>
          <dgm:dir/>
          <dgm:resizeHandles val="exact"/>
        </dgm:presLayoutVars>
      </dgm:prSet>
      <dgm:spPr/>
    </dgm:pt>
    <dgm:pt modelId="{EACE0E51-9EEE-4A73-ACCA-EC37A4BAA523}" type="pres">
      <dgm:prSet presAssocID="{649E78AC-A59F-4DC0-AE96-24354E6E2AA5}" presName="node" presStyleLbl="node1" presStyleIdx="0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DFCDE-B796-4993-B5BA-4922C86B1764}" type="pres">
      <dgm:prSet presAssocID="{82173CA5-C727-41A9-9B10-AAD3524C3B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5003FC-F1A0-4F05-B8E7-EBA7B537E266}" type="pres">
      <dgm:prSet presAssocID="{82173CA5-C727-41A9-9B10-AAD3524C3B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FF87D4-880F-493B-B791-B4F9EF20662B}" type="pres">
      <dgm:prSet presAssocID="{B8DD3E17-4E92-4313-A13A-7886D1EE9C77}" presName="node" presStyleLbl="node1" presStyleIdx="1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6425-03B9-454D-806A-646D142ACA0C}" type="pres">
      <dgm:prSet presAssocID="{E16420B5-EDFA-4FF1-B089-BDA829C8C9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E52AEC-0034-4130-91DC-E05A7B5EDE52}" type="pres">
      <dgm:prSet presAssocID="{E16420B5-EDFA-4FF1-B089-BDA829C8C9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855CCA-EDB8-45CC-AD9D-A9FB81CEF4B7}" type="pres">
      <dgm:prSet presAssocID="{50CB0955-3E02-4185-9069-FA02906ECDB5}" presName="node" presStyleLbl="node1" presStyleIdx="2" presStyleCnt="3" custScaleX="117530" custScaleY="136504" custLinFactNeighborY="-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5C01-92CA-4142-9549-30A3199686EE}" type="presOf" srcId="{B8DD3E17-4E92-4313-A13A-7886D1EE9C77}" destId="{42FF87D4-880F-493B-B791-B4F9EF20662B}" srcOrd="0" destOrd="0" presId="urn:microsoft.com/office/officeart/2005/8/layout/process1"/>
    <dgm:cxn modelId="{BB9EDDEC-8779-4094-9A9B-ACAADF522A2A}" type="presOf" srcId="{649E78AC-A59F-4DC0-AE96-24354E6E2AA5}" destId="{EACE0E51-9EEE-4A73-ACCA-EC37A4BAA523}" srcOrd="0" destOrd="0" presId="urn:microsoft.com/office/officeart/2005/8/layout/process1"/>
    <dgm:cxn modelId="{381F5D57-A2FB-4080-958D-2CAD89C97ABC}" type="presOf" srcId="{E16420B5-EDFA-4FF1-B089-BDA829C8C916}" destId="{26E52AEC-0034-4130-91DC-E05A7B5EDE52}" srcOrd="1" destOrd="0" presId="urn:microsoft.com/office/officeart/2005/8/layout/process1"/>
    <dgm:cxn modelId="{5E375D7E-79CC-4AB6-B056-1874DBABC569}" type="presOf" srcId="{50CB0955-3E02-4185-9069-FA02906ECDB5}" destId="{D1855CCA-EDB8-45CC-AD9D-A9FB81CEF4B7}" srcOrd="0" destOrd="0" presId="urn:microsoft.com/office/officeart/2005/8/layout/process1"/>
    <dgm:cxn modelId="{22645EA2-C9AD-41A1-833D-E43665399703}" srcId="{2E397817-352A-4098-81D9-81365BD57C82}" destId="{50CB0955-3E02-4185-9069-FA02906ECDB5}" srcOrd="2" destOrd="0" parTransId="{06737F44-4958-4BF9-B9B0-1E29728E5DC2}" sibTransId="{1BB1A138-4D1C-4EC6-9EB4-EF0CE3CE95C5}"/>
    <dgm:cxn modelId="{57F0B8F9-EE71-4759-A5A2-7757552503DC}" type="presOf" srcId="{E16420B5-EDFA-4FF1-B089-BDA829C8C916}" destId="{9A4D6425-03B9-454D-806A-646D142ACA0C}" srcOrd="0" destOrd="0" presId="urn:microsoft.com/office/officeart/2005/8/layout/process1"/>
    <dgm:cxn modelId="{27E1A616-CB84-490F-90AE-A8BA79B5E481}" srcId="{2E397817-352A-4098-81D9-81365BD57C82}" destId="{B8DD3E17-4E92-4313-A13A-7886D1EE9C77}" srcOrd="1" destOrd="0" parTransId="{77EA3830-BFE2-423E-84D8-845D468F993A}" sibTransId="{E16420B5-EDFA-4FF1-B089-BDA829C8C916}"/>
    <dgm:cxn modelId="{21A54E54-8959-4A5A-A099-BF0472442FB1}" srcId="{2E397817-352A-4098-81D9-81365BD57C82}" destId="{649E78AC-A59F-4DC0-AE96-24354E6E2AA5}" srcOrd="0" destOrd="0" parTransId="{0B67302A-092F-4385-86F5-AF24C63B8D12}" sibTransId="{82173CA5-C727-41A9-9B10-AAD3524C3B37}"/>
    <dgm:cxn modelId="{B87B056F-CD5F-406E-918E-195022D98E78}" type="presOf" srcId="{82173CA5-C727-41A9-9B10-AAD3524C3B37}" destId="{065003FC-F1A0-4F05-B8E7-EBA7B537E266}" srcOrd="1" destOrd="0" presId="urn:microsoft.com/office/officeart/2005/8/layout/process1"/>
    <dgm:cxn modelId="{1D95ACDD-0DE7-4180-A339-32BD532CE62E}" type="presOf" srcId="{2E397817-352A-4098-81D9-81365BD57C82}" destId="{20E9ACDA-952F-4C21-8FA1-9BFC7AFB8A99}" srcOrd="0" destOrd="0" presId="urn:microsoft.com/office/officeart/2005/8/layout/process1"/>
    <dgm:cxn modelId="{611FA9CB-6264-471A-96CB-5B5F5D478083}" type="presOf" srcId="{82173CA5-C727-41A9-9B10-AAD3524C3B37}" destId="{6C7DFCDE-B796-4993-B5BA-4922C86B1764}" srcOrd="0" destOrd="0" presId="urn:microsoft.com/office/officeart/2005/8/layout/process1"/>
    <dgm:cxn modelId="{35DCE172-DC03-4007-8BA7-852B39F78BB7}" type="presParOf" srcId="{20E9ACDA-952F-4C21-8FA1-9BFC7AFB8A99}" destId="{EACE0E51-9EEE-4A73-ACCA-EC37A4BAA523}" srcOrd="0" destOrd="0" presId="urn:microsoft.com/office/officeart/2005/8/layout/process1"/>
    <dgm:cxn modelId="{D1722801-E46E-4D8D-9659-284B779B503B}" type="presParOf" srcId="{20E9ACDA-952F-4C21-8FA1-9BFC7AFB8A99}" destId="{6C7DFCDE-B796-4993-B5BA-4922C86B1764}" srcOrd="1" destOrd="0" presId="urn:microsoft.com/office/officeart/2005/8/layout/process1"/>
    <dgm:cxn modelId="{AE616BAB-A1A5-41D1-96D9-340E36B655B7}" type="presParOf" srcId="{6C7DFCDE-B796-4993-B5BA-4922C86B1764}" destId="{065003FC-F1A0-4F05-B8E7-EBA7B537E266}" srcOrd="0" destOrd="0" presId="urn:microsoft.com/office/officeart/2005/8/layout/process1"/>
    <dgm:cxn modelId="{48F199BF-39BC-43CF-BEEB-1F044A4B2759}" type="presParOf" srcId="{20E9ACDA-952F-4C21-8FA1-9BFC7AFB8A99}" destId="{42FF87D4-880F-493B-B791-B4F9EF20662B}" srcOrd="2" destOrd="0" presId="urn:microsoft.com/office/officeart/2005/8/layout/process1"/>
    <dgm:cxn modelId="{B553545C-0692-4C79-9DAF-61014EA9C1A9}" type="presParOf" srcId="{20E9ACDA-952F-4C21-8FA1-9BFC7AFB8A99}" destId="{9A4D6425-03B9-454D-806A-646D142ACA0C}" srcOrd="3" destOrd="0" presId="urn:microsoft.com/office/officeart/2005/8/layout/process1"/>
    <dgm:cxn modelId="{F8AD8012-CE4C-4BCC-92EE-761AA881776E}" type="presParOf" srcId="{9A4D6425-03B9-454D-806A-646D142ACA0C}" destId="{26E52AEC-0034-4130-91DC-E05A7B5EDE52}" srcOrd="0" destOrd="0" presId="urn:microsoft.com/office/officeart/2005/8/layout/process1"/>
    <dgm:cxn modelId="{FFF6DC9A-0E55-4571-8C09-25CD8328363A}" type="presParOf" srcId="{20E9ACDA-952F-4C21-8FA1-9BFC7AFB8A99}" destId="{D1855CCA-EDB8-45CC-AD9D-A9FB81CEF4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9C4A-5AA2-42A1-9934-EF48F0C6EDA2}">
      <dsp:nvSpPr>
        <dsp:cNvPr id="0" name=""/>
        <dsp:cNvSpPr/>
      </dsp:nvSpPr>
      <dsp:spPr>
        <a:xfrm>
          <a:off x="2312350" y="1020"/>
          <a:ext cx="2995299" cy="1164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6459" y="35129"/>
        <a:ext cx="2927081" cy="1096362"/>
      </dsp:txXfrm>
    </dsp:sp>
    <dsp:sp modelId="{4BC2145C-C2CB-4A41-9C7B-88C559B8A7E7}">
      <dsp:nvSpPr>
        <dsp:cNvPr id="0" name=""/>
        <dsp:cNvSpPr/>
      </dsp:nvSpPr>
      <dsp:spPr>
        <a:xfrm rot="3600000">
          <a:off x="4165033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287314" y="2125619"/>
        <a:ext cx="967472" cy="244561"/>
      </dsp:txXfrm>
    </dsp:sp>
    <dsp:sp modelId="{2CAE3AD0-AD0B-4C95-A4D7-BED0B41121C2}">
      <dsp:nvSpPr>
        <dsp:cNvPr id="0" name=""/>
        <dsp:cNvSpPr/>
      </dsp:nvSpPr>
      <dsp:spPr>
        <a:xfrm>
          <a:off x="4567521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630" y="3364308"/>
        <a:ext cx="2260942" cy="1096362"/>
      </dsp:txXfrm>
    </dsp:sp>
    <dsp:sp modelId="{E7E83E3C-8C89-4486-BFFC-C373F00354BB}">
      <dsp:nvSpPr>
        <dsp:cNvPr id="0" name=""/>
        <dsp:cNvSpPr/>
      </dsp:nvSpPr>
      <dsp:spPr>
        <a:xfrm rot="10800000">
          <a:off x="3203982" y="3708687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326263" y="3790208"/>
        <a:ext cx="967472" cy="244561"/>
      </dsp:txXfrm>
    </dsp:sp>
    <dsp:sp modelId="{1BD4067F-2083-4CDE-BF0F-5BCCF41808F7}">
      <dsp:nvSpPr>
        <dsp:cNvPr id="0" name=""/>
        <dsp:cNvSpPr/>
      </dsp:nvSpPr>
      <dsp:spPr>
        <a:xfrm>
          <a:off x="723318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427" y="3364308"/>
        <a:ext cx="2260942" cy="1096362"/>
      </dsp:txXfrm>
    </dsp:sp>
    <dsp:sp modelId="{CA942421-DB92-498B-9DF1-D3B558144398}">
      <dsp:nvSpPr>
        <dsp:cNvPr id="0" name=""/>
        <dsp:cNvSpPr/>
      </dsp:nvSpPr>
      <dsp:spPr>
        <a:xfrm rot="18000000">
          <a:off x="2242931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65212" y="2125619"/>
        <a:ext cx="967472" cy="244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B2B60-068C-4B66-A1E0-12C5980AA95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9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20.12.2022 №85 (в редакции от 18.04.2023 №22, от 24.10.2023 №55, </a:t>
            </a:r>
            <a:r>
              <a:rPr lang="ru-RU" sz="2800" b="1" dirty="0" smtClean="0"/>
              <a:t>от 29.12.2023 №77))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проектов, в первую очередь направленных на решение задач, поставленных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Указе Президента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консолидированного бюджета муниципального образования «Велижский район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199" cy="5334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среднесрочный период являются: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первоочередных и приоритетных направлениях, в том числе на достижении целей и результатов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региональных проектов,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направленных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на реализацию национальных проектов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охранение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реалистичности и минимизация рисков несбалансированности бюджета;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едопущение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принятия новых расходных обязательств, не обеспеченных источниками финансирования;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оддержка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активности субъектов предпринимательской деятельности;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7.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аключение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тимулирование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органов местного самоуправления в увеличении собственной доходной базы местных бюджетов;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еализация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</a:t>
            </a:r>
            <a:r>
              <a:rPr lang="ru-RU" sz="1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Исполнение бюджета муниципального образования «Велижский район» за предшествующие текущему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738958"/>
              </p:ext>
            </p:extLst>
          </p:nvPr>
        </p:nvGraphicFramePr>
        <p:xfrm>
          <a:off x="990600" y="901701"/>
          <a:ext cx="7200000" cy="563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32632"/>
                <a:gridCol w="1667368"/>
              </a:tblGrid>
              <a:tr h="2345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 тыс. рублей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333439,9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34777,0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298662,9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тыс. рублей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331352,1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36993,9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9840,2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191520,9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49636,1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15872,9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259,6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27225,3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2087,8 (профицит)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5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51682"/>
              </p:ext>
            </p:extLst>
          </p:nvPr>
        </p:nvGraphicFramePr>
        <p:xfrm>
          <a:off x="1371600" y="1143000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393413,5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322027,3 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386941,8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395486,8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322027,3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386941,8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-2073,3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567482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27475,4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27297,5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2073,3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6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640997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106994,7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9571,9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73602,9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/>
              <a:t>358799,6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/>
              <a:t>286099,0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/>
              <a:t>348535,9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34613,8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35928,3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38405,9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налоговых и неналоговых доходов бюджета муниципального образования «Велижский район»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92439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19009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5930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159372,0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 117232,0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-  111848,0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год – 133335,6 тыс.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139330,8 тыс.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 143869,3 тыс. руб. </a:t>
            </a:r>
          </a:p>
          <a:p>
            <a:pPr algn="ctr">
              <a:defRPr/>
            </a:pP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</a:t>
            </a: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43815,2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–26619,5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–89623,1 тыс</a:t>
            </a:r>
            <a:r>
              <a:rPr lang="ru-RU" sz="1400" dirty="0">
                <a:latin typeface="Georgia" panose="02040502050405020303" pitchFamily="18" charset="0"/>
              </a:rPr>
              <a:t>. руб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(в </a:t>
            </a:r>
            <a:r>
              <a:rPr lang="ru-RU" sz="1400" dirty="0" err="1" smtClean="0">
                <a:latin typeface="Georgia" panose="02040502050405020303" pitchFamily="18" charset="0"/>
              </a:rPr>
              <a:t>т.ч</a:t>
            </a:r>
            <a:r>
              <a:rPr lang="ru-RU" sz="1400" dirty="0" smtClean="0">
                <a:latin typeface="Georgia" panose="02040502050405020303" pitchFamily="18" charset="0"/>
              </a:rPr>
              <a:t>. возврат остатков прошлых лет 128,5 тыс. руб.)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</a:t>
            </a:r>
            <a:r>
              <a:rPr lang="ru-RU" sz="2000" dirty="0" smtClean="0">
                <a:latin typeface="Georgia" panose="02040502050405020303" pitchFamily="18" charset="0"/>
              </a:rPr>
              <a:t>трансферты</a:t>
            </a:r>
          </a:p>
          <a:p>
            <a:pPr algn="ctr">
              <a:defRPr/>
            </a:pPr>
            <a:endParaRPr lang="ru-RU" sz="1200" dirty="0" smtClean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(</a:t>
            </a:r>
            <a:r>
              <a:rPr lang="ru-RU" sz="1200" dirty="0">
                <a:latin typeface="Georgia" panose="02040502050405020303" pitchFamily="18" charset="0"/>
              </a:rPr>
              <a:t>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22405,3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2916,7 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3195,5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12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поступления межбюджетных трансфертов в бюджет муниципального образования «Велижский район» в 2023 году из общей суммы доходов, %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37461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межбюджетных трансфертов  в бюджет муниципального образования «Велижский район» на 2024 год из общей суммы доходов,%.</a:t>
            </a:r>
            <a:endParaRPr lang="ru-RU" sz="1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93345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межбюджетных трансфертов  в бюджет муниципального образования «Велижский район» на 2025 год из общей суммы доходов,%</a:t>
            </a:r>
            <a:endParaRPr lang="ru-RU" sz="1800" b="1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002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7130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0725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8013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Источники финансирования дефицита местного бюджета</a:t>
            </a:r>
            <a:endParaRPr lang="ru-RU" sz="2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70391"/>
              </p:ext>
            </p:extLst>
          </p:nvPr>
        </p:nvGraphicFramePr>
        <p:xfrm>
          <a:off x="457200" y="1066800"/>
          <a:ext cx="8229600" cy="485114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57600"/>
                <a:gridCol w="1524000"/>
                <a:gridCol w="1600200"/>
                <a:gridCol w="1447800"/>
              </a:tblGrid>
              <a:tr h="4127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Наименование вида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2023 год, тыс. руб.</a:t>
                      </a:r>
                      <a:endParaRPr lang="ru-RU" sz="16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2024 год, тыс. руб.</a:t>
                      </a:r>
                      <a:endParaRPr lang="ru-RU" sz="16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2025 год, тыс. руб.</a:t>
                      </a:r>
                      <a:endParaRPr lang="ru-RU" sz="16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7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 т. ч.: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2073,3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23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6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Бюджетные кредиты из 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2073,3</a:t>
                      </a:r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величение остатков средств бюджетов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-393413,5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-322027,3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-383719,3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меньшение остатков средств бюджетов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395486,8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322027,3</a:t>
                      </a: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6858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383719,3</a:t>
                      </a: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167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45608"/>
              </p:ext>
            </p:extLst>
          </p:nvPr>
        </p:nvGraphicFramePr>
        <p:xfrm>
          <a:off x="1066800" y="228600"/>
          <a:ext cx="7315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167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236543"/>
              </p:ext>
            </p:extLst>
          </p:nvPr>
        </p:nvGraphicFramePr>
        <p:xfrm>
          <a:off x="1295400" y="3124200"/>
          <a:ext cx="62865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800" y="55626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задач социально-экономического развития муниципального образования.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«Велижский район»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1"/>
            <a:ext cx="8686800" cy="617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эффективной деятельности Администрации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физической культуры и спорта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культуры и туризма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«Обеспечение жильем молодых семей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«Укрепление </a:t>
            </a:r>
            <a:r>
              <a:rPr lang="ru-RU" sz="1300" dirty="0">
                <a:latin typeface="Georgia" panose="02040502050405020303" pitchFamily="18" charset="0"/>
              </a:rPr>
              <a:t>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«Регистрация </a:t>
            </a:r>
            <a:r>
              <a:rPr lang="ru-RU" sz="1300" dirty="0">
                <a:latin typeface="Georgia" panose="02040502050405020303" pitchFamily="18" charset="0"/>
              </a:rPr>
              <a:t>права муниципальной собственности муниципального образования "Велижский район" и муниципального образования Велижское городское </a:t>
            </a:r>
            <a:r>
              <a:rPr lang="ru-RU" sz="1300" dirty="0" smtClean="0">
                <a:latin typeface="Georgia" panose="02040502050405020303" pitchFamily="18" charset="0"/>
              </a:rPr>
              <a:t>поселение»;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8.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противодействия злоупотреблению наркотиками и их незаконному обороту в Велижском </a:t>
            </a:r>
            <a:r>
              <a:rPr lang="ru-RU" sz="1300" dirty="0" smtClean="0">
                <a:latin typeface="Georgia" panose="02040502050405020303" pitchFamily="18" charset="0"/>
              </a:rPr>
              <a:t>районе»;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9.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по профилактике правонарушений и усилению борьбы с преступностью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10.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«Противодействие коррупции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«Гражданско-патриотическое воспитание граждан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"Профилактика терроризма и экстремизма на территории муниципального образования "Велижский район"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эффективного управления муниципальными финансами в муниципальном образовании «Велижский район»»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«Доступная среда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«Повышение безопасности дорожного движения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«Программа развития автомобильных дорог местного значения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itchFamily="18" charset="0"/>
              </a:rPr>
              <a:t>18. Муниципальная программа «Создание </a:t>
            </a:r>
            <a:r>
              <a:rPr lang="ru-RU" altLang="ru-RU" sz="1300" dirty="0">
                <a:latin typeface="Georgia" pitchFamily="18" charset="0"/>
              </a:rPr>
              <a:t>условий для осуществления градостроительной деятельности на территории муниципального образования «Велижский район</a:t>
            </a:r>
            <a:r>
              <a:rPr lang="ru-RU" altLang="ru-RU" sz="1300" dirty="0" smtClean="0">
                <a:latin typeface="Georgia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19. </a:t>
            </a:r>
            <a:r>
              <a:rPr lang="ru-RU" sz="1300" dirty="0">
                <a:latin typeface="Georgia" panose="02040502050405020303" pitchFamily="18" charset="0"/>
              </a:rPr>
              <a:t>Муниципальная программа «Охрана окружающей среды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».</a:t>
            </a: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pPr indent="450000">
              <a:lnSpc>
                <a:spcPct val="110000"/>
              </a:lnSpc>
            </a:pPr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О</a:t>
            </a:r>
            <a:r>
              <a:rPr lang="ru-RU" altLang="ru-RU" sz="1400" dirty="0" smtClean="0">
                <a:latin typeface="Georgia" panose="02040502050405020303" pitchFamily="18" charset="0"/>
              </a:rPr>
              <a:t>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pPr indent="450000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1.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2.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3.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4.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  5.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6.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dirty="0" smtClean="0">
                <a:latin typeface="Georgia" panose="02040502050405020303" pitchFamily="18" charset="0"/>
              </a:rPr>
              <a:t>  7. </a:t>
            </a:r>
            <a:r>
              <a:rPr lang="ru-RU" altLang="ru-RU" sz="1400" dirty="0"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8. </a:t>
            </a:r>
            <a:r>
              <a:rPr lang="ru-RU" altLang="ru-RU" sz="1400" dirty="0"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10249"/>
              </p:ext>
            </p:extLst>
          </p:nvPr>
        </p:nvGraphicFramePr>
        <p:xfrm>
          <a:off x="685800" y="1154582"/>
          <a:ext cx="7391400" cy="56117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9400"/>
                <a:gridCol w="1600200"/>
                <a:gridCol w="1447800"/>
                <a:gridCol w="1524000"/>
              </a:tblGrid>
              <a:tr h="3692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927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206979781,56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16" marB="45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187307834,81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16" marB="45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181514154,81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16" marB="45816"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134191277,85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114252539,33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111562629,33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42337790,38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35252678,00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35429278,00</a:t>
                      </a:r>
                    </a:p>
                  </a:txBody>
                  <a:tcPr marL="0" marR="0" marT="0" marB="0"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 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8887860,19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8786207,00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9100982,00</a:t>
                      </a:r>
                    </a:p>
                  </a:txBody>
                  <a:tcPr marL="0" marR="0" marT="0" marB="0"/>
                </a:tc>
              </a:tr>
              <a:tr h="94141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4076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296200,00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296200,00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296200,00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16084"/>
              </p:ext>
            </p:extLst>
          </p:nvPr>
        </p:nvGraphicFramePr>
        <p:xfrm>
          <a:off x="827088" y="381000"/>
          <a:ext cx="7326312" cy="5643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5312"/>
                <a:gridCol w="13716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Gautami" panose="020B0502040204020203" pitchFamily="34" charset="0"/>
                        </a:rPr>
                        <a:t>7434390,65</a:t>
                      </a:r>
                      <a:endParaRPr lang="ru-RU" sz="1400" dirty="0">
                        <a:latin typeface="Georgia" panose="02040502050405020303" pitchFamily="18" charset="0"/>
                        <a:cs typeface="Gautam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Gautami" panose="020B0502040204020203" pitchFamily="34" charset="0"/>
                        </a:rPr>
                        <a:t>6965709,00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Gautami" panose="020B0502040204020203" pitchFamily="34" charset="0"/>
                        </a:rPr>
                        <a:t>7019096,00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Gautami" panose="020B0502040204020203" pitchFamily="34" charset="0"/>
                        </a:rPr>
                        <a:t>1447600,00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Gautami" panose="020B0502040204020203" pitchFamily="34" charset="0"/>
                        </a:rPr>
                        <a:t>1527600,00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Gautami" panose="020B0502040204020203" pitchFamily="34" charset="0"/>
                        </a:rPr>
                        <a:t>1527600,00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Gautami" panose="020B0502040204020203" pitchFamily="34" charset="0"/>
                        </a:rPr>
                        <a:t>5046300,00</a:t>
                      </a:r>
                      <a:endParaRPr lang="ru-RU" sz="1400" dirty="0">
                        <a:latin typeface="Georgia" panose="02040502050405020303" pitchFamily="18" charset="0"/>
                        <a:cs typeface="Gautam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Gautami" panose="020B0502040204020203" pitchFamily="34" charset="0"/>
                        </a:rPr>
                        <a:t>6068100,00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Gautami" panose="020B0502040204020203" pitchFamily="34" charset="0"/>
                        </a:rPr>
                        <a:t>6107000,00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Ведомственный проект и 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cs typeface="Gautami" panose="020B05020402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Gautami" panose="020B0502040204020203" pitchFamily="34" charset="0"/>
                        </a:rPr>
                        <a:t>7315362,49 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Gautam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Gautami" panose="020B0502040204020203" pitchFamily="34" charset="0"/>
                      </a:endParaRP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Gautami" panose="020B0502040204020203" pitchFamily="34" charset="0"/>
                        </a:rPr>
                        <a:t>14158801,48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Georgia" panose="02040502050405020303" pitchFamily="18" charset="0"/>
                        <a:cs typeface="Gautami" panose="020B0502040204020203" pitchFamily="34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Gautami" panose="020B0502040204020203" pitchFamily="34" charset="0"/>
                        </a:rPr>
                        <a:t>10471369,48</a:t>
                      </a:r>
                      <a:endParaRPr lang="ru-RU" sz="1400" b="0" dirty="0">
                        <a:latin typeface="Georgia" panose="02040502050405020303" pitchFamily="18" charset="0"/>
                        <a:cs typeface="Gautam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11198"/>
              </p:ext>
            </p:extLst>
          </p:nvPr>
        </p:nvGraphicFramePr>
        <p:xfrm>
          <a:off x="180974" y="1676400"/>
          <a:ext cx="8686801" cy="378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10026"/>
                <a:gridCol w="1600200"/>
                <a:gridCol w="1524000"/>
                <a:gridCol w="1552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Предусмотрено всего рублей, в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27810424,17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21639219,00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21446462,00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Материально-техническое обеспечение деятельности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26511100,73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20989219,00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21446462,00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Транспортное обеспечение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673500,00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Велижского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625823,44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650000,00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8355012" cy="1400175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программа «Регистрация права муниципальной собственности муниципального образования «Велижский район» и муниципального 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образования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Велижское городское поселение»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dirty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rgbClr val="577C54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2052638"/>
            <a:ext cx="8012112" cy="4195762"/>
          </a:xfrm>
        </p:spPr>
        <p:txBody>
          <a:bodyPr/>
          <a:lstStyle/>
          <a:p>
            <a:pPr marL="0" indent="450000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Цели программы: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1. Регистрация </a:t>
            </a:r>
            <a:r>
              <a:rPr lang="ru-RU" sz="1400" dirty="0">
                <a:latin typeface="Georgia" panose="02040502050405020303" pitchFamily="18" charset="0"/>
              </a:rPr>
              <a:t>права муниципальной собственности на объекты муниципального имущества муниципального образования «Велижский район» и муниципального образования «Велижское городское </a:t>
            </a:r>
            <a:r>
              <a:rPr lang="ru-RU" sz="1400" dirty="0" smtClean="0">
                <a:latin typeface="Georgia" panose="02040502050405020303" pitchFamily="18" charset="0"/>
              </a:rPr>
              <a:t>поселение;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2. Эффективное управление муниципальным имуществом, а также рациональное использование муниципального имущества и земельных участков, находящихся в муниципальной собственности муниципального образования «Велижский район» и муниципального образования Велижское городское поселение.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01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6341"/>
              </p:ext>
            </p:extLst>
          </p:nvPr>
        </p:nvGraphicFramePr>
        <p:xfrm>
          <a:off x="685800" y="1905000"/>
          <a:ext cx="7696200" cy="3535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6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98000,00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70" marB="45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70" marB="45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70" marB="458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98000,00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92500"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indent="450000"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 indent="450000" algn="just"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  <a:r>
              <a:rPr 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и комплектование книжного фонда централизованной библиотечной системы;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культурного наследия;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крепление материально-технической базы учреждений культуры района;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</a:t>
            </a:r>
            <a:r>
              <a:rPr lang="ru-RU" sz="1400" dirty="0">
                <a:latin typeface="Georgia" panose="02040502050405020303" pitchFamily="18" charset="0"/>
              </a:rPr>
              <a:t>В</a:t>
            </a:r>
            <a:r>
              <a:rPr lang="ru-RU" sz="1400" dirty="0" smtClean="0">
                <a:latin typeface="Georgia" panose="02040502050405020303" pitchFamily="18" charset="0"/>
              </a:rPr>
              <a:t>недрение и расширение инновационных технологий в сфере культуры;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</a:t>
            </a: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оддержка деятельности творческих коллективов;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8.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9.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10.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условий для развития туризма.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12700" y="4572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86253"/>
              </p:ext>
            </p:extLst>
          </p:nvPr>
        </p:nvGraphicFramePr>
        <p:xfrm>
          <a:off x="660400" y="1524000"/>
          <a:ext cx="7620000" cy="30404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/>
                <a:gridCol w="1632857"/>
                <a:gridCol w="1525943"/>
                <a:gridCol w="1428751"/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Предусмотрено всего рублей,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в </a:t>
                      </a:r>
                      <a:r>
                        <a:rPr lang="ru-RU" sz="1400" b="0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50046096,54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39983576,00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41322272,00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2233399,56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1438900,00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1497200,00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4300792,01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3295489,00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3467389,00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87485"/>
              </p:ext>
            </p:extLst>
          </p:nvPr>
        </p:nvGraphicFramePr>
        <p:xfrm>
          <a:off x="914400" y="533400"/>
          <a:ext cx="7573964" cy="52025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/>
                <a:gridCol w="1676400"/>
                <a:gridCol w="1524000"/>
                <a:gridCol w="1630362"/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8308601,60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7527129,00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7837127,00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23594313,12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17007615,00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17697644,00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10999636,71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10714443,00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10822912,00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pPr algn="l"/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609353,54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72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Цели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О</a:t>
            </a:r>
            <a:r>
              <a:rPr lang="ru-RU" altLang="ru-RU" sz="1400" dirty="0" smtClean="0">
                <a:latin typeface="Georgia" panose="02040502050405020303" pitchFamily="18" charset="0"/>
              </a:rPr>
              <a:t>беспечение долгосрочной сбалансированности и устойчивости бюджетной системы муниципального образования «Велижский район»;                                                                                              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2. </a:t>
            </a:r>
            <a:r>
              <a:rPr lang="ru-RU" altLang="ru-RU" sz="1400" dirty="0">
                <a:latin typeface="Georgia" panose="02040502050405020303" pitchFamily="18" charset="0"/>
              </a:rPr>
              <a:t>Э</a:t>
            </a:r>
            <a:r>
              <a:rPr lang="ru-RU" altLang="ru-RU" sz="1400" dirty="0" smtClean="0">
                <a:latin typeface="Georgia" panose="02040502050405020303" pitchFamily="18" charset="0"/>
              </a:rPr>
              <a:t>ффективное управление муниципальным долгом;                         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3.</a:t>
            </a: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С</a:t>
            </a:r>
            <a:r>
              <a:rPr lang="ru-RU" altLang="ru-RU" sz="1400" dirty="0" smtClean="0">
                <a:latin typeface="Georgia" panose="02040502050405020303" pitchFamily="18" charset="0"/>
              </a:rPr>
              <a:t>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2. </a:t>
            </a:r>
            <a:r>
              <a:rPr lang="ru-RU" altLang="ru-RU" sz="1400" dirty="0">
                <a:latin typeface="Georgia" panose="02040502050405020303" pitchFamily="18" charset="0"/>
              </a:rPr>
              <a:t>Д</a:t>
            </a:r>
            <a:r>
              <a:rPr lang="ru-RU" altLang="ru-RU" sz="1400" dirty="0" smtClean="0">
                <a:latin typeface="Georgia" panose="02040502050405020303" pitchFamily="18" charset="0"/>
              </a:rPr>
              <a:t>остижение приемлемых и экономически обоснованных объема и структуры муниципального долга, минимизация стоимости заимствования;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3. </a:t>
            </a:r>
            <a:r>
              <a:rPr lang="ru-RU" altLang="ru-RU" sz="1400" dirty="0">
                <a:latin typeface="Georgia" panose="02040502050405020303" pitchFamily="18" charset="0"/>
              </a:rPr>
              <a:t>С</a:t>
            </a:r>
            <a:r>
              <a:rPr lang="ru-RU" altLang="ru-RU" sz="1400" dirty="0" smtClean="0">
                <a:latin typeface="Georgia" panose="02040502050405020303" pitchFamily="18" charset="0"/>
              </a:rPr>
              <a:t>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4. </a:t>
            </a:r>
            <a:r>
              <a:rPr lang="ru-RU" altLang="ru-RU" sz="1400" dirty="0">
                <a:latin typeface="Georgia" panose="02040502050405020303" pitchFamily="18" charset="0"/>
              </a:rPr>
              <a:t>В</a:t>
            </a:r>
            <a:r>
              <a:rPr lang="ru-RU" altLang="ru-RU" sz="1400" dirty="0" smtClean="0">
                <a:latin typeface="Georgia" panose="02040502050405020303" pitchFamily="18" charset="0"/>
              </a:rPr>
              <a:t>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70500"/>
            <a:ext cx="2209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68215"/>
            <a:ext cx="1701800" cy="12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20310"/>
              </p:ext>
            </p:extLst>
          </p:nvPr>
        </p:nvGraphicFramePr>
        <p:xfrm>
          <a:off x="571500" y="1447800"/>
          <a:ext cx="8039100" cy="40547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4097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33332497,30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32233653,67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32376682,67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5518351,63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4880808,00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5075937,00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6008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8393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Выравнивание бюджетной обеспеченности поселений, входящих в состав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27810900,00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27349600,00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27297500,00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93662" y="27432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72375"/>
              </p:ext>
            </p:extLst>
          </p:nvPr>
        </p:nvGraphicFramePr>
        <p:xfrm>
          <a:off x="1905000" y="41148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20181900,00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1372500,00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19713"/>
            <a:ext cx="24606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31800" y="3048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4764"/>
              </p:ext>
            </p:extLst>
          </p:nvPr>
        </p:nvGraphicFramePr>
        <p:xfrm>
          <a:off x="1371600" y="1577181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18731458,16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6193379,00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73558900,00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609600" y="44196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«Проведение капитального ремонта и (или) строительство шахтных колодцев, расположенных на территории муниципального образования «Велижский район»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91402"/>
              </p:ext>
            </p:extLst>
          </p:nvPr>
        </p:nvGraphicFramePr>
        <p:xfrm>
          <a:off x="1498599" y="5562600"/>
          <a:ext cx="6705600" cy="73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1373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129000,00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38400"/>
            <a:ext cx="4089399" cy="17525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09104"/>
              </p:ext>
            </p:extLst>
          </p:nvPr>
        </p:nvGraphicFramePr>
        <p:xfrm>
          <a:off x="1600200" y="1498601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251031,00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38113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58408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44338,00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районе»</a:t>
            </a:r>
          </a:p>
        </p:txBody>
      </p:sp>
      <p:pic>
        <p:nvPicPr>
          <p:cNvPr id="1126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2362200" cy="19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58887"/>
              </p:ext>
            </p:extLst>
          </p:nvPr>
        </p:nvGraphicFramePr>
        <p:xfrm>
          <a:off x="609600" y="1828800"/>
          <a:ext cx="7767638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941"/>
                <a:gridCol w="1615989"/>
                <a:gridCol w="1469081"/>
                <a:gridCol w="13956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13000,00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</a:t>
                      </a:r>
                    </a:p>
                  </a:txBody>
                  <a:tcPr marT="45710" marB="45710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5000,00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8362" y="127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53002"/>
            <a:ext cx="2286000" cy="18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11966"/>
              </p:ext>
            </p:extLst>
          </p:nvPr>
        </p:nvGraphicFramePr>
        <p:xfrm>
          <a:off x="868362" y="1066800"/>
          <a:ext cx="80010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10617322,24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15003934,00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15013137,00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«Развитие физкультурно-оздоровительной и спортивной работы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156270,24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230634,00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239837,00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«Укрепление материально-технической базы»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спортивных объектов»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10445052,00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14773300,00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14773300,00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«Велижский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02746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10083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859501,00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835452,00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781500,00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6608"/>
              </p:ext>
            </p:extLst>
          </p:nvPr>
        </p:nvGraphicFramePr>
        <p:xfrm>
          <a:off x="381000" y="1447800"/>
          <a:ext cx="6400800" cy="97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3000,00 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304800" y="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462755" y="3162292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98010"/>
              </p:ext>
            </p:extLst>
          </p:nvPr>
        </p:nvGraphicFramePr>
        <p:xfrm>
          <a:off x="1511299" y="1566839"/>
          <a:ext cx="6400800" cy="91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15579"/>
              </p:ext>
            </p:extLst>
          </p:nvPr>
        </p:nvGraphicFramePr>
        <p:xfrm>
          <a:off x="1523999" y="4572000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66800" y="381000"/>
            <a:ext cx="7467600" cy="70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risianC" pitchFamily="2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программа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«Охрана окружающей среды на территории муниципального образования «Велижский район»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0" y="1086342"/>
            <a:ext cx="76962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экологической ситуации на территории Велижского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чистоты природных территорий и природного биологического разнообразия;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вредного воздействия на окружающую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среду.</a:t>
            </a: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объема ликвидированных несанкционированных свалок к 2028 г. до 1100 куб. 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природы, информирование об актуальных проблемах и состоянии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экологии;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Развитие и совершенствование системы обращения с отходами.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07058"/>
              </p:ext>
            </p:extLst>
          </p:nvPr>
        </p:nvGraphicFramePr>
        <p:xfrm>
          <a:off x="1054100" y="4274042"/>
          <a:ext cx="7632700" cy="1620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3792"/>
                <a:gridCol w="1174261"/>
                <a:gridCol w="1121647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22800,00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«Чистая территория муниципального образования «Велижский район»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22800,00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муниципального образования «Велижский район»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50670"/>
              </p:ext>
            </p:extLst>
          </p:nvPr>
        </p:nvGraphicFramePr>
        <p:xfrm>
          <a:off x="685800" y="13716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7" y="3018557"/>
            <a:ext cx="4206875" cy="325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cap="all" dirty="0" smtClean="0">
                <a:latin typeface="Georgia" panose="02040502050405020303" pitchFamily="18" charset="0"/>
              </a:rPr>
              <a:t>Социальное обеспечение граждан в 2023-2025 году</a:t>
            </a:r>
            <a:endParaRPr lang="ru-RU" sz="24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33092"/>
            <a:ext cx="3124200" cy="193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94843"/>
            <a:ext cx="2362200" cy="156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53503"/>
              </p:ext>
            </p:extLst>
          </p:nvPr>
        </p:nvGraphicFramePr>
        <p:xfrm>
          <a:off x="2808288" y="3435101"/>
          <a:ext cx="3984624" cy="1281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5610589,31</a:t>
                      </a: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6800" y="993923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00622"/>
              </p:ext>
            </p:extLst>
          </p:nvPr>
        </p:nvGraphicFramePr>
        <p:xfrm>
          <a:off x="1600200" y="1891309"/>
          <a:ext cx="6400800" cy="816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2133600"/>
                <a:gridCol w="2133600"/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481371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1036129,50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908274,20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911586,66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89835"/>
              </p:ext>
            </p:extLst>
          </p:nvPr>
        </p:nvGraphicFramePr>
        <p:xfrm>
          <a:off x="914400" y="2057400"/>
          <a:ext cx="7924799" cy="439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4560"/>
                <a:gridCol w="1633979"/>
                <a:gridCol w="1633979"/>
                <a:gridCol w="1552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6319183,01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10013632,00 руб.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6326200,00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"Успех каждого ребенка"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 руб.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 руб.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0" dirty="0" smtClean="0">
                          <a:latin typeface="+mn-lt"/>
                        </a:rPr>
                        <a:t>0,00 руб.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826379,48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2890269,48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2890269,48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проект «Патриотическое воспитание граждан Российской Федерации»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169800,00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1254900,00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1254900,00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Региональный проект «Культурная среда»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609353,54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Итого: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+mn-lt"/>
                        </a:rPr>
                        <a:t>7924716,03 руб.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+mn-lt"/>
                        </a:rPr>
                        <a:t>14158801,48 руб.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+mn-lt"/>
                        </a:rPr>
                        <a:t>10471369,48 руб.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численности населения за последние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в Велижском районе Смоленской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696592"/>
              </p:ext>
            </p:extLst>
          </p:nvPr>
        </p:nvGraphicFramePr>
        <p:xfrm>
          <a:off x="1219200" y="15240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07603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43,8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44,0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23,0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6,1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97" name="Прямоугольник 4"/>
              <p:cNvSpPr>
                <a:spLocks noChangeArrowheads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*Численность населения в муниципальном образовании «Велижский район» на 01.01.2023 </a:t>
                </a:r>
                <a:r>
                  <a:rPr lang="ru-RU" alt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года составила </a:t>
                </a: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8985 человек, площадь Велижского района составляет 1473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км</m:t>
                        </m:r>
                      </m:e>
                      <m:sup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1200" b="1" dirty="0">
                  <a:solidFill>
                    <a:srgbClr val="577C54"/>
                  </a:solidFill>
                  <a:latin typeface="ParisianC" pitchFamily="2" charset="0"/>
                </a:endParaRPr>
              </a:p>
            </p:txBody>
          </p:sp>
        </mc:Choice>
        <mc:Fallback xmlns="">
          <p:sp>
            <p:nvSpPr>
              <p:cNvPr id="11779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blipFill rotWithShape="0">
                <a:blip r:embed="rId2"/>
                <a:stretch>
                  <a:fillRect t="-1282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57200"/>
            <a:ext cx="8077200" cy="97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«Велижский район»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92156"/>
              </p:ext>
            </p:extLst>
          </p:nvPr>
        </p:nvGraphicFramePr>
        <p:xfrm>
          <a:off x="914401" y="1600200"/>
          <a:ext cx="7620000" cy="431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1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образования «Велижский район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» на 2023 и плановый период 2024 и 2025 годов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7848600" cy="44196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1.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«Велижский район» и обеспечение долгосрочной сбалансированности бюджета муниципального образования «Велижский район»  и бюджетов муниципальных образований Велижского района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консолидированного бюджета муниципального образования «Велижский район»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14520</TotalTime>
  <Words>4115</Words>
  <Application>Microsoft Office PowerPoint</Application>
  <PresentationFormat>Экран (4:3)</PresentationFormat>
  <Paragraphs>670</Paragraphs>
  <Slides>54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54</vt:i4>
      </vt:variant>
    </vt:vector>
  </HeadingPairs>
  <TitlesOfParts>
    <vt:vector size="82" baseType="lpstr">
      <vt:lpstr>Arial</vt:lpstr>
      <vt:lpstr>Calibri</vt:lpstr>
      <vt:lpstr>Cambria</vt:lpstr>
      <vt:lpstr>Cambria Math</vt:lpstr>
      <vt:lpstr>Century Gothic</vt:lpstr>
      <vt:lpstr>Corbel</vt:lpstr>
      <vt:lpstr>Garamond</vt:lpstr>
      <vt:lpstr>Gautami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       Глоссарий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Структура бюджетной системы муниципального образования «Велижский район»</vt:lpstr>
      <vt:lpstr>Презентация PowerPoint</vt:lpstr>
      <vt:lpstr>Проект бюджета муниципального образования «Велижский район»</vt:lpstr>
      <vt:lpstr>Бюджет</vt:lpstr>
      <vt:lpstr>Основные задачи бюджетной и налоговой политики  муниципального образования «Велижский район» на 2023 и плановый период 2024 и 2025 годов </vt:lpstr>
      <vt:lpstr>Презентация PowerPoint</vt:lpstr>
      <vt:lpstr>Основные направления бюджетной политики</vt:lpstr>
      <vt:lpstr>Презентация PowerPoint</vt:lpstr>
      <vt:lpstr>Основные направления налоговой политики</vt:lpstr>
      <vt:lpstr>Презентация PowerPoint</vt:lpstr>
      <vt:lpstr>Исполнение бюджета муниципального образования «Велижский район» за предшествующие текущему годы</vt:lpstr>
      <vt:lpstr>Презентация PowerPoint</vt:lpstr>
      <vt:lpstr>Презентация PowerPoint</vt:lpstr>
      <vt:lpstr>Структура налоговых и неналоговых доходов бюджета муниципального образования «Велижский район» на 2023 год,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2025 года, тыс. руб.</vt:lpstr>
      <vt:lpstr>Презентация PowerPoint</vt:lpstr>
      <vt:lpstr>Объем поступления межбюджетных трансфертов в бюджет муниципального образования «Велижский район» в 2023 году из общей суммы доходов, %</vt:lpstr>
      <vt:lpstr>Планируемый Объем поступления межбюджетных трансфертов  в бюджет муниципального образования «Велижский район» на 2024 год из общей суммы доходов,%.</vt:lpstr>
      <vt:lpstr>Планируемый Объем поступления межбюджетных трансфертов  в бюджет муниципального образования «Велижский район» на 2025 год из общей суммы доходов,%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Распределение расходов бюджета муниципального образования                 «Велижский район» на 2025 год, тыс. руб.</vt:lpstr>
      <vt:lpstr>Источники финансирования дефицита местного бюджета</vt:lpstr>
      <vt:lpstr>Презентация PowerPoint</vt:lpstr>
      <vt:lpstr>Перечень муниципальных программ муниципального образования «Велижский район»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 </vt:lpstr>
      <vt:lpstr>Презентация PowerPoint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«Развитие культуры и туризма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объемах бюджетных ассигнований, направляемых на реализацию проектов</vt:lpstr>
      <vt:lpstr>Темп роста численности населения за последние  5 лет в Велижском районе Смоленской области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1513</cp:revision>
  <cp:lastPrinted>2016-01-21T12:34:56Z</cp:lastPrinted>
  <dcterms:created xsi:type="dcterms:W3CDTF">1601-01-01T00:00:00Z</dcterms:created>
  <dcterms:modified xsi:type="dcterms:W3CDTF">2024-01-10T13:39:05Z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