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4601" r:id="rId7"/>
    <p:sldMasterId id="2147485659" r:id="rId8"/>
    <p:sldMasterId id="2147485706" r:id="rId9"/>
    <p:sldMasterId id="2147485748" r:id="rId10"/>
    <p:sldMasterId id="2147487770" r:id="rId11"/>
    <p:sldMasterId id="2147507326" r:id="rId12"/>
  </p:sldMasterIdLst>
  <p:notesMasterIdLst>
    <p:notesMasterId r:id="rId47"/>
  </p:notesMasterIdLst>
  <p:sldIdLst>
    <p:sldId id="256" r:id="rId13"/>
    <p:sldId id="257" r:id="rId14"/>
    <p:sldId id="258" r:id="rId15"/>
    <p:sldId id="259" r:id="rId16"/>
    <p:sldId id="264" r:id="rId17"/>
    <p:sldId id="260" r:id="rId18"/>
    <p:sldId id="261" r:id="rId19"/>
    <p:sldId id="306" r:id="rId20"/>
    <p:sldId id="308" r:id="rId21"/>
    <p:sldId id="309" r:id="rId22"/>
    <p:sldId id="263" r:id="rId23"/>
    <p:sldId id="302" r:id="rId24"/>
    <p:sldId id="303" r:id="rId25"/>
    <p:sldId id="304" r:id="rId26"/>
    <p:sldId id="290" r:id="rId27"/>
    <p:sldId id="292" r:id="rId28"/>
    <p:sldId id="291" r:id="rId29"/>
    <p:sldId id="268" r:id="rId30"/>
    <p:sldId id="294" r:id="rId31"/>
    <p:sldId id="293" r:id="rId32"/>
    <p:sldId id="299" r:id="rId33"/>
    <p:sldId id="271" r:id="rId34"/>
    <p:sldId id="295" r:id="rId35"/>
    <p:sldId id="287" r:id="rId36"/>
    <p:sldId id="296" r:id="rId37"/>
    <p:sldId id="269" r:id="rId38"/>
    <p:sldId id="289" r:id="rId39"/>
    <p:sldId id="285" r:id="rId40"/>
    <p:sldId id="288" r:id="rId41"/>
    <p:sldId id="297" r:id="rId42"/>
    <p:sldId id="301" r:id="rId43"/>
    <p:sldId id="272" r:id="rId44"/>
    <p:sldId id="273" r:id="rId45"/>
    <p:sldId id="274" r:id="rId46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6092" autoAdjust="0"/>
  </p:normalViewPr>
  <p:slideViewPr>
    <p:cSldViewPr>
      <p:cViewPr>
        <p:scale>
          <a:sx n="77" d="100"/>
          <a:sy n="77" d="100"/>
        </p:scale>
        <p:origin x="-2604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1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24437.8</c:v>
                </c:pt>
                <c:pt idx="1">
                  <c:v>1093</c:v>
                </c:pt>
                <c:pt idx="2">
                  <c:v>1053.5999999999999</c:v>
                </c:pt>
                <c:pt idx="3">
                  <c:v>179.1</c:v>
                </c:pt>
                <c:pt idx="4">
                  <c:v>2302</c:v>
                </c:pt>
                <c:pt idx="5">
                  <c:v>2453.8000000000002</c:v>
                </c:pt>
                <c:pt idx="6">
                  <c:v>780.9</c:v>
                </c:pt>
                <c:pt idx="7">
                  <c:v>68.400000000000006</c:v>
                </c:pt>
                <c:pt idx="8">
                  <c:v>1669.7</c:v>
                </c:pt>
                <c:pt idx="9">
                  <c:v>10144.200000000001</c:v>
                </c:pt>
                <c:pt idx="11">
                  <c:v>61.8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Акцизы по подакцизным товарам (продукции), производимым на территории Российской Федерации</c:v>
                </c:pt>
                <c:pt idx="5">
                  <c:v>Государственная пошлина</c:v>
                </c:pt>
                <c:pt idx="6">
                  <c:v>Денежные взыскания (штрафы,санкции,возмещение ущерба)</c:v>
                </c:pt>
                <c:pt idx="7">
                  <c:v>Доходы от использования имущества,находящегося в муниципальной собственности</c:v>
                </c:pt>
                <c:pt idx="8">
                  <c:v>Доходы от продажи материальных и нематериальных активов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25681.1</c:v>
                </c:pt>
                <c:pt idx="1">
                  <c:v>1202.3</c:v>
                </c:pt>
                <c:pt idx="2">
                  <c:v>186.1</c:v>
                </c:pt>
                <c:pt idx="3">
                  <c:v>2394.1</c:v>
                </c:pt>
                <c:pt idx="4">
                  <c:v>2541.5</c:v>
                </c:pt>
                <c:pt idx="5">
                  <c:v>812.1</c:v>
                </c:pt>
                <c:pt idx="6">
                  <c:v>70.5</c:v>
                </c:pt>
                <c:pt idx="7">
                  <c:v>848.4</c:v>
                </c:pt>
                <c:pt idx="8">
                  <c:v>0</c:v>
                </c:pt>
                <c:pt idx="9">
                  <c:v>64.3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Акцизы по подакцизным товарам (продукции), производимым на территории Российской Федерации</c:v>
                </c:pt>
                <c:pt idx="5">
                  <c:v>Государственная пошлина</c:v>
                </c:pt>
                <c:pt idx="6">
                  <c:v>Денежные взыскания (штрафы,санкции,возмещение ущерба)</c:v>
                </c:pt>
                <c:pt idx="7">
                  <c:v>Доходы от использования имущества,находящегося в муниципальной собственности</c:v>
                </c:pt>
                <c:pt idx="8">
                  <c:v>Доходы от продажи материальных и нематериальных активов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27064.6</c:v>
                </c:pt>
                <c:pt idx="1">
                  <c:v>1322.6</c:v>
                </c:pt>
                <c:pt idx="2">
                  <c:v>194</c:v>
                </c:pt>
                <c:pt idx="3">
                  <c:v>2489.9</c:v>
                </c:pt>
                <c:pt idx="4">
                  <c:v>2636.3</c:v>
                </c:pt>
                <c:pt idx="5">
                  <c:v>844.6</c:v>
                </c:pt>
                <c:pt idx="6">
                  <c:v>72.599999999999994</c:v>
                </c:pt>
                <c:pt idx="7">
                  <c:v>890.4</c:v>
                </c:pt>
                <c:pt idx="8">
                  <c:v>0</c:v>
                </c:pt>
                <c:pt idx="9">
                  <c:v>66.900000000000006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176718.6</c:v>
                </c:pt>
                <c:pt idx="1">
                  <c:v>45273.599999999999</c:v>
                </c:pt>
                <c:pt idx="2">
                  <c:v>118122.1</c:v>
                </c:pt>
                <c:pt idx="3">
                  <c:v>273.89999999999998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144503.4</c:v>
                </c:pt>
                <c:pt idx="1">
                  <c:v>656.6</c:v>
                </c:pt>
                <c:pt idx="2">
                  <c:v>109166.2</c:v>
                </c:pt>
                <c:pt idx="3">
                  <c:v>2696.8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132023.9</c:v>
                </c:pt>
                <c:pt idx="1">
                  <c:v>663.6</c:v>
                </c:pt>
                <c:pt idx="2">
                  <c:v>114565.1</c:v>
                </c:pt>
                <c:pt idx="3">
                  <c:v>2797.6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35875316.490000002</c:v>
                </c:pt>
                <c:pt idx="1">
                  <c:v>99000</c:v>
                </c:pt>
                <c:pt idx="2">
                  <c:v>46070541.210000001</c:v>
                </c:pt>
                <c:pt idx="3">
                  <c:v>0</c:v>
                </c:pt>
                <c:pt idx="4" formatCode="0.00">
                  <c:v>182201664.18000001</c:v>
                </c:pt>
                <c:pt idx="5">
                  <c:v>36866171.25</c:v>
                </c:pt>
                <c:pt idx="6" formatCode="0.00">
                  <c:v>13976003.6</c:v>
                </c:pt>
                <c:pt idx="7">
                  <c:v>320800</c:v>
                </c:pt>
                <c:pt idx="8">
                  <c:v>3245.67</c:v>
                </c:pt>
                <c:pt idx="9">
                  <c:v>27177200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34388854.329999998</c:v>
                </c:pt>
                <c:pt idx="1">
                  <c:v>99000</c:v>
                </c:pt>
                <c:pt idx="2">
                  <c:v>6948300</c:v>
                </c:pt>
                <c:pt idx="3">
                  <c:v>146891900</c:v>
                </c:pt>
                <c:pt idx="4">
                  <c:v>31250800</c:v>
                </c:pt>
                <c:pt idx="5">
                  <c:v>6410100</c:v>
                </c:pt>
                <c:pt idx="6">
                  <c:v>320800</c:v>
                </c:pt>
                <c:pt idx="7">
                  <c:v>3245.67</c:v>
                </c:pt>
                <c:pt idx="8">
                  <c:v>27039300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31182500</c:v>
                </c:pt>
                <c:pt idx="1">
                  <c:v>0</c:v>
                </c:pt>
                <c:pt idx="2">
                  <c:v>7115500</c:v>
                </c:pt>
                <c:pt idx="3">
                  <c:v>142338800</c:v>
                </c:pt>
                <c:pt idx="4">
                  <c:v>29058700</c:v>
                </c:pt>
                <c:pt idx="5">
                  <c:v>6452500</c:v>
                </c:pt>
                <c:pt idx="6">
                  <c:v>201800</c:v>
                </c:pt>
                <c:pt idx="7">
                  <c:v>3200</c:v>
                </c:pt>
                <c:pt idx="8">
                  <c:v>27039400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344B-3317-4E05-BE0E-CE52B181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83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9B8-0624-40E2-84FA-26181681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9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008-304A-4E74-B44A-67E1692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861-2666-4655-9CBA-4CD72E62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0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0873-4965-4976-BF48-A3AC9EF1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9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F87-43F4-49E3-8A07-3742FF3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3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7A0-A6EC-43EC-866B-277DF8207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1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B78-3EEE-4359-858F-45A83194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EE7D-D7F1-4A06-8132-5732F279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0D6-87CB-4213-A9A2-169F5039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B968-C402-4AE9-9102-3EC3054B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54AA6F-52BE-4AC7-92EC-2F718C52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3" r:id="rId1"/>
    <p:sldLayoutId id="2147518778" r:id="rId2"/>
    <p:sldLayoutId id="2147518894" r:id="rId3"/>
    <p:sldLayoutId id="2147518779" r:id="rId4"/>
    <p:sldLayoutId id="2147518780" r:id="rId5"/>
    <p:sldLayoutId id="2147518781" r:id="rId6"/>
    <p:sldLayoutId id="2147518782" r:id="rId7"/>
    <p:sldLayoutId id="2147518783" r:id="rId8"/>
    <p:sldLayoutId id="2147518784" r:id="rId9"/>
    <p:sldLayoutId id="2147518785" r:id="rId10"/>
    <p:sldLayoutId id="21475187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2860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2021 год и на плановый период 2022-2023 годов от 22.12.2020 №45 (в редакции от 16 февраля </a:t>
            </a:r>
            <a:r>
              <a:rPr lang="ru-RU" sz="2800" b="1" dirty="0" smtClean="0"/>
              <a:t>2021 №14, от 20.04.2021 №27, от 30.04.2021 №30 ))</a:t>
            </a: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376092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5" y="110660"/>
            <a:ext cx="5181600" cy="13819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2021, 2022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2023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132474,3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 </a:t>
            </a:r>
            <a:r>
              <a:rPr lang="ru-RU" sz="1200" dirty="0" smtClean="0">
                <a:latin typeface="Georgia" panose="02040502050405020303" pitchFamily="18" charset="0"/>
              </a:rPr>
              <a:t>110703,0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 </a:t>
            </a:r>
            <a:r>
              <a:rPr lang="ru-RU" sz="1200" dirty="0" smtClean="0">
                <a:latin typeface="Georgia" panose="02040502050405020303" pitchFamily="18" charset="0"/>
              </a:rPr>
              <a:t>96442,0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118122,1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  </a:t>
            </a:r>
            <a:r>
              <a:rPr lang="ru-RU" sz="1200" dirty="0" smtClean="0">
                <a:latin typeface="Georgia" panose="02040502050405020303" pitchFamily="18" charset="0"/>
              </a:rPr>
              <a:t>109166,2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114565,1 </a:t>
            </a:r>
            <a:r>
              <a:rPr lang="ru-RU" sz="1200" dirty="0">
                <a:latin typeface="Georgia" panose="02040502050405020303" pitchFamily="18" charset="0"/>
              </a:rPr>
              <a:t>тыс.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–45273,6тыс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656,6тыс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663,6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–  </a:t>
            </a:r>
            <a:r>
              <a:rPr lang="ru-RU" sz="1200" dirty="0" smtClean="0">
                <a:latin typeface="Georgia" panose="02040502050405020303" pitchFamily="18" charset="0"/>
              </a:rPr>
              <a:t>85,6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2696,8  </a:t>
            </a:r>
            <a:r>
              <a:rPr lang="ru-RU" sz="1200" dirty="0">
                <a:latin typeface="Georgia" panose="02040502050405020303" pitchFamily="18" charset="0"/>
              </a:rPr>
              <a:t>тыс.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2797,6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2021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906857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775807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573933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Велижский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район» на 2021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603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Велижский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район» на 2022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4502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Велижский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район»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4622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smtClean="0"/>
              <a:t>     </a:t>
            </a:r>
            <a:r>
              <a:rPr lang="ru-RU" altLang="ru-RU" sz="1400" smtClean="0"/>
              <a:t>Цель программы:</a:t>
            </a:r>
          </a:p>
          <a:p>
            <a:pPr algn="just"/>
            <a:r>
              <a:rPr lang="ru-RU" altLang="ru-RU" sz="1400" smtClean="0"/>
              <a:t>- 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r>
              <a:rPr lang="ru-RU" altLang="ru-RU" sz="1400" smtClean="0"/>
              <a:t>     Задачи программы:</a:t>
            </a:r>
          </a:p>
          <a:p>
            <a:pPr algn="just"/>
            <a:r>
              <a:rPr lang="ru-RU" altLang="ru-RU" sz="1400" smtClean="0"/>
              <a:t>-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-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           -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     -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 -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      - формирование здоровьесберегающей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534400" cy="3048000"/>
          </a:xfrm>
        </p:spPr>
        <p:txBody>
          <a:bodyPr/>
          <a:lstStyle/>
          <a:p>
            <a:r>
              <a:rPr lang="ru-RU" altLang="ru-RU" sz="1300" smtClean="0"/>
              <a:t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22.12.2020 №45 «о бюджете муниципального образования «Велижский район» на 2021 год и на плановый период 2022 и 2023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</a:t>
            </a:r>
            <a:r>
              <a:rPr lang="ru-RU" sz="1600" b="1" dirty="0" err="1" smtClean="0">
                <a:latin typeface="Georgia" panose="02040502050405020303" pitchFamily="18" charset="0"/>
              </a:rPr>
              <a:t>Велижском</a:t>
            </a:r>
            <a:r>
              <a:rPr lang="ru-RU" sz="1600" b="1" dirty="0" smtClean="0">
                <a:latin typeface="Georgia" panose="02040502050405020303" pitchFamily="18" charset="0"/>
              </a:rPr>
              <a:t> районе бюджетной политике.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50218"/>
              </p:ext>
            </p:extLst>
          </p:nvPr>
        </p:nvGraphicFramePr>
        <p:xfrm>
          <a:off x="762000" y="1436688"/>
          <a:ext cx="7391400" cy="77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09800"/>
                <a:gridCol w="2438400"/>
              </a:tblGrid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</a:tr>
              <a:tr h="4408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187342564,18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145016800,00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140672300,00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40870"/>
              </p:ext>
            </p:extLst>
          </p:nvPr>
        </p:nvGraphicFramePr>
        <p:xfrm>
          <a:off x="180975" y="2209800"/>
          <a:ext cx="8658225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025"/>
                <a:gridCol w="1371600"/>
                <a:gridCol w="1143000"/>
                <a:gridCol w="13716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дошкольного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34976450,00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29220200,00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29298100,00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общег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130441414,18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101517900,00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98006500,00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дополнительного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6974500,00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6829200,00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6642500,00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Реализация молодежной политики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содержание отдыха , занятости  детей и подростков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123115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Научно-методическое, аналитическое, информационное и организационное сопровождение муниципальной программы «Развитие образования и молодежной политики в муниципальном образовании «Велижский район» на 2017-2021 годы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6439700,00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6530500,00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5803800,00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812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8181500,00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886000,00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921400,00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847536"/>
              </p:ext>
            </p:extLst>
          </p:nvPr>
        </p:nvGraphicFramePr>
        <p:xfrm>
          <a:off x="762000" y="1436688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23490432,00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23127532,00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18745700,00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79659"/>
              </p:ext>
            </p:extLst>
          </p:nvPr>
        </p:nvGraphicFramePr>
        <p:xfrm>
          <a:off x="180975" y="2667000"/>
          <a:ext cx="8658225" cy="282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825"/>
                <a:gridCol w="1295400"/>
                <a:gridCol w="1295400"/>
                <a:gridCol w="1371600"/>
              </a:tblGrid>
              <a:tr h="10083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Материально-техническое обеспечение деятельности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 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21790432,00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21627532,00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18745700,00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Транспортное обеспечение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1000000,00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1000000,00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34943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700000,00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500000,00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47965"/>
              </p:ext>
            </p:extLst>
          </p:nvPr>
        </p:nvGraphicFramePr>
        <p:xfrm>
          <a:off x="762000" y="1143000"/>
          <a:ext cx="7315200" cy="98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4031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</a:tr>
              <a:tr h="5794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39672571,25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33880200,00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31631600,00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31030"/>
              </p:ext>
            </p:extLst>
          </p:nvPr>
        </p:nvGraphicFramePr>
        <p:xfrm>
          <a:off x="457200" y="2259013"/>
          <a:ext cx="8229600" cy="253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447800"/>
                <a:gridCol w="1447800"/>
                <a:gridCol w="1447800"/>
              </a:tblGrid>
              <a:tr h="5181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системы дополнительного образования детей в сфере  культуры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2876400,00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2661400,00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2572900,00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Музейная деятельность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1334000,00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1105000,00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981000,00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 библиотечного обслуживания населения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6795971,25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6395500,00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6235000,00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7441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культурно-досуговой деятельности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20396700,00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15400200,00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13749000,00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Обеспечивающая подпрограмма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8269500,00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8318100,00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8093700,00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05375"/>
            <a:ext cx="26241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     </a:t>
            </a:r>
            <a:r>
              <a:rPr lang="ru-RU" sz="1400" dirty="0" smtClean="0"/>
              <a:t>Цель программы:</a:t>
            </a:r>
          </a:p>
          <a:p>
            <a:pPr algn="just">
              <a:defRPr/>
            </a:pPr>
            <a:r>
              <a:rPr lang="ru-RU" sz="1400" dirty="0" smtClean="0"/>
              <a:t>- создание социально-экономических условий для развития культуры и туризма на территории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район».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Задачи программы:</a:t>
            </a:r>
          </a:p>
          <a:p>
            <a:pPr algn="just">
              <a:defRPr/>
            </a:pPr>
            <a:r>
              <a:rPr lang="ru-RU" sz="1400" dirty="0" smtClean="0"/>
              <a:t>-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     - улучшение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район»;                                                      - сохранение и комплектование книжного фонда централизованной библиотечной системы;                                                                                                                                                       - сохранение культурного наследия;                                                                                                     - укрепление материально-технической базы учреждений культуры района;                           - внедрение и расширение инновационных технологий в сфере культуры;                                - поддержка деятельности творческих коллективов;                                                                          - сохранение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  - 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                                                                                                                                           - создание условий для развития туризма.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12488"/>
              </p:ext>
            </p:extLst>
          </p:nvPr>
        </p:nvGraphicFramePr>
        <p:xfrm>
          <a:off x="762000" y="1524000"/>
          <a:ext cx="7315200" cy="91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32639700,00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32711600,00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32378600,00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689756"/>
              </p:ext>
            </p:extLst>
          </p:nvPr>
        </p:nvGraphicFramePr>
        <p:xfrm>
          <a:off x="457200" y="2743200"/>
          <a:ext cx="8229600" cy="276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2"/>
                <a:gridCol w="1306286"/>
                <a:gridCol w="1306286"/>
                <a:gridCol w="1306286"/>
              </a:tblGrid>
              <a:tr h="5663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</a:tr>
              <a:tr h="518089">
                <a:tc>
                  <a:txBody>
                    <a:bodyPr/>
                    <a:lstStyle/>
                    <a:p>
                      <a:pPr lvl="0"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«Управление муниципальным долгом»</a:t>
                      </a: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3245,67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3245,67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3200,00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7314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Обеспечивающая подпрограмма «Нормативно-методическое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обеспечение и организация бюджетного процесса»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5459254,33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5669054,33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5336000,00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9448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«Выравнивание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бюджетной обеспеченности поселений, входящих в состав муниципального образования «</a:t>
                      </a:r>
                      <a:r>
                        <a:rPr lang="ru-RU" sz="1400" baseline="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район»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27177200,00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27039300,00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27039400,00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638800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smtClean="0"/>
              <a:t>     </a:t>
            </a:r>
            <a:r>
              <a:rPr lang="ru-RU" altLang="ru-RU" sz="1400" smtClean="0"/>
              <a:t>Цели программы:</a:t>
            </a:r>
          </a:p>
          <a:p>
            <a:pPr algn="just"/>
            <a:r>
              <a:rPr lang="ru-RU" altLang="ru-RU" sz="1400" smtClean="0"/>
              <a:t>- обеспечение долгосрочной сбалансированности и устойчивости бюджетной системы района;                                                                                                                                                       - эффективное управление муниципальным долгом;                                                                                  - 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r>
              <a:rPr lang="ru-RU" altLang="ru-RU" sz="1400" smtClean="0"/>
              <a:t>     Задачи программы:</a:t>
            </a:r>
          </a:p>
          <a:p>
            <a:pPr algn="just"/>
            <a:r>
              <a:rPr lang="ru-RU" altLang="ru-RU" sz="1400" smtClean="0"/>
              <a:t>- совершенствование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                                                                - достижение приемлемых и экономически обоснованных объема и структуры муниципального долга, минимизация стоимости заимствования;                                                 - стимулирование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                          - ведение учета использования бюджетных ассигнований резервного фонда Администрации муниципального образования «Велижский район».</a:t>
            </a:r>
            <a:endParaRPr lang="ru-RU" alt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0" y="21336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2000" b="1" dirty="0" err="1">
                <a:solidFill>
                  <a:srgbClr val="577C54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306885"/>
              </p:ext>
            </p:extLst>
          </p:nvPr>
        </p:nvGraphicFramePr>
        <p:xfrm>
          <a:off x="2590800" y="3276600"/>
          <a:ext cx="6096000" cy="1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4721500,00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0609" name="Заголовок 1"/>
          <p:cNvSpPr txBox="1">
            <a:spLocks/>
          </p:cNvSpPr>
          <p:nvPr/>
        </p:nvSpPr>
        <p:spPr bwMode="auto">
          <a:xfrm>
            <a:off x="0" y="44958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88094"/>
              </p:ext>
            </p:extLst>
          </p:nvPr>
        </p:nvGraphicFramePr>
        <p:xfrm>
          <a:off x="301625" y="59436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400000,00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76600"/>
            <a:ext cx="2079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174625" y="1143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71931"/>
              </p:ext>
            </p:extLst>
          </p:nvPr>
        </p:nvGraphicFramePr>
        <p:xfrm>
          <a:off x="1295400" y="11430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40644041,21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5151800,00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5344000,00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929538"/>
              </p:ext>
            </p:extLst>
          </p:nvPr>
        </p:nvGraphicFramePr>
        <p:xfrm>
          <a:off x="1524000" y="1524000"/>
          <a:ext cx="4419600" cy="127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/>
                <a:gridCol w="1347821"/>
                <a:gridCol w="14732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2021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6000,00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26000,00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198438" y="3276600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895520"/>
              </p:ext>
            </p:extLst>
          </p:nvPr>
        </p:nvGraphicFramePr>
        <p:xfrm>
          <a:off x="1905000" y="4648200"/>
          <a:ext cx="4724400" cy="10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315000,00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315000,00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315000,00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914400" y="33528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64783"/>
              </p:ext>
            </p:extLst>
          </p:nvPr>
        </p:nvGraphicFramePr>
        <p:xfrm>
          <a:off x="304800" y="4953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320800,00 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320800,00 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201800,00 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5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51536"/>
              </p:ext>
            </p:extLst>
          </p:nvPr>
        </p:nvGraphicFramePr>
        <p:xfrm>
          <a:off x="304800" y="1828800"/>
          <a:ext cx="6553200" cy="1096964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  <a:gridCol w="2184400"/>
              </a:tblGrid>
              <a:tr h="4569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2021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2022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2023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23000,00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коп.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23000,00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коп.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0,00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коп.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7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48340"/>
              </p:ext>
            </p:extLst>
          </p:nvPr>
        </p:nvGraphicFramePr>
        <p:xfrm>
          <a:off x="2590800" y="3352800"/>
          <a:ext cx="6096000" cy="10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19446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768868,00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746968,00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686200,00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80592"/>
              </p:ext>
            </p:extLst>
          </p:nvPr>
        </p:nvGraphicFramePr>
        <p:xfrm>
          <a:off x="381000" y="14478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228600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«Подготовка кадров для органов местного самоуправления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343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525001"/>
              </p:ext>
            </p:extLst>
          </p:nvPr>
        </p:nvGraphicFramePr>
        <p:xfrm>
          <a:off x="381000" y="14478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828903,60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558500,00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коп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565500,00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47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111512"/>
              </p:ext>
            </p:extLst>
          </p:nvPr>
        </p:nvGraphicFramePr>
        <p:xfrm>
          <a:off x="1417638" y="33321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39200,00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14700,00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069197"/>
              </p:ext>
            </p:extLst>
          </p:nvPr>
        </p:nvGraphicFramePr>
        <p:xfrm>
          <a:off x="1417638" y="55626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228600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343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07499"/>
              </p:ext>
            </p:extLst>
          </p:nvPr>
        </p:nvGraphicFramePr>
        <p:xfrm>
          <a:off x="1417638" y="13763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ctrTitle"/>
          </p:nvPr>
        </p:nvSpPr>
        <p:spPr>
          <a:xfrm>
            <a:off x="990600" y="1163638"/>
            <a:ext cx="7315200" cy="3492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latin typeface="Georgia" pitchFamily="18" charset="0"/>
              </a:rPr>
              <a:t>Оказание поддержки общественным организациям</a:t>
            </a:r>
            <a:endParaRPr lang="ru-RU" altLang="ru-RU" sz="2000" smtClean="0">
              <a:latin typeface="Georgia" pitchFamily="18" charset="0"/>
            </a:endParaRPr>
          </a:p>
        </p:txBody>
      </p:sp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4206875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000" b="1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116740" name="Заголовок 1"/>
          <p:cNvSpPr txBox="1">
            <a:spLocks/>
          </p:cNvSpPr>
          <p:nvPr/>
        </p:nvSpPr>
        <p:spPr bwMode="auto">
          <a:xfrm>
            <a:off x="263525" y="2373313"/>
            <a:ext cx="7467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Georgia" pitchFamily="18" charset="0"/>
              </a:rPr>
              <a:t>Социальное обеспечение детей - сирот</a:t>
            </a:r>
            <a:r>
              <a:rPr lang="ru-RU" altLang="ru-RU" sz="2400" b="1">
                <a:latin typeface="Georgia" pitchFamily="18" charset="0"/>
              </a:rPr>
              <a:t/>
            </a:r>
            <a:br>
              <a:rPr lang="ru-RU" altLang="ru-RU" sz="24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/>
            </a:r>
            <a:br>
              <a:rPr lang="ru-RU" altLang="ru-RU" sz="2000" b="1">
                <a:latin typeface="Georgia" pitchFamily="18" charset="0"/>
              </a:rPr>
            </a:br>
            <a:endParaRPr lang="ru-RU" altLang="ru-RU" sz="2000"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900" b="1" cap="all" dirty="0" smtClean="0">
                <a:latin typeface="Georgia" panose="02040502050405020303" pitchFamily="18" charset="0"/>
              </a:rPr>
              <a:t>Социальное обеспечение граждан в 2021-2023 году</a:t>
            </a:r>
            <a:endParaRPr lang="ru-RU" sz="2900" cap="all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590538"/>
              </p:ext>
            </p:extLst>
          </p:nvPr>
        </p:nvGraphicFramePr>
        <p:xfrm>
          <a:off x="1143000" y="1600200"/>
          <a:ext cx="5791200" cy="7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659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294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675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657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828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7135"/>
              </p:ext>
            </p:extLst>
          </p:nvPr>
        </p:nvGraphicFramePr>
        <p:xfrm>
          <a:off x="206375" y="4967288"/>
          <a:ext cx="3984624" cy="12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208"/>
                <a:gridCol w="1328208"/>
                <a:gridCol w="1328208"/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958062"/>
              </p:ext>
            </p:extLst>
          </p:nvPr>
        </p:nvGraphicFramePr>
        <p:xfrm>
          <a:off x="228600" y="2895600"/>
          <a:ext cx="5943600" cy="100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</a:tblGrid>
              <a:tr h="36603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</a:t>
                      </a:r>
                      <a:r>
                        <a:rPr lang="ru-RU" sz="18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4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itchFamily="18" charset="0"/>
                        </a:rPr>
                        <a:t>0,00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391630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27,44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27,45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15,89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3,54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1,36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«</a:t>
            </a:r>
            <a:r>
              <a:rPr lang="ru-RU" altLang="ru-RU" sz="1200" b="1" dirty="0" err="1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Велижский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01.01.2020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10173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altLang="ru-RU" sz="1200" b="1" dirty="0">
              <a:solidFill>
                <a:srgbClr val="577C54"/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  <a:t>на 2021 год и на плановый период 2022-2023 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07492"/>
              </p:ext>
            </p:extLst>
          </p:nvPr>
        </p:nvGraphicFramePr>
        <p:xfrm>
          <a:off x="1371600" y="1143000"/>
          <a:ext cx="7162799" cy="127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340388,2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257023,0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250050,2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342590,0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257023,0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250050,2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2201,8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01613" y="5257800"/>
            <a:ext cx="876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2021 году из местного бюджета, составляет </a:t>
            </a:r>
            <a:r>
              <a:rPr lang="en-US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27177,2 тыс. руб., в 2022 году – 27039,3 тыс. руб., в 2023 году – 27039,4 тыс.руб.</a:t>
            </a:r>
            <a:endParaRPr lang="ru-RU" altLang="ru-RU" sz="15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2021 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2201,8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тыс.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5,0%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от утвержденного общего годового объема доходов местного бюджета без учета утвержденного объема безвозмездных поступлений, на 2022 и 2023 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поступлений</a:t>
            </a: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01.01.2022 года по долговым обязательствам </a:t>
            </a:r>
            <a:r>
              <a:rPr lang="ru-RU" altLang="ru-RU" sz="16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3324,1 тыс. руб., на 01.01.2023 года – 3245,7 тыс. руб., на 01.01.2024 года – 3245,7 тыс. руб.</a:t>
            </a:r>
          </a:p>
        </p:txBody>
      </p:sp>
      <p:sp>
        <p:nvSpPr>
          <p:cNvPr id="90145" name="Прямоугольник 7"/>
          <p:cNvSpPr>
            <a:spLocks noChangeArrowheads="1"/>
          </p:cNvSpPr>
          <p:nvPr/>
        </p:nvSpPr>
        <p:spPr bwMode="auto">
          <a:xfrm>
            <a:off x="212725" y="6019800"/>
            <a:ext cx="876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дотаций на выравнивание бюджетной обеспеченности поселений, образующих районный фонд финансовой поддержки поселений, на 2021 год составляет – 27177,2 тыс. руб., на 2022 год – 27039,3 тыс. руб., на 2023 год – 27039,4 тыс.руб.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2021 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92317,3</a:t>
            </a:r>
            <a:r>
              <a:rPr lang="en-US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 и на плановый период 2022 и 2023 годов в сумме 37869,1 тыс. руб. и в сумме 29517,4 тыс. руб.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2021 год – </a:t>
            </a:r>
            <a:r>
              <a:rPr lang="ru-RU" sz="1600" b="1" dirty="0" smtClean="0">
                <a:latin typeface="Georgia" panose="02040502050405020303" pitchFamily="18" charset="0"/>
              </a:rPr>
              <a:t>296143,9тыс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2022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 223222,6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 тыс.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214468,3 тыс.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Georgia" panose="02040502050405020303" pitchFamily="18" charset="0"/>
              </a:rPr>
              <a:t>Доходы бюджета муниципального образования «Велижский район» на 2021 год и на плановый период 2022-2023 годов</a:t>
            </a:r>
            <a:endParaRPr lang="ru-RU" sz="2400" b="1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28925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Налоговые  и неналоговые доходы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2021 год – </a:t>
            </a:r>
            <a:r>
              <a:rPr lang="ru-RU" sz="1600" b="1" dirty="0" smtClean="0">
                <a:latin typeface="Georgia" panose="02040502050405020303" pitchFamily="18" charset="0"/>
              </a:rPr>
              <a:t>44244,3 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2022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 33800,4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 тыс.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 35581,9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тыс.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2021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76350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90198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11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9236</TotalTime>
  <Words>2274</Words>
  <Application>Microsoft Office PowerPoint</Application>
  <PresentationFormat>Экран (4:3)</PresentationFormat>
  <Paragraphs>410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Базис</vt:lpstr>
      <vt:lpstr>Грань</vt:lpstr>
      <vt:lpstr>Ион</vt:lpstr>
      <vt:lpstr>1_Savon</vt:lpstr>
      <vt:lpstr>Полосы</vt:lpstr>
      <vt:lpstr>Тема Office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22.12.2020 №45 «о бюджете муниципального образования «Велижский район» на 2021 год и на плановый период 2022 и 2023 годов» и направлен на увеличение степени информированности граждан о проводимой в Велижском районе бюджетной политике.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плановый период 2021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2022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2023 года, тыс. руб.</vt:lpstr>
      <vt:lpstr>Презентация PowerPoint</vt:lpstr>
      <vt:lpstr>Структура расходов бюджета муниципального образования «Велижский район» на 2021 год, тыс. руб.</vt:lpstr>
      <vt:lpstr>Структура расходов бюджета муниципального образования «Велижский район» на плановый период 2022 года, тыс. руб.</vt:lpstr>
      <vt:lpstr>Структура расходов бюджета муниципального образования «Велижский район» на плановый период 2023 года, тыс. руб.</vt:lpstr>
      <vt:lpstr>Распределение расходов бюджета муниципального образования                 «Велижский район» на 2021 год, тыс. руб.</vt:lpstr>
      <vt:lpstr>Распределение расходов бюджета муниципального образования                 «Велижский район» на 2022 год, тыс. руб.</vt:lpstr>
      <vt:lpstr>Распределение расходов бюджета муниципального образования                 «Велижский район» на 2023 год, тыс. руб.</vt:lpstr>
      <vt:lpstr>Муниципальная программа «Развитие образования и молодежной политики в муниципальном образовании «Велижский район»       </vt:lpstr>
      <vt:lpstr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vt:lpstr>
      <vt:lpstr>Муниципальная программа «Развитие образования и молодежной политики в муниципальном образовании «Велижский район» 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«Развитие культуры и туризма в муниципальном образовании «Велижский район» 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поддержки общественным организациям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Н.В. Яновская</cp:lastModifiedBy>
  <cp:revision>976</cp:revision>
  <cp:lastPrinted>2016-01-21T12:34:56Z</cp:lastPrinted>
  <dcterms:created xsi:type="dcterms:W3CDTF">1601-01-01T00:00:00Z</dcterms:created>
  <dcterms:modified xsi:type="dcterms:W3CDTF">2021-05-19T11:40:18Z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