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271" r:id="rId34"/>
    <p:sldId id="295" r:id="rId35"/>
    <p:sldId id="287" r:id="rId36"/>
    <p:sldId id="296" r:id="rId37"/>
    <p:sldId id="269" r:id="rId38"/>
    <p:sldId id="289" r:id="rId39"/>
    <p:sldId id="285" r:id="rId40"/>
    <p:sldId id="288" r:id="rId41"/>
    <p:sldId id="297" r:id="rId42"/>
    <p:sldId id="301" r:id="rId43"/>
    <p:sldId id="27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092" autoAdjust="0"/>
  </p:normalViewPr>
  <p:slideViewPr>
    <p:cSldViewPr>
      <p:cViewPr>
        <p:scale>
          <a:sx n="77" d="100"/>
          <a:sy n="77" d="100"/>
        </p:scale>
        <p:origin x="-118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1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24437.8</c:v>
                </c:pt>
                <c:pt idx="1">
                  <c:v>1093</c:v>
                </c:pt>
                <c:pt idx="2">
                  <c:v>1053.5999999999999</c:v>
                </c:pt>
                <c:pt idx="3">
                  <c:v>179.1</c:v>
                </c:pt>
                <c:pt idx="4">
                  <c:v>2302</c:v>
                </c:pt>
                <c:pt idx="5">
                  <c:v>2453.8000000000002</c:v>
                </c:pt>
                <c:pt idx="6">
                  <c:v>780.9</c:v>
                </c:pt>
                <c:pt idx="7">
                  <c:v>68.400000000000006</c:v>
                </c:pt>
                <c:pt idx="8">
                  <c:v>1669.7</c:v>
                </c:pt>
                <c:pt idx="9">
                  <c:v>0</c:v>
                </c:pt>
                <c:pt idx="11">
                  <c:v>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25681.1</c:v>
                </c:pt>
                <c:pt idx="1">
                  <c:v>1202.3</c:v>
                </c:pt>
                <c:pt idx="2">
                  <c:v>186.1</c:v>
                </c:pt>
                <c:pt idx="3">
                  <c:v>2394.1</c:v>
                </c:pt>
                <c:pt idx="4">
                  <c:v>2541.5</c:v>
                </c:pt>
                <c:pt idx="5">
                  <c:v>812.1</c:v>
                </c:pt>
                <c:pt idx="6">
                  <c:v>70.5</c:v>
                </c:pt>
                <c:pt idx="7">
                  <c:v>848.4</c:v>
                </c:pt>
                <c:pt idx="8">
                  <c:v>0</c:v>
                </c:pt>
                <c:pt idx="9">
                  <c:v>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27064.6</c:v>
                </c:pt>
                <c:pt idx="1">
                  <c:v>1322.6</c:v>
                </c:pt>
                <c:pt idx="2">
                  <c:v>194</c:v>
                </c:pt>
                <c:pt idx="3">
                  <c:v>2489.9</c:v>
                </c:pt>
                <c:pt idx="4">
                  <c:v>2636.3</c:v>
                </c:pt>
                <c:pt idx="5">
                  <c:v>844.6</c:v>
                </c:pt>
                <c:pt idx="6">
                  <c:v>72.599999999999994</c:v>
                </c:pt>
                <c:pt idx="7">
                  <c:v>890.4</c:v>
                </c:pt>
                <c:pt idx="8">
                  <c:v>0</c:v>
                </c:pt>
                <c:pt idx="9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166574.39999999999</c:v>
                </c:pt>
                <c:pt idx="1">
                  <c:v>1215.5999999999999</c:v>
                </c:pt>
                <c:pt idx="2">
                  <c:v>111321.4</c:v>
                </c:pt>
                <c:pt idx="3">
                  <c:v>85.6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144503.4</c:v>
                </c:pt>
                <c:pt idx="1">
                  <c:v>656.6</c:v>
                </c:pt>
                <c:pt idx="2">
                  <c:v>109166.2</c:v>
                </c:pt>
                <c:pt idx="3">
                  <c:v>2696.8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132023.9</c:v>
                </c:pt>
                <c:pt idx="1">
                  <c:v>663.6</c:v>
                </c:pt>
                <c:pt idx="2">
                  <c:v>114565.1</c:v>
                </c:pt>
                <c:pt idx="3">
                  <c:v>2797.6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35864652.329999998</c:v>
                </c:pt>
                <c:pt idx="1">
                  <c:v>99000</c:v>
                </c:pt>
                <c:pt idx="2">
                  <c:v>4250300</c:v>
                </c:pt>
                <c:pt idx="3">
                  <c:v>0</c:v>
                </c:pt>
                <c:pt idx="4">
                  <c:v>161708700</c:v>
                </c:pt>
                <c:pt idx="5">
                  <c:v>36020700</c:v>
                </c:pt>
                <c:pt idx="6">
                  <c:v>13830800</c:v>
                </c:pt>
                <c:pt idx="7">
                  <c:v>320800</c:v>
                </c:pt>
                <c:pt idx="8">
                  <c:v>3245.67</c:v>
                </c:pt>
                <c:pt idx="9">
                  <c:v>27177200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34388854.329999998</c:v>
                </c:pt>
                <c:pt idx="1">
                  <c:v>99000</c:v>
                </c:pt>
                <c:pt idx="2">
                  <c:v>6948300</c:v>
                </c:pt>
                <c:pt idx="3">
                  <c:v>146891900</c:v>
                </c:pt>
                <c:pt idx="4">
                  <c:v>31250800</c:v>
                </c:pt>
                <c:pt idx="5">
                  <c:v>6410100</c:v>
                </c:pt>
                <c:pt idx="6">
                  <c:v>320800</c:v>
                </c:pt>
                <c:pt idx="7">
                  <c:v>3245.67</c:v>
                </c:pt>
                <c:pt idx="8">
                  <c:v>27039300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31182500</c:v>
                </c:pt>
                <c:pt idx="1">
                  <c:v>0</c:v>
                </c:pt>
                <c:pt idx="2">
                  <c:v>7115500</c:v>
                </c:pt>
                <c:pt idx="3">
                  <c:v>142338800</c:v>
                </c:pt>
                <c:pt idx="4">
                  <c:v>29058700</c:v>
                </c:pt>
                <c:pt idx="5">
                  <c:v>6452500</c:v>
                </c:pt>
                <c:pt idx="6">
                  <c:v>201800</c:v>
                </c:pt>
                <c:pt idx="7">
                  <c:v>3200</c:v>
                </c:pt>
                <c:pt idx="8">
                  <c:v>27039400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286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2021 год и на плановый период 2022-2023 годов от 22.12.2020 №45)</a:t>
            </a:r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7609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0"/>
            <a:ext cx="5181600" cy="1381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2021, 2022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2023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132474,3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110703,0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96442,0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111321,4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 </a:t>
            </a:r>
            <a:r>
              <a:rPr lang="ru-RU" sz="1200" dirty="0" smtClean="0">
                <a:latin typeface="Georgia" panose="02040502050405020303" pitchFamily="18" charset="0"/>
              </a:rPr>
              <a:t>109166,2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114565,1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1215,6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656,6тыс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663,6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85,6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2696,8 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2797,6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2021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22233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7580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7393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2021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3598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50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62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Цель программы:</a:t>
            </a:r>
          </a:p>
          <a:p>
            <a:pPr algn="just"/>
            <a:r>
              <a:rPr lang="ru-RU" altLang="ru-RU" sz="140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62815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166909700,00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145016800,00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140672300,00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86968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34815900,00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29220200,00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29298100,00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110169000,00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101517900,00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98006500,00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6974500,00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6829200,00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6642500,00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6439700,00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6530500,00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5803800,00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8181600,00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886000,00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921400,00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39592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23490432,00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79659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21790432,00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21627532,00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18745700,00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62388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38865100,00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33880200,00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31631600,00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10490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2876400,00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2661400,00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2572900,00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1334000,00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1105000,00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981000,00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6738500,00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6395500,00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6235000,00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19646700,00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15400200,00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13749000,00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8269500,00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8318100,00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8093700,00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31499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32639700,00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32711600,00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32378600,00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89756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5459254,33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5669054,33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5336000,00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27177200,00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27039300,00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27039400,00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81912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54101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52473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2453800,00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5151800,00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5344000,00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72849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26000,00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02991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43009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201800,00 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89420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2021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руб.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69351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590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746968,00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746968,00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686200,00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4510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«Подготовка кадров для органов местного самоуправления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58700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683600,00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558500,00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565500,00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449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39200,00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14700,00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35634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97419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2021-2023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25512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54827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50476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руб.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руб.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руб.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91630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1,36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</a:t>
            </a:r>
            <a:r>
              <a:rPr lang="ru-RU" altLang="ru-RU" sz="1200" b="1" dirty="0" err="1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Велижский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10173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на 2021 год и на плановый период 2022-2023 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71600" y="11430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279197,0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279275,4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78,4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1613" y="5257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2021 году из местного бюджета, составляет </a:t>
            </a:r>
            <a:r>
              <a:rPr lang="en-US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27177,2 тыс. руб., в 2022 году – 27039,3 тыс. руб., в 2023 году – 27039,4 тыс.руб.</a:t>
            </a:r>
            <a:endParaRPr lang="ru-RU" altLang="ru-RU" sz="15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</a:rPr>
              <a:t> местного бюджета на 2021 год составляет 78,4 тыс. руб., то есть 0,2% от утвержденного общего годового объема доходов местного бюджета без учета утвержденного объема безвозмездных поступлений, на 2022 и 2023 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поступлений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01.01.2022 года по долговым обязательствам </a:t>
            </a:r>
            <a:r>
              <a:rPr lang="ru-RU" altLang="ru-RU" sz="16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3324,1 тыс. руб., на 01.01.2023 года – 3245,7 тыс. руб., на 01.01.2024 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2021 год составляет – 27177,2 тыс. руб., на 2022 год – 27039,3 тыс. руб., на 2023 год – 27039,4 тыс.руб.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2021 год составляет 38945,7</a:t>
            </a:r>
            <a:r>
              <a:rPr lang="en-US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 и на плановый период 2022 и 2023 годов в сумме 37869,1 тыс. руб. и в сумме 29517,4 тыс. 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– 245096,9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223222,6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214468,3 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28925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доходы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– 34100,0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33800,4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35581,9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2021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44478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0198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9159</TotalTime>
  <Words>2255</Words>
  <Application>Microsoft Office PowerPoint</Application>
  <PresentationFormat>Экран (4:3)</PresentationFormat>
  <Paragraphs>410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2021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Презентация PowerPoint</vt:lpstr>
      <vt:lpstr>Структура расходов бюджета муниципального образования «Велижский район» на 2021 год, тыс. руб.</vt:lpstr>
      <vt:lpstr>Структура расходов бюджета муниципального образования «Велижский район» на плановый период 2022 года, тыс. руб.</vt:lpstr>
      <vt:lpstr>Структура расходов бюджета муниципального образования «Велижский район» на плановый период 2023 года, тыс. руб.</vt:lpstr>
      <vt:lpstr>Распределение расходов бюджета муниципального образования                 «Велижский район» на 2021 год,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Н.В. Яновская</cp:lastModifiedBy>
  <cp:revision>937</cp:revision>
  <cp:lastPrinted>2016-01-21T12:34:56Z</cp:lastPrinted>
  <dcterms:created xsi:type="dcterms:W3CDTF">1601-01-01T00:00:00Z</dcterms:created>
  <dcterms:modified xsi:type="dcterms:W3CDTF">2021-01-20T10:38:11Z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