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7770" r:id="rId9"/>
    <p:sldMasterId id="2147518922" r:id="rId10"/>
    <p:sldMasterId id="2147518934" r:id="rId11"/>
  </p:sldMasterIdLst>
  <p:notesMasterIdLst>
    <p:notesMasterId r:id="rId55"/>
  </p:notesMasterIdLst>
  <p:sldIdLst>
    <p:sldId id="256" r:id="rId12"/>
    <p:sldId id="257" r:id="rId13"/>
    <p:sldId id="258" r:id="rId14"/>
    <p:sldId id="259" r:id="rId15"/>
    <p:sldId id="264" r:id="rId16"/>
    <p:sldId id="317" r:id="rId17"/>
    <p:sldId id="311" r:id="rId18"/>
    <p:sldId id="312" r:id="rId19"/>
    <p:sldId id="313" r:id="rId20"/>
    <p:sldId id="314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328" r:id="rId34"/>
    <p:sldId id="323" r:id="rId35"/>
    <p:sldId id="326" r:id="rId36"/>
    <p:sldId id="325" r:id="rId37"/>
    <p:sldId id="324" r:id="rId38"/>
    <p:sldId id="271" r:id="rId39"/>
    <p:sldId id="322" r:id="rId40"/>
    <p:sldId id="321" r:id="rId41"/>
    <p:sldId id="316" r:id="rId42"/>
    <p:sldId id="287" r:id="rId43"/>
    <p:sldId id="320" r:id="rId44"/>
    <p:sldId id="269" r:id="rId45"/>
    <p:sldId id="289" r:id="rId46"/>
    <p:sldId id="285" r:id="rId47"/>
    <p:sldId id="327" r:id="rId48"/>
    <p:sldId id="288" r:id="rId49"/>
    <p:sldId id="297" r:id="rId50"/>
    <p:sldId id="272" r:id="rId51"/>
    <p:sldId id="319" r:id="rId52"/>
    <p:sldId id="273" r:id="rId53"/>
    <p:sldId id="274" r:id="rId5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D9E"/>
    <a:srgbClr val="FFCCCC"/>
    <a:srgbClr val="FF5050"/>
    <a:srgbClr val="99CCFF"/>
    <a:srgbClr val="FBA293"/>
    <a:srgbClr val="FFFFCC"/>
    <a:srgbClr val="FFCC99"/>
    <a:srgbClr val="F80415"/>
    <a:srgbClr val="F08746"/>
    <a:srgbClr val="F49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25936.9</c:v>
                </c:pt>
                <c:pt idx="1">
                  <c:v>1760.6</c:v>
                </c:pt>
                <c:pt idx="2">
                  <c:v>10</c:v>
                </c:pt>
                <c:pt idx="3">
                  <c:v>466.2</c:v>
                </c:pt>
                <c:pt idx="4">
                  <c:v>888</c:v>
                </c:pt>
                <c:pt idx="5">
                  <c:v>2512.5</c:v>
                </c:pt>
                <c:pt idx="6">
                  <c:v>812.1</c:v>
                </c:pt>
                <c:pt idx="7">
                  <c:v>170.5</c:v>
                </c:pt>
                <c:pt idx="8">
                  <c:v>1759.7</c:v>
                </c:pt>
                <c:pt idx="9">
                  <c:v>0</c:v>
                </c:pt>
                <c:pt idx="10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27021.5</c:v>
                </c:pt>
                <c:pt idx="1">
                  <c:v>1830.3</c:v>
                </c:pt>
                <c:pt idx="2">
                  <c:v>484.1</c:v>
                </c:pt>
                <c:pt idx="3">
                  <c:v>923.5</c:v>
                </c:pt>
                <c:pt idx="4">
                  <c:v>10</c:v>
                </c:pt>
                <c:pt idx="5">
                  <c:v>2566.4</c:v>
                </c:pt>
                <c:pt idx="6">
                  <c:v>844.6</c:v>
                </c:pt>
                <c:pt idx="7">
                  <c:v>176.5</c:v>
                </c:pt>
                <c:pt idx="8">
                  <c:v>1151.0999999999999</c:v>
                </c:pt>
                <c:pt idx="9">
                  <c:v>0</c:v>
                </c:pt>
                <c:pt idx="10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28313.200000000001</c:v>
                </c:pt>
                <c:pt idx="1">
                  <c:v>1899.6</c:v>
                </c:pt>
                <c:pt idx="2">
                  <c:v>504.1</c:v>
                </c:pt>
                <c:pt idx="3">
                  <c:v>960.4</c:v>
                </c:pt>
                <c:pt idx="4">
                  <c:v>5</c:v>
                </c:pt>
                <c:pt idx="5">
                  <c:v>2618.6</c:v>
                </c:pt>
                <c:pt idx="6">
                  <c:v>878.4</c:v>
                </c:pt>
                <c:pt idx="7">
                  <c:v>182.9</c:v>
                </c:pt>
                <c:pt idx="8">
                  <c:v>1153.7</c:v>
                </c:pt>
                <c:pt idx="9">
                  <c:v>0</c:v>
                </c:pt>
                <c:pt idx="10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182600.4</c:v>
                </c:pt>
                <c:pt idx="1">
                  <c:v>21656.9</c:v>
                </c:pt>
                <c:pt idx="2">
                  <c:v>128265.1</c:v>
                </c:pt>
                <c:pt idx="3">
                  <c:v>1942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139611.79999999999</c:v>
                </c:pt>
                <c:pt idx="1">
                  <c:v>0</c:v>
                </c:pt>
                <c:pt idx="2">
                  <c:v>134054.5</c:v>
                </c:pt>
                <c:pt idx="3">
                  <c:v>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138085.70000000001</c:v>
                </c:pt>
                <c:pt idx="1">
                  <c:v>0</c:v>
                </c:pt>
                <c:pt idx="2">
                  <c:v>141219.9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37255994.560000002</c:v>
                </c:pt>
                <c:pt idx="1">
                  <c:v>99000</c:v>
                </c:pt>
                <c:pt idx="2">
                  <c:v>11926306.17</c:v>
                </c:pt>
                <c:pt idx="4" formatCode="0.00">
                  <c:v>191959811.41999999</c:v>
                </c:pt>
                <c:pt idx="5">
                  <c:v>49636149.859999999</c:v>
                </c:pt>
                <c:pt idx="6" formatCode="0.00">
                  <c:v>16098772.609999999</c:v>
                </c:pt>
                <c:pt idx="7">
                  <c:v>259787.77</c:v>
                </c:pt>
                <c:pt idx="8">
                  <c:v>3245.67</c:v>
                </c:pt>
                <c:pt idx="9">
                  <c:v>27225300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32789634.469999999</c:v>
                </c:pt>
                <c:pt idx="1">
                  <c:v>99000</c:v>
                </c:pt>
                <c:pt idx="2">
                  <c:v>4242900</c:v>
                </c:pt>
                <c:pt idx="3">
                  <c:v>156398148.44999999</c:v>
                </c:pt>
                <c:pt idx="4">
                  <c:v>32512364.41</c:v>
                </c:pt>
                <c:pt idx="5">
                  <c:v>16822992</c:v>
                </c:pt>
                <c:pt idx="6">
                  <c:v>218601</c:v>
                </c:pt>
                <c:pt idx="7">
                  <c:v>3245.67</c:v>
                </c:pt>
                <c:pt idx="8">
                  <c:v>27179000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32659586.940000001</c:v>
                </c:pt>
                <c:pt idx="1">
                  <c:v>0</c:v>
                </c:pt>
                <c:pt idx="2">
                  <c:v>3960265.44</c:v>
                </c:pt>
                <c:pt idx="3">
                  <c:v>157735080.13999999</c:v>
                </c:pt>
                <c:pt idx="4">
                  <c:v>33967729.810000002</c:v>
                </c:pt>
                <c:pt idx="5">
                  <c:v>16859892</c:v>
                </c:pt>
                <c:pt idx="6">
                  <c:v>227345</c:v>
                </c:pt>
                <c:pt idx="7">
                  <c:v>3245.67</c:v>
                </c:pt>
                <c:pt idx="8">
                  <c:v>27081100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72A7-93BE-4CF3-B229-0E75FC060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403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C8764-B158-46F9-96B4-F2536A2AA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081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7314C-3F6F-4BF5-B128-4AB5FA8D62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027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CBC60-B4CC-4F83-856B-A7C0B3866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36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7F89B-21FD-4C32-8C9D-A52174031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145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3118-77DD-4EDF-A239-DDED0F9B7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188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36983-1995-42DA-BF15-501C0A34EB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9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8DCED-AD7F-4688-95C8-0F9666589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857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789D-DB8D-4C28-A59F-E96728F56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8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85F7-7940-4EA8-9777-7DD25812D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483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A3BF5-9F72-4EBB-9139-1742EAA918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1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E0629-43D3-4E09-87D8-F45387094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96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7330-CC31-4342-9183-FD6336AEA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225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845C-7EEE-473B-AF6A-3610F0023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100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6CB83-C026-432B-B673-849D2FA53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863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0BF83-D604-4D36-BAAE-0ECB8B57F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44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D2094-3DF8-463D-AA22-C2D921A82D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972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22FA7-B6E7-418B-B202-21BC37BA6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40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E5E1A-3A9F-460B-B4AF-E07928BCB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6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AA84-131B-4CC2-A866-A2DEE7808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422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777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1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2881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310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248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92F6-BE9B-4A4F-AF9E-B9FAE3CE9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4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11718-3343-46A5-A28D-9819F36C9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307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F4F99-DAD4-40BC-8E06-BED166249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0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4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23" r:id="rId1"/>
    <p:sldLayoutId id="2147518924" r:id="rId2"/>
    <p:sldLayoutId id="2147518925" r:id="rId3"/>
    <p:sldLayoutId id="2147518926" r:id="rId4"/>
    <p:sldLayoutId id="2147518927" r:id="rId5"/>
    <p:sldLayoutId id="2147518928" r:id="rId6"/>
    <p:sldLayoutId id="2147518929" r:id="rId7"/>
    <p:sldLayoutId id="2147518930" r:id="rId8"/>
    <p:sldLayoutId id="2147518931" r:id="rId9"/>
    <p:sldLayoutId id="2147518932" r:id="rId10"/>
    <p:sldLayoutId id="21475189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2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18935" r:id="rId1"/>
    <p:sldLayoutId id="2147518936" r:id="rId2"/>
    <p:sldLayoutId id="2147518937" r:id="rId3"/>
    <p:sldLayoutId id="2147518938" r:id="rId4"/>
    <p:sldLayoutId id="2147518939" r:id="rId5"/>
    <p:sldLayoutId id="2147518940" r:id="rId6"/>
    <p:sldLayoutId id="2147518941" r:id="rId7"/>
    <p:sldLayoutId id="2147518942" r:id="rId8"/>
    <p:sldLayoutId id="2147518943" r:id="rId9"/>
    <p:sldLayoutId id="2147518944" r:id="rId10"/>
    <p:sldLayoutId id="2147518945" r:id="rId11"/>
    <p:sldLayoutId id="2147518946" r:id="rId12"/>
    <p:sldLayoutId id="2147518947" r:id="rId13"/>
    <p:sldLayoutId id="2147518948" r:id="rId14"/>
    <p:sldLayoutId id="2147518949" r:id="rId15"/>
    <p:sldLayoutId id="2147518950" r:id="rId16"/>
    <p:sldLayoutId id="21475189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21.12.2021 №95(в редакции от 24.03.2022 №16, от 23.06.2022 №40, от 20.09.2022 №</a:t>
            </a:r>
            <a:r>
              <a:rPr lang="en-US" sz="2800" b="1" dirty="0" smtClean="0"/>
              <a:t>4</a:t>
            </a:r>
            <a:r>
              <a:rPr lang="ru-RU" sz="2800" b="1" dirty="0" smtClean="0"/>
              <a:t>2, от 29.11.2022 </a:t>
            </a:r>
            <a:r>
              <a:rPr lang="ru-RU" sz="2800" b="1" smtClean="0"/>
              <a:t>№</a:t>
            </a:r>
            <a:r>
              <a:rPr lang="ru-RU" sz="2800" b="1" smtClean="0"/>
              <a:t>74, от 29.12.2022 №89))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1" y="609600"/>
            <a:ext cx="7772400" cy="5638800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граждан».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заключение 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35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98417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333565,6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334464,4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898,8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898,8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2,6%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72054,8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37504,6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29778,8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b="1" dirty="0"/>
              <a:t>299199,4</a:t>
            </a:r>
            <a:r>
              <a:rPr lang="ru-RU" sz="1600" dirty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238696,4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242829,3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latin typeface="Georgia" panose="02040502050405020303" pitchFamily="18" charset="0"/>
              </a:rPr>
              <a:t>2022 </a:t>
            </a:r>
            <a:r>
              <a:rPr lang="ru-RU" sz="2400" b="1" dirty="0"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latin typeface="Georgia" panose="02040502050405020303" pitchFamily="18" charset="0"/>
              </a:rPr>
              <a:t>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34366,2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35059,8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36569,7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1622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0115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79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–147408,9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–104552,00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–101516,00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–128265,1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–134054,5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–141219,9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–21656,9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–1942,0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–89,9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93,4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653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2934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56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87776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83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510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549273"/>
            <a:ext cx="8686800" cy="630872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 smtClean="0">
                <a:latin typeface="Georgia" panose="02040502050405020303" pitchFamily="18" charset="0"/>
              </a:rPr>
              <a:t>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"Укрепление 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"Регистрация права 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300" dirty="0" smtClean="0">
                <a:latin typeface="Georgia" pitchFamily="18" charset="0"/>
              </a:rPr>
              <a:t>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.</a:t>
            </a: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8175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18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18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457200" y="1295400"/>
            <a:ext cx="83820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spcBef>
                <a:spcPts val="0"/>
              </a:spcBef>
              <a:buNone/>
            </a:pPr>
            <a:r>
              <a:rPr lang="ru-RU" altLang="ru-RU" sz="1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Цель программы:</a:t>
            </a:r>
          </a:p>
          <a:p>
            <a:pPr marL="0" indent="0" algn="just">
              <a:buNone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</a:t>
            </a:r>
            <a:r>
              <a:rPr lang="ru-RU" altLang="ru-RU" sz="1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совершенствование содержания и технологий образования, переход на новые Федеральные государственные образовательные стандарты;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совершенствование сети образовательных учреждений с целью предоставления населению качественных образовательных услуг;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18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91434"/>
              </p:ext>
            </p:extLst>
          </p:nvPr>
        </p:nvGraphicFramePr>
        <p:xfrm>
          <a:off x="762000" y="1143000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195984643,75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164922064,01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166223568,98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04218"/>
              </p:ext>
            </p:extLst>
          </p:nvPr>
        </p:nvGraphicFramePr>
        <p:xfrm>
          <a:off x="762000" y="2057400"/>
          <a:ext cx="7391400" cy="4666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524000"/>
                <a:gridCol w="1447800"/>
                <a:gridCol w="1371600"/>
              </a:tblGrid>
              <a:tr h="369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2022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128325038,88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106523557,37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104319500,00руб.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40373215,54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31476374,09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32360174,09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 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7865155,98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7459817,54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7700095,88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53199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407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0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34567"/>
              </p:ext>
            </p:extLst>
          </p:nvPr>
        </p:nvGraphicFramePr>
        <p:xfrm>
          <a:off x="827088" y="381000"/>
          <a:ext cx="7326312" cy="5430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5312"/>
                <a:gridCol w="13716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2022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6980519,61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6342023,01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6574107,01 руб.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1501848,00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1571600,00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1571600,00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5154300,00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6017500,00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6054400,00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5455565,74 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5235192,00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7347692,00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18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1863"/>
              </p:ext>
            </p:extLst>
          </p:nvPr>
        </p:nvGraphicFramePr>
        <p:xfrm>
          <a:off x="11430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25425449,09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20572847,41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32077"/>
              </p:ext>
            </p:extLst>
          </p:nvPr>
        </p:nvGraphicFramePr>
        <p:xfrm>
          <a:off x="685800" y="2590800"/>
          <a:ext cx="7848601" cy="341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/>
                <a:gridCol w="13716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23819776,40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19872847,41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20193069,07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905672,69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700000,00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700000,00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0975" y="304800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Велижское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37084"/>
              </p:ext>
            </p:extLst>
          </p:nvPr>
        </p:nvGraphicFramePr>
        <p:xfrm>
          <a:off x="1295400" y="14224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62500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65927"/>
              </p:ext>
            </p:extLst>
          </p:nvPr>
        </p:nvGraphicFramePr>
        <p:xfrm>
          <a:off x="838200" y="2667000"/>
          <a:ext cx="7696200" cy="295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32500,00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30000,00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28625" y="1371600"/>
            <a:ext cx="8382000" cy="52578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marL="0" indent="360000" algn="just"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Задачи программы: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сохранение культурного наследия;                                            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укрепление материально-технической базы учреждений культуры района;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внедрение и расширение инновационных технологий в сфере культуры;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поддержка деятельности творческих коллективов;                  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</a:t>
            </a:r>
          </a:p>
          <a:p>
            <a:pPr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создание условий для развития туризма.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976"/>
              </p:ext>
            </p:extLst>
          </p:nvPr>
        </p:nvGraphicFramePr>
        <p:xfrm>
          <a:off x="914400" y="12192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53305849,84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35635840,85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37248532,97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88871"/>
              </p:ext>
            </p:extLst>
          </p:nvPr>
        </p:nvGraphicFramePr>
        <p:xfrm>
          <a:off x="762000" y="2438400"/>
          <a:ext cx="7620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1920914,30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1133300,00</a:t>
                      </a:r>
                      <a:r>
                        <a:rPr lang="ru-RU" sz="16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руб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1203000,00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3883699,98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3123476,44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3280803,16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99523"/>
              </p:ext>
            </p:extLst>
          </p:nvPr>
        </p:nvGraphicFramePr>
        <p:xfrm>
          <a:off x="914400" y="533400"/>
          <a:ext cx="7573964" cy="47386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7451331,58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7087200,00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7529400,00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23042003,55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16021448,00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16856209,40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9370021,43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8270416,41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8379120,41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"Культурная среда"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7637879,00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5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57200" y="1676400"/>
            <a:ext cx="83820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Цели программы: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обеспечение долгосрочной сбалансированности и устойчивости бюджетной системы района;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эффективное управление муниципальным долгом;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pPr indent="0"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Задачи программы: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достижение приемлемых и экономически обоснованных объема и структуры муниципального долга, минимизация стоимости заимствования;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ведение учета использования бюджетных ассигнований резервного фонда Администрации муниципального образования «Велижский район».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40164"/>
              </p:ext>
            </p:extLst>
          </p:nvPr>
        </p:nvGraphicFramePr>
        <p:xfrm>
          <a:off x="990600" y="12954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32459139,54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32163442,5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32204246,69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95524"/>
              </p:ext>
            </p:extLst>
          </p:nvPr>
        </p:nvGraphicFramePr>
        <p:xfrm>
          <a:off x="762000" y="2362200"/>
          <a:ext cx="7924800" cy="3088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5230593,87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4981196,89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5119901,02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27225300,00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27179000,00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27081100,00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0879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1471500,00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1341665,44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16303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45703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10249806,17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2566400,00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2618600,00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63678"/>
              </p:ext>
            </p:extLst>
          </p:nvPr>
        </p:nvGraphicFramePr>
        <p:xfrm>
          <a:off x="609600" y="1295400"/>
          <a:ext cx="5410200" cy="127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882"/>
                <a:gridCol w="1649918"/>
                <a:gridCol w="18034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97343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539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4491"/>
              </p:ext>
            </p:extLst>
          </p:nvPr>
        </p:nvGraphicFramePr>
        <p:xfrm>
          <a:off x="381000" y="3581400"/>
          <a:ext cx="84582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764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2286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68653"/>
              </p:ext>
            </p:extLst>
          </p:nvPr>
        </p:nvGraphicFramePr>
        <p:xfrm>
          <a:off x="1371600" y="1524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259787,77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218601,00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227345,00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03665"/>
              </p:ext>
            </p:extLst>
          </p:nvPr>
        </p:nvGraphicFramePr>
        <p:xfrm>
          <a:off x="533400" y="2590800"/>
          <a:ext cx="8001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226567,77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218601,00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227345,00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33220,00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12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4777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74488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774168,00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794868,00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353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3048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321469" y="19685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6415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6587"/>
              </p:ext>
            </p:extLst>
          </p:nvPr>
        </p:nvGraphicFramePr>
        <p:xfrm>
          <a:off x="1377156" y="1019171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85869"/>
              </p:ext>
            </p:extLst>
          </p:nvPr>
        </p:nvGraphicFramePr>
        <p:xfrm>
          <a:off x="1382712" y="3022592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38100" y="400685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77722"/>
              </p:ext>
            </p:extLst>
          </p:nvPr>
        </p:nvGraphicFramePr>
        <p:xfrm>
          <a:off x="952500" y="526415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304800" y="2991247"/>
            <a:ext cx="7467600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 dirty="0">
                <a:latin typeface="Georgia" pitchFamily="18" charset="0"/>
              </a:rPr>
              <a:t/>
            </a:r>
            <a:br>
              <a:rPr lang="ru-RU" altLang="ru-RU" sz="24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/>
            </a:r>
            <a:br>
              <a:rPr lang="ru-RU" altLang="ru-RU" sz="2000" b="1" dirty="0">
                <a:latin typeface="Georgia" pitchFamily="18" charset="0"/>
              </a:rPr>
            </a:b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2022-2024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145234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99285"/>
              </p:ext>
            </p:extLst>
          </p:nvPr>
        </p:nvGraphicFramePr>
        <p:xfrm>
          <a:off x="1066800" y="3403203"/>
          <a:ext cx="5943600" cy="8008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981200"/>
                <a:gridCol w="1981200"/>
              </a:tblGrid>
              <a:tr h="3231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</a:tr>
              <a:tr h="4654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2020658,96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2151792,00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2151792,00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55637" y="1066800"/>
            <a:ext cx="78644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Georgia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Georgia" pitchFamily="18" charset="0"/>
              </a:rPr>
              <a:t>«Обеспечение </a:t>
            </a:r>
            <a:r>
              <a:rPr lang="ru-RU" altLang="ru-RU" sz="1600" b="1" dirty="0">
                <a:latin typeface="Georgia" pitchFamily="18" charset="0"/>
              </a:rPr>
              <a:t>жильем молодых семей на территории муниципального образования «Велижский район»</a:t>
            </a:r>
            <a:br>
              <a:rPr lang="ru-RU" altLang="ru-RU" sz="1600" b="1" dirty="0">
                <a:latin typeface="Georgia" pitchFamily="18" charset="0"/>
              </a:rPr>
            </a:br>
            <a:endParaRPr lang="ru-RU" altLang="ru-RU" sz="1600" dirty="0">
              <a:latin typeface="Georg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53216"/>
              </p:ext>
            </p:extLst>
          </p:nvPr>
        </p:nvGraphicFramePr>
        <p:xfrm>
          <a:off x="1404937" y="1876425"/>
          <a:ext cx="6367463" cy="944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  <a:gridCol w="210026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621677,70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125000,00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125000,00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188" y="4358084"/>
            <a:ext cx="4206875" cy="30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57572"/>
              </p:ext>
            </p:extLst>
          </p:nvPr>
        </p:nvGraphicFramePr>
        <p:xfrm>
          <a:off x="914400" y="4800600"/>
          <a:ext cx="5334000" cy="10873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1828800"/>
                <a:gridCol w="16764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  <a:tr h="5310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</a:tbl>
          </a:graphicData>
        </a:graphic>
      </p:graphicFrame>
      <p:pic>
        <p:nvPicPr>
          <p:cNvPr id="15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07" y="4794677"/>
            <a:ext cx="2693743" cy="164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4031"/>
              </p:ext>
            </p:extLst>
          </p:nvPr>
        </p:nvGraphicFramePr>
        <p:xfrm>
          <a:off x="914400" y="2667000"/>
          <a:ext cx="7391400" cy="384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1676400"/>
                <a:gridCol w="1676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2296729,90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3083400,00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5195900,00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"Успех каждого ребенка"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1138176,88 руб.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2020658,96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2151792,00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2151792,00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5455565,74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5235192,00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7347692,00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19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41393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33,89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33,98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19,50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5,04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1,64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01.01.2022 года составила 9843 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68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589199" cy="36649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71290"/>
            <a:ext cx="8077200" cy="6110510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доходов. 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администрирования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2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304800"/>
            <a:ext cx="7868700" cy="62484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7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7696200" cy="36649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990600"/>
            <a:ext cx="8077200" cy="5334000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поддержка инвестиционной активности субъектов предпринимательской деятельности;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284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12172</TotalTime>
  <Words>3682</Words>
  <Application>Microsoft Office PowerPoint</Application>
  <PresentationFormat>Экран (4:3)</PresentationFormat>
  <Paragraphs>552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43</vt:i4>
      </vt:variant>
    </vt:vector>
  </HeadingPairs>
  <TitlesOfParts>
    <vt:vector size="69" baseType="lpstr">
      <vt:lpstr>Arial</vt:lpstr>
      <vt:lpstr>Calibri</vt:lpstr>
      <vt:lpstr>Calibri Light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Полосы</vt:lpstr>
      <vt:lpstr>Тема Office</vt:lpstr>
      <vt:lpstr>Ион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Презентация PowerPoint</vt:lpstr>
      <vt:lpstr>Структура расходов бюджета муниципального образования «Велижский район» на 2022 год, тыс. руб.</vt:lpstr>
      <vt:lpstr>Структура расходов бюджета муниципального образования «Велижский район» на плановый период 2023 года, тыс. руб.</vt:lpstr>
      <vt:lpstr>Структура расходов бюджета муниципального образования «Велижский район» на плановый период 2024 года,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1241</cp:revision>
  <cp:lastPrinted>2016-01-21T12:34:56Z</cp:lastPrinted>
  <dcterms:created xsi:type="dcterms:W3CDTF">1601-01-01T00:00:00Z</dcterms:created>
  <dcterms:modified xsi:type="dcterms:W3CDTF">2022-12-30T06:11:20Z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