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8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4601" r:id="rId7"/>
    <p:sldMasterId id="2147485659" r:id="rId8"/>
    <p:sldMasterId id="2147485706" r:id="rId9"/>
    <p:sldMasterId id="2147485748" r:id="rId10"/>
    <p:sldMasterId id="2147487770" r:id="rId11"/>
    <p:sldMasterId id="2147507326" r:id="rId12"/>
  </p:sldMasterIdLst>
  <p:notesMasterIdLst>
    <p:notesMasterId r:id="rId48"/>
  </p:notesMasterIdLst>
  <p:sldIdLst>
    <p:sldId id="256" r:id="rId13"/>
    <p:sldId id="257" r:id="rId14"/>
    <p:sldId id="258" r:id="rId15"/>
    <p:sldId id="259" r:id="rId16"/>
    <p:sldId id="264" r:id="rId17"/>
    <p:sldId id="260" r:id="rId18"/>
    <p:sldId id="261" r:id="rId19"/>
    <p:sldId id="306" r:id="rId20"/>
    <p:sldId id="308" r:id="rId21"/>
    <p:sldId id="309" r:id="rId22"/>
    <p:sldId id="263" r:id="rId23"/>
    <p:sldId id="302" r:id="rId24"/>
    <p:sldId id="303" r:id="rId25"/>
    <p:sldId id="304" r:id="rId26"/>
    <p:sldId id="290" r:id="rId27"/>
    <p:sldId id="292" r:id="rId28"/>
    <p:sldId id="291" r:id="rId29"/>
    <p:sldId id="268" r:id="rId30"/>
    <p:sldId id="294" r:id="rId31"/>
    <p:sldId id="293" r:id="rId32"/>
    <p:sldId id="299" r:id="rId33"/>
    <p:sldId id="310" r:id="rId34"/>
    <p:sldId id="271" r:id="rId35"/>
    <p:sldId id="295" r:id="rId36"/>
    <p:sldId id="287" r:id="rId37"/>
    <p:sldId id="296" r:id="rId38"/>
    <p:sldId id="269" r:id="rId39"/>
    <p:sldId id="289" r:id="rId40"/>
    <p:sldId id="285" r:id="rId41"/>
    <p:sldId id="288" r:id="rId42"/>
    <p:sldId id="297" r:id="rId43"/>
    <p:sldId id="301" r:id="rId44"/>
    <p:sldId id="272" r:id="rId45"/>
    <p:sldId id="273" r:id="rId46"/>
    <p:sldId id="274" r:id="rId47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746"/>
    <a:srgbClr val="F49784"/>
    <a:srgbClr val="F4BD9E"/>
    <a:srgbClr val="FBA293"/>
    <a:srgbClr val="849012"/>
    <a:srgbClr val="808000"/>
    <a:srgbClr val="65651B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6092" autoAdjust="0"/>
  </p:normalViewPr>
  <p:slideViewPr>
    <p:cSldViewPr>
      <p:cViewPr varScale="1">
        <p:scale>
          <a:sx n="75" d="100"/>
          <a:sy n="75" d="100"/>
        </p:scale>
        <p:origin x="12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налог на вменный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с применением патентной системы налогообложения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25936.9</c:v>
                </c:pt>
                <c:pt idx="1">
                  <c:v>1760.6</c:v>
                </c:pt>
                <c:pt idx="2">
                  <c:v>10</c:v>
                </c:pt>
                <c:pt idx="3">
                  <c:v>466.2</c:v>
                </c:pt>
                <c:pt idx="4">
                  <c:v>888</c:v>
                </c:pt>
                <c:pt idx="5">
                  <c:v>2512.5</c:v>
                </c:pt>
                <c:pt idx="6">
                  <c:v>812.1</c:v>
                </c:pt>
                <c:pt idx="7">
                  <c:v>170.5</c:v>
                </c:pt>
                <c:pt idx="8">
                  <c:v>1759.7</c:v>
                </c:pt>
                <c:pt idx="9">
                  <c:v>0</c:v>
                </c:pt>
                <c:pt idx="10">
                  <c:v>49.7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egendEntry>
        <c:idx val="10"/>
        <c:delete val="1"/>
      </c:legendEntry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Единый налог на вменённый доход для отдельных видов деятельности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27021.5</c:v>
                </c:pt>
                <c:pt idx="1">
                  <c:v>1830.3</c:v>
                </c:pt>
                <c:pt idx="2">
                  <c:v>484.1</c:v>
                </c:pt>
                <c:pt idx="3">
                  <c:v>923.5</c:v>
                </c:pt>
                <c:pt idx="4">
                  <c:v>10</c:v>
                </c:pt>
                <c:pt idx="5">
                  <c:v>2566.4</c:v>
                </c:pt>
                <c:pt idx="6">
                  <c:v>844.6</c:v>
                </c:pt>
                <c:pt idx="7">
                  <c:v>176.5</c:v>
                </c:pt>
                <c:pt idx="8">
                  <c:v>1151.0999999999999</c:v>
                </c:pt>
                <c:pt idx="9">
                  <c:v>0</c:v>
                </c:pt>
                <c:pt idx="10">
                  <c:v>51.8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Единый налог на вменённый доход для отдельных видов деятельности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28313.200000000001</c:v>
                </c:pt>
                <c:pt idx="1">
                  <c:v>1899.6</c:v>
                </c:pt>
                <c:pt idx="2">
                  <c:v>504.1</c:v>
                </c:pt>
                <c:pt idx="3">
                  <c:v>960.4</c:v>
                </c:pt>
                <c:pt idx="4">
                  <c:v>5</c:v>
                </c:pt>
                <c:pt idx="5">
                  <c:v>2618.6</c:v>
                </c:pt>
                <c:pt idx="6">
                  <c:v>878.4</c:v>
                </c:pt>
                <c:pt idx="7">
                  <c:v>182.9</c:v>
                </c:pt>
                <c:pt idx="8">
                  <c:v>1153.7</c:v>
                </c:pt>
                <c:pt idx="9">
                  <c:v>0</c:v>
                </c:pt>
                <c:pt idx="10">
                  <c:v>53.8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9.5234792542123956E-3"/>
          <c:w val="0.50797759668575104"/>
          <c:h val="0.933869487169026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169866.12</c:v>
                </c:pt>
                <c:pt idx="1">
                  <c:v>0</c:v>
                </c:pt>
                <c:pt idx="2">
                  <c:v>129218.2</c:v>
                </c:pt>
                <c:pt idx="3">
                  <c:v>86.5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4.0611562155766799E-2"/>
          <c:w val="0.49106725765564557"/>
          <c:h val="0.902781404267471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139611.79999999999</c:v>
                </c:pt>
                <c:pt idx="1">
                  <c:v>0</c:v>
                </c:pt>
                <c:pt idx="2">
                  <c:v>134054.5</c:v>
                </c:pt>
                <c:pt idx="3">
                  <c:v>89.9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3535909726308"/>
          <c:y val="2.2476847129860065E-2"/>
          <c:w val="0.46126322895600402"/>
          <c:h val="0.847989474113663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138085.70000000001</c:v>
                </c:pt>
                <c:pt idx="1">
                  <c:v>0</c:v>
                </c:pt>
                <c:pt idx="2">
                  <c:v>141219.9</c:v>
                </c:pt>
                <c:pt idx="3">
                  <c:v>93.4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государственного и муниципального долга</c:v>
                </c:pt>
                <c:pt idx="9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37950494.359999999</c:v>
                </c:pt>
                <c:pt idx="1">
                  <c:v>99000</c:v>
                </c:pt>
                <c:pt idx="2">
                  <c:v>4209000</c:v>
                </c:pt>
                <c:pt idx="4" formatCode="0.00">
                  <c:v>175406593.38999999</c:v>
                </c:pt>
                <c:pt idx="5">
                  <c:v>37157500.579999998</c:v>
                </c:pt>
                <c:pt idx="6" formatCode="0.00">
                  <c:v>16792492</c:v>
                </c:pt>
                <c:pt idx="7">
                  <c:v>327193</c:v>
                </c:pt>
                <c:pt idx="8">
                  <c:v>3245.67</c:v>
                </c:pt>
                <c:pt idx="9">
                  <c:v>27225300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32789634.469999999</c:v>
                </c:pt>
                <c:pt idx="1">
                  <c:v>99000</c:v>
                </c:pt>
                <c:pt idx="2">
                  <c:v>4242900</c:v>
                </c:pt>
                <c:pt idx="3">
                  <c:v>156398148.44999999</c:v>
                </c:pt>
                <c:pt idx="4">
                  <c:v>32512364.41</c:v>
                </c:pt>
                <c:pt idx="5">
                  <c:v>16822992</c:v>
                </c:pt>
                <c:pt idx="6">
                  <c:v>218601</c:v>
                </c:pt>
                <c:pt idx="7">
                  <c:v>3245.67</c:v>
                </c:pt>
                <c:pt idx="8">
                  <c:v>27179000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32659586.940000001</c:v>
                </c:pt>
                <c:pt idx="1">
                  <c:v>0</c:v>
                </c:pt>
                <c:pt idx="2">
                  <c:v>3960265.44</c:v>
                </c:pt>
                <c:pt idx="3">
                  <c:v>157735080.13999999</c:v>
                </c:pt>
                <c:pt idx="4">
                  <c:v>33967729.810000002</c:v>
                </c:pt>
                <c:pt idx="5">
                  <c:v>16859892</c:v>
                </c:pt>
                <c:pt idx="6">
                  <c:v>227345</c:v>
                </c:pt>
                <c:pt idx="7">
                  <c:v>3245.67</c:v>
                </c:pt>
                <c:pt idx="8">
                  <c:v>27081100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12.01.2022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1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D344B-3317-4E05-BE0E-CE52B1819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833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AF9B8-0624-40E2-84FA-261816816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994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6008-304A-4E74-B44A-67E169232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495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E861-2666-4655-9CBA-4CD72E62A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509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0629-43D3-4E09-87D8-F4538709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0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7330-CC31-4342-9183-FD6336AE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10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845C-7EEE-473B-AF6A-3610F0023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5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CB83-C026-432B-B673-849D2FA5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0373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BF83-D604-4D36-BAAE-0ECB8B57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144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2094-3DF8-463D-AA22-C2D921A82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250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2FA7-B6E7-418B-B202-21BC37BA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8659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E5E1A-3A9F-460B-B4AF-E07928BCB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889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BAA84-131B-4CC2-A866-A2DEE780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574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1718-3343-46A5-A28D-9819F36C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5712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4F99-DAD4-40BC-8E06-BED16624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0493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0873-4965-4976-BF48-A3AC9EF15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197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17F87-43F4-49E3-8A07-3742FF341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737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27A0-A6EC-43EC-866B-277DF8207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8412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F3B78-3EEE-4359-858F-45A831949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5741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4EE7D-D7F1-4A06-8132-5732F279F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8973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A0D6-87CB-4213-A9A2-169F50397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055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5B968-C402-4AE9-9102-3EC3054B6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2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310B92F6-BE9B-4A4F-AF9E-B9FAE3CE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901" r:id="rId1"/>
    <p:sldLayoutId id="2147518814" r:id="rId2"/>
    <p:sldLayoutId id="2147518902" r:id="rId3"/>
    <p:sldLayoutId id="2147518815" r:id="rId4"/>
    <p:sldLayoutId id="2147518816" r:id="rId5"/>
    <p:sldLayoutId id="2147518817" r:id="rId6"/>
    <p:sldLayoutId id="2147518818" r:id="rId7"/>
    <p:sldLayoutId id="2147518903" r:id="rId8"/>
    <p:sldLayoutId id="2147518904" r:id="rId9"/>
    <p:sldLayoutId id="2147518819" r:id="rId10"/>
    <p:sldLayoutId id="21475188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754AA6F-52BE-4AC7-92EC-2F718C526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3" r:id="rId1"/>
    <p:sldLayoutId id="2147518778" r:id="rId2"/>
    <p:sldLayoutId id="2147518894" r:id="rId3"/>
    <p:sldLayoutId id="2147518779" r:id="rId4"/>
    <p:sldLayoutId id="2147518780" r:id="rId5"/>
    <p:sldLayoutId id="2147518781" r:id="rId6"/>
    <p:sldLayoutId id="2147518782" r:id="rId7"/>
    <p:sldLayoutId id="2147518783" r:id="rId8"/>
    <p:sldLayoutId id="2147518784" r:id="rId9"/>
    <p:sldLayoutId id="2147518785" r:id="rId10"/>
    <p:sldLayoutId id="214751878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41141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«Велижский район»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решению о бюджете на 2022 год и на плановый период 2023-2024 годов от 21.12.2021 №95)</a:t>
            </a:r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97928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4" y="110661"/>
            <a:ext cx="5430355" cy="14133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в </a:t>
            </a:r>
            <a:r>
              <a:rPr lang="ru-RU" sz="3200" dirty="0" smtClean="0">
                <a:latin typeface="Georgia" panose="02040502050405020303" pitchFamily="18" charset="0"/>
              </a:rPr>
              <a:t>2022, 2023 </a:t>
            </a:r>
            <a:r>
              <a:rPr lang="ru-RU" sz="3200" dirty="0">
                <a:latin typeface="Georgia" panose="02040502050405020303" pitchFamily="18" charset="0"/>
              </a:rPr>
              <a:t>и </a:t>
            </a:r>
            <a:r>
              <a:rPr lang="ru-RU" sz="3200" dirty="0" smtClean="0">
                <a:latin typeface="Georgia" panose="02040502050405020303" pitchFamily="18" charset="0"/>
              </a:rPr>
              <a:t>2024 </a:t>
            </a:r>
            <a:r>
              <a:rPr lang="ru-RU" sz="32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–135499,9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год –104552,00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–101516,00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–129218,2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–134054,5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–141219,9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Субсидии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–0,00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0,00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86,5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–89,9 тыс</a:t>
            </a:r>
            <a:r>
              <a:rPr lang="ru-RU" sz="12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93,4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754491" y="3151737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48724" y="3152531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2022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227970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429348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935614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Распределение расходов бюджета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образования                 «Велижский район» на 2022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1326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Распределение расходов бюджета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образования                 «Велижский район» на 2023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6283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Распределение расходов бюджета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образования                 «Велижский район» на 2024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6434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2403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/>
          <a:lstStyle/>
          <a:p>
            <a:r>
              <a:rPr lang="ru-RU" altLang="ru-RU" dirty="0" smtClean="0"/>
              <a:t>     </a:t>
            </a:r>
            <a:r>
              <a:rPr lang="ru-RU" altLang="ru-RU" sz="1400" dirty="0" smtClean="0"/>
              <a:t>Цель программы:</a:t>
            </a:r>
          </a:p>
          <a:p>
            <a:pPr algn="just"/>
            <a:r>
              <a:rPr lang="ru-RU" altLang="ru-RU" sz="1400" dirty="0" smtClean="0"/>
              <a:t>- обеспечение высокого качества образования в соответствии с меняющимися запросами населения, перспективными задачами развития муниципального образования «Велижский район»</a:t>
            </a:r>
          </a:p>
          <a:p>
            <a:r>
              <a:rPr lang="ru-RU" altLang="ru-RU" sz="1400" dirty="0" smtClean="0"/>
              <a:t>     Задачи программы:</a:t>
            </a:r>
          </a:p>
          <a:p>
            <a:pPr algn="just"/>
            <a:r>
              <a:rPr lang="ru-RU" altLang="ru-RU" sz="1400" dirty="0" smtClean="0"/>
              <a:t>- обновление экономических и организационно-управленческих механизмов в системе муниципального образования;                                                                                                                   - совершенствование содержания и технологий образования, переход на новые Федеральные государственные образовательные стандарты;                                                       - защита прав и интересов детей, создание условий для социализации, социальной адаптации детей-инвалидов, детей с ограниченными возможностями здоровья, формирования здорового образа жизни детей, обеспечения их безопасности;                    - создание условий для обновления содержания образования и повышения качества образовательных услуг;                                                                                                                           - совершенствование сети образовательных учреждений с целью предоставления населению качественных образовательных услуг;                                                                            - формирование </a:t>
            </a:r>
            <a:r>
              <a:rPr lang="ru-RU" altLang="ru-RU" sz="1400" dirty="0" err="1" smtClean="0"/>
              <a:t>здоровьесберегающей</a:t>
            </a:r>
            <a:r>
              <a:rPr lang="ru-RU" altLang="ru-RU" sz="1400" dirty="0" smtClean="0"/>
              <a:t> образовательной среды, учитывающей адаптационные резервы воспитанников и обучающихся, обеспечивающей сохранение их психосоматического здоровья и духовно-нравственное развитие;</a:t>
            </a:r>
          </a:p>
          <a:p>
            <a:endParaRPr lang="ru-RU" altLang="ru-RU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Заголовок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534400" cy="3048000"/>
          </a:xfrm>
        </p:spPr>
        <p:txBody>
          <a:bodyPr/>
          <a:lstStyle/>
          <a:p>
            <a:r>
              <a:rPr lang="ru-RU" altLang="ru-RU" sz="1300" dirty="0" smtClean="0"/>
              <a:t>- комплексное решение проблем профилактики, снижения уровня заболеваемости, укрепления здоровья детей, создание условий для формирования у них отношения к здоровому образу жизни, как к одному из главных путей в достижении успеха;                                                                                       - повышение уровня защиты зданий и сооружений образовательных учреждений, предотвращение риска возникновения пожаров и чрезвычайных ситуаций в образовательных учреждениях района.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114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 решению от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21.12.2021 №95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«о бюджете муниципального образования «Велижский район» на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2022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</a:t>
            </a:r>
            <a:r>
              <a:rPr lang="ru-RU" sz="1600" b="1" dirty="0" err="1" smtClean="0">
                <a:latin typeface="Georgia" panose="02040502050405020303" pitchFamily="18" charset="0"/>
              </a:rPr>
              <a:t>Велижском</a:t>
            </a:r>
            <a:r>
              <a:rPr lang="ru-RU" sz="1600" b="1" dirty="0" smtClean="0">
                <a:latin typeface="Georgia" panose="02040502050405020303" pitchFamily="18" charset="0"/>
              </a:rPr>
              <a:t> районе бюджетной политике.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С уважением,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/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«Велижский район»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Елена Александровна Шпак</a:t>
            </a:r>
            <a:endParaRPr lang="ru-RU" altLang="ru-RU" smtClean="0"/>
          </a:p>
        </p:txBody>
      </p:sp>
      <p:pic>
        <p:nvPicPr>
          <p:cNvPr id="8602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02200"/>
            <a:ext cx="2286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665914"/>
              </p:ext>
            </p:extLst>
          </p:nvPr>
        </p:nvGraphicFramePr>
        <p:xfrm>
          <a:off x="762000" y="1436688"/>
          <a:ext cx="7391400" cy="776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209800"/>
                <a:gridCol w="2438400"/>
              </a:tblGrid>
              <a:tr h="3354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</a:tr>
              <a:tr h="440821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183426983,99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164922064,01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166223568,98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656461"/>
              </p:ext>
            </p:extLst>
          </p:nvPr>
        </p:nvGraphicFramePr>
        <p:xfrm>
          <a:off x="180975" y="2209800"/>
          <a:ext cx="8658225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2025"/>
                <a:gridCol w="1371600"/>
                <a:gridCol w="1143000"/>
                <a:gridCol w="137160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год,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дошкольного образования</a:t>
                      </a: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38149365,09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31476374,09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32360174,09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</a:t>
                      </a:r>
                      <a:r>
                        <a:rPr lang="ru-RU" sz="1200" baseline="0" dirty="0" smtClean="0">
                          <a:latin typeface="Georgia" panose="02040502050405020303" pitchFamily="18" charset="0"/>
                        </a:rPr>
                        <a:t> общег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 образования</a:t>
                      </a: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118301600,00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106523557,37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104319500,00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дополнительного образования</a:t>
                      </a: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7605770,89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7459817,54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7700095,88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Реализация молодежной политики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33000,00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518126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Организация содержание отдыха , занятости  детей и подростков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296000,00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296000,00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296000,00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123115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Научно-методическое, аналитическое, информационное и организационное сопровождение муниципальной программы «Развитие образования и молодежной политики в муниципальном образовании «Велижский район» на 2017-2021 годы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6983456,01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6342023,01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6574107,01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812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Основное мероприятие (вне подпрограмм)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12057792</a:t>
                      </a:r>
                      <a:endParaRPr lang="ru-RU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12824292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14973692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«Создание условий для эффективной деятельности Администрации муниципального образования «Велижский район»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464655"/>
              </p:ext>
            </p:extLst>
          </p:nvPr>
        </p:nvGraphicFramePr>
        <p:xfrm>
          <a:off x="762000" y="1436688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/>
                <a:gridCol w="2246586"/>
                <a:gridCol w="2246586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24487004,07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20572847,41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20193069,07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827332"/>
              </p:ext>
            </p:extLst>
          </p:nvPr>
        </p:nvGraphicFramePr>
        <p:xfrm>
          <a:off x="180975" y="2667000"/>
          <a:ext cx="8658225" cy="2820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825"/>
                <a:gridCol w="1295400"/>
                <a:gridCol w="1295400"/>
                <a:gridCol w="1371600"/>
              </a:tblGrid>
              <a:tr h="10083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год,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</a:tr>
              <a:tr h="7316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Материально-техническое обеспечение деятельности Администрации муниципального образования «</a:t>
                      </a:r>
                      <a:r>
                        <a:rPr lang="ru-RU" sz="1200" dirty="0" err="1" smtClean="0">
                          <a:latin typeface="Georgia" panose="02040502050405020303" pitchFamily="18" charset="0"/>
                        </a:rPr>
                        <a:t>Велижский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 район» </a:t>
                      </a: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22787004,07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19872847,41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20193069,07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  <a:tr h="7316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Транспортное обеспечение Администрации муниципального образования «</a:t>
                      </a:r>
                      <a:r>
                        <a:rPr lang="ru-RU" sz="1200" dirty="0" err="1" smtClean="0">
                          <a:latin typeface="Georgia" panose="02040502050405020303" pitchFamily="18" charset="0"/>
                        </a:rPr>
                        <a:t>Велижский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 район»</a:t>
                      </a: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1000000,00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  <a:tr h="34943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Основное мероприятие (вне подпрограмм)</a:t>
                      </a: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700000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700000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304800"/>
            <a:ext cx="8686800" cy="11430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 «Регистрация права муниципальной собственности муниципального образования «Велижский район» и муниципального образования </a:t>
            </a:r>
            <a:r>
              <a:rPr lang="ru-RU" altLang="ru-RU" sz="2000" b="1" dirty="0" err="1" smtClean="0">
                <a:solidFill>
                  <a:srgbClr val="577C54"/>
                </a:solidFill>
                <a:latin typeface="Georgia" pitchFamily="18" charset="0"/>
              </a:rPr>
              <a:t>Велижское</a:t>
            </a: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 городское поселение»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284179"/>
              </p:ext>
            </p:extLst>
          </p:nvPr>
        </p:nvGraphicFramePr>
        <p:xfrm>
          <a:off x="762000" y="1828800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/>
                <a:gridCol w="2246586"/>
                <a:gridCol w="2246586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60500,00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62500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62809"/>
              </p:ext>
            </p:extLst>
          </p:nvPr>
        </p:nvGraphicFramePr>
        <p:xfrm>
          <a:off x="180975" y="3124200"/>
          <a:ext cx="8658225" cy="259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825"/>
                <a:gridCol w="1295400"/>
                <a:gridCol w="1295400"/>
                <a:gridCol w="1371600"/>
              </a:tblGrid>
              <a:tr h="9006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год,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</a:tr>
              <a:tr h="845057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Управление</a:t>
                      </a:r>
                      <a:r>
                        <a:rPr lang="ru-RU" sz="1200" baseline="0" dirty="0" smtClean="0">
                          <a:latin typeface="Georgia" panose="02040502050405020303" pitchFamily="18" charset="0"/>
                        </a:rPr>
                        <a:t> муниципальным имуществом и земельными участками</a:t>
                      </a:r>
                      <a:endParaRPr lang="ru-RU" sz="1200" dirty="0" smtClean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32500,00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32500,00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  <a:tr h="845057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Совершенствование учета и мониторинга использования муниципального имущества и земельных участков</a:t>
                      </a: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28000,00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30000,00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170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в муниципальном образовании «Велижский район»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890914"/>
              </p:ext>
            </p:extLst>
          </p:nvPr>
        </p:nvGraphicFramePr>
        <p:xfrm>
          <a:off x="762000" y="1143000"/>
          <a:ext cx="7315200" cy="982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4031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</a:tr>
              <a:tr h="57948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40715001,98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35635840,85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37248532,97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097657"/>
              </p:ext>
            </p:extLst>
          </p:nvPr>
        </p:nvGraphicFramePr>
        <p:xfrm>
          <a:off x="457200" y="2259013"/>
          <a:ext cx="8229600" cy="2538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1447800"/>
                <a:gridCol w="1447800"/>
                <a:gridCol w="1447800"/>
              </a:tblGrid>
              <a:tr h="5181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</a:tr>
              <a:tr h="518143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системы дополнительного образования детей в сфере  культуры</a:t>
                      </a: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3591501,40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3123476,44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3280803,16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3047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Музейная деятельность</a:t>
                      </a: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1463800,00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1133300,00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1203000,00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51814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Организация  библиотечного обслуживания населения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7204500,00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7087200,00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7529400,00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37441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культурно-досуговой деятельности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20020007,17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16021448,00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16856209,40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30478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Обеспечивающая подпрограмма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8435193,41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8270416,41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8379120,41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pic>
        <p:nvPicPr>
          <p:cNvPr id="10655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905375"/>
            <a:ext cx="35210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51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94263"/>
            <a:ext cx="1719263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52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05375"/>
            <a:ext cx="262413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на территории муниципального образования «Велижский район»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/>
              <a:t>     </a:t>
            </a:r>
            <a:r>
              <a:rPr lang="ru-RU" sz="1400" dirty="0" smtClean="0"/>
              <a:t>Цель программы:</a:t>
            </a:r>
          </a:p>
          <a:p>
            <a:pPr algn="just">
              <a:defRPr/>
            </a:pPr>
            <a:r>
              <a:rPr lang="ru-RU" sz="1400" dirty="0" smtClean="0"/>
              <a:t>- создание социально-экономических условий для развития культуры и туризма на территории муниципального образования «</a:t>
            </a:r>
            <a:r>
              <a:rPr lang="ru-RU" sz="1400" dirty="0" err="1" smtClean="0"/>
              <a:t>Велижский</a:t>
            </a:r>
            <a:r>
              <a:rPr lang="ru-RU" sz="1400" dirty="0" smtClean="0"/>
              <a:t> район».</a:t>
            </a:r>
          </a:p>
          <a:p>
            <a:pPr>
              <a:defRPr/>
            </a:pPr>
            <a:r>
              <a:rPr lang="ru-RU" sz="1400" dirty="0"/>
              <a:t> </a:t>
            </a:r>
            <a:r>
              <a:rPr lang="ru-RU" sz="1400" dirty="0" smtClean="0"/>
              <a:t>    Задачи программы:</a:t>
            </a:r>
          </a:p>
          <a:p>
            <a:pPr algn="just">
              <a:defRPr/>
            </a:pPr>
            <a:r>
              <a:rPr lang="ru-RU" sz="1400" dirty="0" smtClean="0"/>
              <a:t>- обеспечение необходимых условий для личностного развития, профессионального самоопределения и творческого труда детей в возрасте от 6 до 18 лет;                                     - улучшение организации предоставления дополнительного образования в сфере искусства, а так же библиотечного, музейного, культурно-досугового обслуживания населения муниципального образования «</a:t>
            </a:r>
            <a:r>
              <a:rPr lang="ru-RU" sz="1400" dirty="0" err="1" smtClean="0"/>
              <a:t>Велижский</a:t>
            </a:r>
            <a:r>
              <a:rPr lang="ru-RU" sz="1400" dirty="0" smtClean="0"/>
              <a:t> район»;                                                      - сохранение и комплектование книжного фонда централизованной библиотечной системы;                                                                                                                                                       - сохранение культурного наследия;                                                                                                     - укрепление материально-технической базы учреждений культуры района;                           - внедрение и расширение инновационных технологий в сфере культуры;                                - поддержка деятельности творческих коллективов;                                                                          - сохранение кадрового состава учреждений культуры, повышение профессионального уровня специалистов, работающих в учреждениях культуры;                                                         - создание благоприятных условий для удовлетворения и развития потребностей населения в духовном и культурном формировании личности, для развития творческих способностей;                                                                                                                                           - создание условий для развития туризма.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27590"/>
              </p:ext>
            </p:extLst>
          </p:nvPr>
        </p:nvGraphicFramePr>
        <p:xfrm>
          <a:off x="762000" y="1524000"/>
          <a:ext cx="7315200" cy="914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32507462,69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32163442,5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32204246,69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306290"/>
              </p:ext>
            </p:extLst>
          </p:nvPr>
        </p:nvGraphicFramePr>
        <p:xfrm>
          <a:off x="457200" y="2743200"/>
          <a:ext cx="8229600" cy="2760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0742"/>
                <a:gridCol w="1306286"/>
                <a:gridCol w="1306286"/>
                <a:gridCol w="1306286"/>
              </a:tblGrid>
              <a:tr h="5663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</a:tr>
              <a:tr h="518089">
                <a:tc>
                  <a:txBody>
                    <a:bodyPr/>
                    <a:lstStyle/>
                    <a:p>
                      <a:pPr lvl="0" algn="just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 «Управление муниципальным долгом»</a:t>
                      </a: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3245,67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3245,67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3245,67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</a:tr>
              <a:tr h="73144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Обеспечивающая подпрограмма «Нормативно-методическое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обеспечение и организация бюджетного процесса»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5278917,02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4981196,89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5119901,02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</a:tr>
              <a:tr h="94480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 «Выравнивание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бюджетной обеспеченности поселений, входящих в состав муниципального образования «</a:t>
                      </a:r>
                      <a:r>
                        <a:rPr lang="ru-RU" sz="1400" baseline="0" dirty="0" err="1" smtClean="0">
                          <a:latin typeface="Georgia" panose="02040502050405020303" pitchFamily="18" charset="0"/>
                        </a:rPr>
                        <a:t>Велижский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район»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27225300,00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27179000,00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27081100,00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pic>
        <p:nvPicPr>
          <p:cNvPr id="108588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562600"/>
            <a:ext cx="198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89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5638800"/>
            <a:ext cx="12144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9571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/>
          <a:lstStyle/>
          <a:p>
            <a:r>
              <a:rPr lang="ru-RU" altLang="ru-RU" smtClean="0"/>
              <a:t>     </a:t>
            </a:r>
            <a:r>
              <a:rPr lang="ru-RU" altLang="ru-RU" sz="1400" smtClean="0"/>
              <a:t>Цели программы:</a:t>
            </a:r>
          </a:p>
          <a:p>
            <a:pPr algn="just"/>
            <a:r>
              <a:rPr lang="ru-RU" altLang="ru-RU" sz="1400" smtClean="0"/>
              <a:t>- обеспечение долгосрочной сбалансированности и устойчивости бюджетной системы района;                                                                                                                                                       - эффективное управление муниципальным долгом;                                                                                  - создание условий для эффективного выполнения полномочий органов местного самоуправления поселений, входящих в состав муниципального образования «Велижский район».</a:t>
            </a:r>
          </a:p>
          <a:p>
            <a:r>
              <a:rPr lang="ru-RU" altLang="ru-RU" sz="1400" smtClean="0"/>
              <a:t>     Задачи программы:</a:t>
            </a:r>
          </a:p>
          <a:p>
            <a:pPr algn="just"/>
            <a:r>
              <a:rPr lang="ru-RU" altLang="ru-RU" sz="1400" smtClean="0"/>
              <a:t>- совершенствование составления и организации бюджета муниципального района, оперативное и эффективное управление денежными потоками, повышение эффективности и прозрачности бюджетной отчетности;                                                                - достижение приемлемых и экономически обоснованных объема и структуры муниципального долга, минимизация стоимости заимствования;                                                 - стимулирование органов местного самоуправления поселений к укреплению и развитию собственной доходной базы, обеспечение выравнивания их финансовых возможностей по исполнению полномочий по вопросам местного значения;                          - ведение учета использования бюджетных ассигнований резервного фонда Администрации муниципального образования «Велижский район».</a:t>
            </a:r>
            <a:endParaRPr lang="ru-RU" altLang="ru-RU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 txBox="1">
            <a:spLocks/>
          </p:cNvSpPr>
          <p:nvPr/>
        </p:nvSpPr>
        <p:spPr bwMode="auto">
          <a:xfrm>
            <a:off x="0" y="2133600"/>
            <a:ext cx="9037638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</a:r>
            <a:r>
              <a:rPr lang="ru-RU" altLang="ru-RU" sz="2000" b="1" dirty="0" err="1">
                <a:solidFill>
                  <a:srgbClr val="577C54"/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508795"/>
              </p:ext>
            </p:extLst>
          </p:nvPr>
        </p:nvGraphicFramePr>
        <p:xfrm>
          <a:off x="2590800" y="3276600"/>
          <a:ext cx="6096000" cy="100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6528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</a:tr>
              <a:tr h="63960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1471500,00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1471500,00 коп.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1341665,44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sp>
        <p:nvSpPr>
          <p:cNvPr id="110609" name="Заголовок 1"/>
          <p:cNvSpPr txBox="1">
            <a:spLocks/>
          </p:cNvSpPr>
          <p:nvPr/>
        </p:nvSpPr>
        <p:spPr bwMode="auto">
          <a:xfrm>
            <a:off x="0" y="4495800"/>
            <a:ext cx="9151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«Велижский район» </a:t>
            </a:r>
            <a:endParaRPr lang="ru-RU" altLang="ru-RU" sz="200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816303"/>
              </p:ext>
            </p:extLst>
          </p:nvPr>
        </p:nvGraphicFramePr>
        <p:xfrm>
          <a:off x="301625" y="5943600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062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276600"/>
            <a:ext cx="20796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25" name="Заголовок 1"/>
          <p:cNvSpPr txBox="1">
            <a:spLocks/>
          </p:cNvSpPr>
          <p:nvPr/>
        </p:nvSpPr>
        <p:spPr bwMode="auto">
          <a:xfrm>
            <a:off x="174625" y="114300"/>
            <a:ext cx="8686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«Программа  развития автомобильных дорог местного значения на территории муниципального образования «Велижский район»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483342"/>
              </p:ext>
            </p:extLst>
          </p:nvPr>
        </p:nvGraphicFramePr>
        <p:xfrm>
          <a:off x="1295400" y="1143000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2512500,00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2566400,00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2618600,00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 txBox="1">
            <a:spLocks/>
          </p:cNvSpPr>
          <p:nvPr/>
        </p:nvSpPr>
        <p:spPr bwMode="auto">
          <a:xfrm>
            <a:off x="22098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>«Доступная среда»</a:t>
            </a:r>
            <a:endParaRPr lang="ru-RU" altLang="ru-RU" sz="2000"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44416"/>
              </p:ext>
            </p:extLst>
          </p:nvPr>
        </p:nvGraphicFramePr>
        <p:xfrm>
          <a:off x="1524000" y="1524000"/>
          <a:ext cx="4419600" cy="1279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9"/>
                <a:gridCol w="1347821"/>
                <a:gridCol w="1473200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 2022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 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sp>
        <p:nvSpPr>
          <p:cNvPr id="111633" name="Заголовок 1"/>
          <p:cNvSpPr txBox="1">
            <a:spLocks/>
          </p:cNvSpPr>
          <p:nvPr/>
        </p:nvSpPr>
        <p:spPr bwMode="auto">
          <a:xfrm>
            <a:off x="198438" y="3276600"/>
            <a:ext cx="85645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>«Повышение безопасности дорожного движения в муниципальном образовании «Велижский район»</a:t>
            </a:r>
            <a:endParaRPr lang="ru-RU" altLang="ru-RU" sz="2000"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900345"/>
              </p:ext>
            </p:extLst>
          </p:nvPr>
        </p:nvGraphicFramePr>
        <p:xfrm>
          <a:off x="1905000" y="4648200"/>
          <a:ext cx="4724400" cy="1096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/>
                <a:gridCol w="1574800"/>
                <a:gridCol w="1574800"/>
              </a:tblGrid>
              <a:tr h="45681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</a:tr>
              <a:tr h="64015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215000,00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215000,00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164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20510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514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 flipV="1">
            <a:off x="198438" y="2971800"/>
            <a:ext cx="8839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914400" y="3352800"/>
            <a:ext cx="82375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«Развитие физической культуры и спорта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081300"/>
              </p:ext>
            </p:extLst>
          </p:nvPr>
        </p:nvGraphicFramePr>
        <p:xfrm>
          <a:off x="304800" y="4953000"/>
          <a:ext cx="6705600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4565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5778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327193,00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218601,00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227345,00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265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29200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914400" y="5334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«Гражданско-патриотическое воспитание граждан в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69539"/>
              </p:ext>
            </p:extLst>
          </p:nvPr>
        </p:nvGraphicFramePr>
        <p:xfrm>
          <a:off x="304800" y="1828800"/>
          <a:ext cx="6553200" cy="1096964"/>
        </p:xfrm>
        <a:graphic>
          <a:graphicData uri="http://schemas.openxmlformats.org/drawingml/2006/table">
            <a:tbl>
              <a:tblPr/>
              <a:tblGrid>
                <a:gridCol w="2184400"/>
                <a:gridCol w="2184400"/>
                <a:gridCol w="2184400"/>
              </a:tblGrid>
              <a:tr h="45690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2022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2023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2024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64005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23000,00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коп.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5000,00 коп.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0,00 коп.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267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28800"/>
            <a:ext cx="1905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98438" y="1941513"/>
            <a:ext cx="883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«Противодействие коррупции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184777"/>
              </p:ext>
            </p:extLst>
          </p:nvPr>
        </p:nvGraphicFramePr>
        <p:xfrm>
          <a:off x="2590800" y="3352800"/>
          <a:ext cx="6096000" cy="1081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4123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3985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1000,00 коп.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0" y="4495800"/>
            <a:ext cx="9151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«Комплексные меры профилактики правонарушений и усилению борьбы с преступностью в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Велижском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районе»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748556"/>
              </p:ext>
            </p:extLst>
          </p:nvPr>
        </p:nvGraphicFramePr>
        <p:xfrm>
          <a:off x="381000" y="5715000"/>
          <a:ext cx="6705600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4565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5778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775448,00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794868,00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742500,00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69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51513"/>
            <a:ext cx="1371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Профилактика безопасности и правонарушений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«Комплексные меры противодействия злоупотребления наркотиками и их незаконному обороту в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Велижском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713532"/>
              </p:ext>
            </p:extLst>
          </p:nvPr>
        </p:nvGraphicFramePr>
        <p:xfrm>
          <a:off x="381000" y="1447800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4000,00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713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36675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98438" y="2286000"/>
            <a:ext cx="88392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«Укрепление общественного здоровья»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163513" y="4343400"/>
            <a:ext cx="85232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«Профилактика терроризма и экстремизма на территории муниципального образования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«Обеспечение жильем молодых семей на территории муниципального образования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520534"/>
              </p:ext>
            </p:extLst>
          </p:nvPr>
        </p:nvGraphicFramePr>
        <p:xfrm>
          <a:off x="381000" y="1447800"/>
          <a:ext cx="6400800" cy="944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130000,00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125000,00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коп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125000,00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470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36675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004807"/>
              </p:ext>
            </p:extLst>
          </p:nvPr>
        </p:nvGraphicFramePr>
        <p:xfrm>
          <a:off x="1417638" y="3332163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823841"/>
              </p:ext>
            </p:extLst>
          </p:nvPr>
        </p:nvGraphicFramePr>
        <p:xfrm>
          <a:off x="1417638" y="5562600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1000,00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1000,00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63513" y="25146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163513" y="4684713"/>
            <a:ext cx="85232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«Формирование законопослушного поведения участников дорожного движения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624090"/>
              </p:ext>
            </p:extLst>
          </p:nvPr>
        </p:nvGraphicFramePr>
        <p:xfrm>
          <a:off x="1417638" y="1376363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Заголовок 1"/>
          <p:cNvSpPr>
            <a:spLocks noGrp="1"/>
          </p:cNvSpPr>
          <p:nvPr>
            <p:ph type="ctrTitle"/>
          </p:nvPr>
        </p:nvSpPr>
        <p:spPr>
          <a:xfrm>
            <a:off x="990600" y="1163638"/>
            <a:ext cx="7315200" cy="349250"/>
          </a:xfrm>
        </p:spPr>
        <p:txBody>
          <a:bodyPr anchor="t"/>
          <a:lstStyle/>
          <a:p>
            <a:pPr eaLnBrk="1" hangingPunct="1"/>
            <a:r>
              <a:rPr lang="ru-RU" altLang="ru-RU" sz="2000" b="1" smtClean="0">
                <a:latin typeface="Georgia" pitchFamily="18" charset="0"/>
              </a:rPr>
              <a:t>Оказание поддержки общественным организациям</a:t>
            </a:r>
            <a:endParaRPr lang="ru-RU" altLang="ru-RU" sz="2000" smtClean="0">
              <a:latin typeface="Georgia" pitchFamily="18" charset="0"/>
            </a:endParaRPr>
          </a:p>
        </p:txBody>
      </p:sp>
      <p:sp>
        <p:nvSpPr>
          <p:cNvPr id="1167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67200"/>
            <a:ext cx="4206875" cy="457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2000" b="1" smtClean="0">
                <a:solidFill>
                  <a:schemeClr val="tx1"/>
                </a:solidFill>
                <a:latin typeface="Georgia" pitchFamily="18" charset="0"/>
              </a:rPr>
              <a:t>Пенсионное обеспечение</a:t>
            </a:r>
          </a:p>
        </p:txBody>
      </p:sp>
      <p:sp>
        <p:nvSpPr>
          <p:cNvPr id="116740" name="Заголовок 1"/>
          <p:cNvSpPr txBox="1">
            <a:spLocks/>
          </p:cNvSpPr>
          <p:nvPr/>
        </p:nvSpPr>
        <p:spPr bwMode="auto">
          <a:xfrm>
            <a:off x="263525" y="2373313"/>
            <a:ext cx="74676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Georgia" pitchFamily="18" charset="0"/>
              </a:rPr>
              <a:t>Социальное обеспечение детей - сирот</a:t>
            </a:r>
            <a:r>
              <a:rPr lang="ru-RU" altLang="ru-RU" sz="2400" b="1">
                <a:latin typeface="Georgia" pitchFamily="18" charset="0"/>
              </a:rPr>
              <a:t/>
            </a:r>
            <a:br>
              <a:rPr lang="ru-RU" altLang="ru-RU" sz="24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/>
            </a:r>
            <a:br>
              <a:rPr lang="ru-RU" altLang="ru-RU" sz="2000" b="1">
                <a:latin typeface="Georgia" pitchFamily="18" charset="0"/>
              </a:rPr>
            </a:br>
            <a:endParaRPr lang="ru-RU" altLang="ru-RU" sz="2000">
              <a:latin typeface="Georg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6375" y="257175"/>
            <a:ext cx="8763000" cy="8096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900" b="1" cap="all" dirty="0" smtClean="0">
                <a:latin typeface="Georgia" panose="02040502050405020303" pitchFamily="18" charset="0"/>
              </a:rPr>
              <a:t>Социальное обеспечение граждан в 2022-2024 году</a:t>
            </a:r>
            <a:endParaRPr lang="ru-RU" sz="2900" cap="all" dirty="0" smtClean="0">
              <a:latin typeface="Georgia" panose="02040502050405020303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90424"/>
              </p:ext>
            </p:extLst>
          </p:nvPr>
        </p:nvGraphicFramePr>
        <p:xfrm>
          <a:off x="1143000" y="1600200"/>
          <a:ext cx="5791200" cy="79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/>
                <a:gridCol w="1930400"/>
                <a:gridCol w="1930400"/>
              </a:tblGrid>
              <a:tr h="36591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294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250000,00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250000,00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250000,00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6756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36576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7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18288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254432"/>
              </p:ext>
            </p:extLst>
          </p:nvPr>
        </p:nvGraphicFramePr>
        <p:xfrm>
          <a:off x="206375" y="4967288"/>
          <a:ext cx="3984624" cy="128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208"/>
                <a:gridCol w="1328208"/>
                <a:gridCol w="1328208"/>
              </a:tblGrid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4715600,00 коп.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4715600,00 коп.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4715600,00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925031"/>
              </p:ext>
            </p:extLst>
          </p:nvPr>
        </p:nvGraphicFramePr>
        <p:xfrm>
          <a:off x="228600" y="2895600"/>
          <a:ext cx="5943600" cy="1006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  <a:gridCol w="1981200"/>
              </a:tblGrid>
              <a:tr h="36603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</a:t>
                      </a:r>
                      <a:r>
                        <a:rPr lang="ru-RU" sz="18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8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4044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2151792,00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itchFamily="18" charset="0"/>
                        </a:rPr>
                        <a:t>коп.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2151792,00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itchFamily="18" charset="0"/>
                        </a:rPr>
                        <a:t>коп.</a:t>
                      </a:r>
                      <a:endParaRPr lang="ru-RU" sz="1800" dirty="0"/>
                    </a:p>
                  </a:txBody>
                  <a:tcPr marT="45807" marB="4580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2151792,00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itchFamily="18" charset="0"/>
                        </a:rPr>
                        <a:t>коп.</a:t>
                      </a:r>
                      <a:endParaRPr lang="ru-RU" sz="1800" dirty="0"/>
                    </a:p>
                  </a:txBody>
                  <a:tcPr marT="45807" marB="45807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064241"/>
              </p:ext>
            </p:extLst>
          </p:nvPr>
        </p:nvGraphicFramePr>
        <p:xfrm>
          <a:off x="419100" y="1803400"/>
          <a:ext cx="8343900" cy="3841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/>
                <a:gridCol w="5782989"/>
                <a:gridCol w="2057400"/>
              </a:tblGrid>
              <a:tr h="54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29,57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29,57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образование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17,34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культуру и кинематографию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3,67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социальную политику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1,66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6.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0,03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ОБЪЕМ ДОХОДОВ И РАСХОДОВ МУНИЦИПАЛЬНОГО ОБРАЗОВАНИЯ «ВЕЛИЖСКИЙ РАЙОН» В 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НА 1 ЖИТЕЛЯ В </a:t>
            </a:r>
            <a:r>
              <a:rPr lang="ru-RU" altLang="ru-RU" sz="24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400" b="1" dirty="0">
              <a:solidFill>
                <a:srgbClr val="577C54"/>
              </a:solidFill>
              <a:latin typeface="ParisianC" pitchFamily="2" charset="0"/>
            </a:endParaRPr>
          </a:p>
        </p:txBody>
      </p:sp>
      <p:sp>
        <p:nvSpPr>
          <p:cNvPr id="117797" name="Прямоугольник 4"/>
          <p:cNvSpPr>
            <a:spLocks noChangeArrowheads="1"/>
          </p:cNvSpPr>
          <p:nvPr/>
        </p:nvSpPr>
        <p:spPr bwMode="auto">
          <a:xfrm>
            <a:off x="304800" y="5867400"/>
            <a:ext cx="861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*Численность населения в муниципальном образовании «</a:t>
            </a:r>
            <a:r>
              <a:rPr lang="ru-RU" altLang="ru-RU" sz="1200" b="1" dirty="0" err="1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Велижский</a:t>
            </a: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 район» на </a:t>
            </a:r>
            <a:r>
              <a:rPr lang="ru-RU" altLang="ru-RU" sz="12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01.01.2020 </a:t>
            </a: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года составила </a:t>
            </a:r>
            <a:r>
              <a:rPr lang="ru-RU" altLang="ru-RU" sz="12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10173 </a:t>
            </a: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человек.</a:t>
            </a:r>
            <a:endParaRPr lang="ru-RU" altLang="ru-RU" sz="1200" b="1" dirty="0">
              <a:solidFill>
                <a:srgbClr val="577C54"/>
              </a:solidFill>
              <a:latin typeface="Parisian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«Велижский район»,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Georgia" pitchFamily="18" charset="0"/>
              </a:rPr>
              <a:t>«Бюджет для граждан»</a:t>
            </a:r>
            <a:r>
              <a:rPr lang="ru-RU" altLang="ru-RU" sz="180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«Велижский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район»</a:t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районного 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defTabSz="539750" eaLnBrk="1" hangingPunct="1"/>
            <a:r>
              <a:rPr altLang="ru-RU" sz="1400" b="1" smtClean="0">
                <a:latin typeface="Times New Roman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Муниципальные финансы</a:t>
            </a:r>
            <a:r>
              <a:rPr lang="ru-RU" altLang="ru-RU" sz="140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заемные средства.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smtClean="0">
                <a:latin typeface="Georgia" pitchFamily="18" charset="0"/>
              </a:rPr>
              <a:t/>
            </a:r>
            <a:br>
              <a:rPr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1371600" y="76200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муниципального образования «Велижский район»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на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2022 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год и на плановый период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2023-2024 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996522"/>
              </p:ext>
            </p:extLst>
          </p:nvPr>
        </p:nvGraphicFramePr>
        <p:xfrm>
          <a:off x="1371600" y="1143000"/>
          <a:ext cx="7162799" cy="1279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/>
                <a:gridCol w="1479060"/>
                <a:gridCol w="1524000"/>
                <a:gridCol w="1752600"/>
              </a:tblGrid>
              <a:tr h="36559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299170,8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273756,2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279399,0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299170,8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273756,2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279399,0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28600" y="5257800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Общий объем межбюджетных трансфертов, предоставляемых бюджетам поселений 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из местного бюджета, составляет </a:t>
            </a:r>
            <a:r>
              <a:rPr lang="en-US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27225,3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27179,0</a:t>
            </a:r>
            <a:r>
              <a:rPr lang="ru-RU" sz="1600" b="1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27081,1</a:t>
            </a:r>
            <a:r>
              <a:rPr lang="ru-RU" sz="1600" dirty="0"/>
              <a:t> </a:t>
            </a:r>
            <a:r>
              <a:rPr lang="ru-RU" altLang="ru-RU" sz="1500" dirty="0" err="1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12725" y="2514600"/>
            <a:ext cx="8626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>
                <a:solidFill>
                  <a:schemeClr val="tx1"/>
                </a:solidFill>
                <a:latin typeface="Georgia" pitchFamily="18" charset="0"/>
              </a:rPr>
              <a:t>Дефицит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 местного бюджета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0,00</a:t>
            </a:r>
            <a:r>
              <a:rPr lang="en-US" altLang="ru-RU" sz="15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. руб., 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0,0% от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утвержденного общего годового объема доходов местного бюджета без учета утвержденного объема безвозмездных поступлений,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года - составляет 0,0 тыс. руб. и 0,0 тыс. руб. соответственно, то есть 0,0 % от утвержденного общего объема доходов местного бюджета без учета утвержденного объема безвозмездных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поступлений.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12725" y="3810000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Верхний предел муниципального долга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по долговым обязательствам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«Велижский район» составляет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3245,7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3245,7 тыс.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3245,7 тыс. руб.</a:t>
            </a:r>
          </a:p>
        </p:txBody>
      </p:sp>
      <p:sp>
        <p:nvSpPr>
          <p:cNvPr id="90145" name="Прямоугольник 7"/>
          <p:cNvSpPr>
            <a:spLocks noChangeArrowheads="1"/>
          </p:cNvSpPr>
          <p:nvPr/>
        </p:nvSpPr>
        <p:spPr bwMode="auto">
          <a:xfrm>
            <a:off x="212725" y="6019800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дотаций на выравнивание бюджетной обеспеченности поселений, образующих районный фонд финансовой поддержки поселений,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27225,3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27179,0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27081,1</a:t>
            </a:r>
            <a:r>
              <a:rPr lang="ru-RU" sz="1600" dirty="0"/>
              <a:t> </a:t>
            </a:r>
            <a:r>
              <a:rPr lang="ru-RU" altLang="ru-RU" sz="1500" dirty="0" err="1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12725" y="4495800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расходов местного бюджета, связанных с финансированием муниципальных нужд,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40343,8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на плановый период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годов в сумме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37504,6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в сумме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29778,8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соответственно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</a:rPr>
              <a:t>2022 </a:t>
            </a:r>
            <a:r>
              <a:rPr lang="ru-RU" sz="1600" b="1" dirty="0"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latin typeface="Georgia" panose="02040502050405020303" pitchFamily="18" charset="0"/>
              </a:rPr>
              <a:t>–</a:t>
            </a:r>
            <a:r>
              <a:rPr lang="ru-RU" sz="1600" dirty="0">
                <a:latin typeface="Georgia" panose="02040502050405020303" pitchFamily="18" charset="0"/>
              </a:rPr>
              <a:t>264804,6</a:t>
            </a:r>
            <a:r>
              <a:rPr lang="ru-RU" sz="1600" b="1" dirty="0"/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</a:rPr>
              <a:t>2023 </a:t>
            </a:r>
            <a:r>
              <a:rPr lang="ru-RU" sz="1600" b="1" dirty="0"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Georgia" panose="02040502050405020303" pitchFamily="18" charset="0"/>
              </a:rPr>
              <a:t>238696,4</a:t>
            </a:r>
            <a:r>
              <a:rPr lang="ru-RU" sz="1600" b="1" dirty="0"/>
              <a:t> </a:t>
            </a: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Georgia" panose="02040502050405020303" pitchFamily="18" charset="0"/>
              </a:rPr>
              <a:t>242829,3</a:t>
            </a:r>
            <a:r>
              <a:rPr lang="ru-RU" sz="1600" b="1" dirty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225" y="498474"/>
            <a:ext cx="8153400" cy="1295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Georgia" panose="02040502050405020303" pitchFamily="18" charset="0"/>
              </a:rPr>
              <a:t>Доходы бюджета муниципального образования «Велижский район» на 2021 год и на плановый период 2022-2023 годов</a:t>
            </a:r>
            <a:endParaRPr lang="ru-RU" sz="2400" b="1" dirty="0">
              <a:solidFill>
                <a:srgbClr val="262626"/>
              </a:solidFill>
              <a:latin typeface="Georgia" panose="02040502050405020303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19400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Налоговые  и неналоговые </a:t>
            </a:r>
            <a:r>
              <a:rPr lang="ru-RU" sz="1600" b="1" dirty="0" smtClean="0">
                <a:latin typeface="Georgia" panose="02040502050405020303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</a:rPr>
              <a:t>2022 </a:t>
            </a:r>
            <a:r>
              <a:rPr lang="ru-RU" sz="1600" b="1" dirty="0"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latin typeface="Georgia" panose="02040502050405020303" pitchFamily="18" charset="0"/>
              </a:rPr>
              <a:t>–</a:t>
            </a:r>
            <a:r>
              <a:rPr lang="ru-RU" sz="1600" dirty="0" smtClean="0">
                <a:latin typeface="Georgia" panose="02040502050405020303" pitchFamily="18" charset="0"/>
              </a:rPr>
              <a:t>34366,2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</a:rPr>
              <a:t>2023 </a:t>
            </a:r>
            <a:r>
              <a:rPr lang="ru-RU" sz="1600" b="1" dirty="0"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 smtClean="0">
                <a:latin typeface="Georgia" panose="02040502050405020303" pitchFamily="18" charset="0"/>
              </a:rPr>
              <a:t>35059,8</a:t>
            </a:r>
            <a:r>
              <a:rPr lang="ru-RU" sz="1600" b="1" dirty="0" smtClean="0"/>
              <a:t> </a:t>
            </a: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/>
              <a:t>36569,7 </a:t>
            </a: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2022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162749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801152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11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8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10861</TotalTime>
  <Words>2338</Words>
  <Application>Microsoft Office PowerPoint</Application>
  <PresentationFormat>Экран (4:3)</PresentationFormat>
  <Paragraphs>433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35</vt:i4>
      </vt:variant>
    </vt:vector>
  </HeadingPairs>
  <TitlesOfParts>
    <vt:vector size="61" baseType="lpstr">
      <vt:lpstr>Arial</vt:lpstr>
      <vt:lpstr>Calibri</vt:lpstr>
      <vt:lpstr>Cambria</vt:lpstr>
      <vt:lpstr>Century Gothic</vt:lpstr>
      <vt:lpstr>Corbel</vt:lpstr>
      <vt:lpstr>Garamond</vt:lpstr>
      <vt:lpstr>Georgia</vt:lpstr>
      <vt:lpstr>ParisianC</vt:lpstr>
      <vt:lpstr>Rockwell</vt:lpstr>
      <vt:lpstr>Rockwell Condensed</vt:lpstr>
      <vt:lpstr>Times New Roman</vt:lpstr>
      <vt:lpstr>Trebuchet MS</vt:lpstr>
      <vt:lpstr>Wingdings</vt:lpstr>
      <vt:lpstr>Wingdings 3</vt:lpstr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Базис</vt:lpstr>
      <vt:lpstr>Грань</vt:lpstr>
      <vt:lpstr>Ион</vt:lpstr>
      <vt:lpstr>1_Savon</vt:lpstr>
      <vt:lpstr>Полосы</vt:lpstr>
      <vt:lpstr>Тема Office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21.12.2021 №95 «о бюджете муниципального образования «Велижский район» на 2022 год и на плановый период 2023 и 2024 годов» и направлен на увеличение степени информированности граждан о проводимой в Велижском районе бюджетной политике.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Бюджет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«Велижский район» на плановый период 2022 года,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2023 года,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2024 года, тыс. руб.</vt:lpstr>
      <vt:lpstr>Презентация PowerPoint</vt:lpstr>
      <vt:lpstr>Структура расходов бюджета муниципального образования «Велижский район» на 2022 год, тыс. руб.</vt:lpstr>
      <vt:lpstr>Структура расходов бюджета муниципального образования «Велижский район» на плановый период 2023 года, тыс. руб.</vt:lpstr>
      <vt:lpstr>Структура расходов бюджета муниципального образования «Велижский район» на плановый период 2024 года, тыс. руб.</vt:lpstr>
      <vt:lpstr>Распределение расходов бюджета муниципального образования                 «Велижский район» на 2022 год, тыс. руб.</vt:lpstr>
      <vt:lpstr>Распределение расходов бюджета муниципального образования                 «Велижский район» на 2023 год, тыс. руб.</vt:lpstr>
      <vt:lpstr>Распределение расходов бюджета муниципального образования                 «Велижский район» на 2024 год, тыс. руб.</vt:lpstr>
      <vt:lpstr>Муниципальная программа «Развитие образования и молодежной политики в муниципальном образовании «Велижский район»       </vt:lpstr>
      <vt:lpstr>- комплексное решение проблем профилактики, снижения уровня заболеваемости, укрепления здоровья детей, создание условий для формирования у них отношения к здоровому образу жизни, как к одному из главных путей в достижении успеха;                                                                                       - повышение уровня защиты зданий и сооружений образовательных учреждений, предотвращение риска возникновения пожаров и чрезвычайных ситуаций в образовательных учреждениях района.</vt:lpstr>
      <vt:lpstr>Муниципальная программа «Развитие образования и молодежной политики в муниципальном образовании «Велижский район» </vt:lpstr>
      <vt:lpstr>Муниципальная программа «Создание условий для эффективной деятельности Администрации муниципального образования «Велижский район» </vt:lpstr>
      <vt:lpstr>Муниципальная программа «Регистрация права муниципальной собственности муниципального образования «Велижский район» и муниципального образования Велижское городское поселение» </vt:lpstr>
      <vt:lpstr>Муниципальная программа «Развитие культуры и туризма в муниципальном образовании «Велижский район» </vt:lpstr>
      <vt:lpstr>Муниципальная программа «Развитие культуры и туризма на территории муниципального образования «Велижский район»        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Оказание поддержки общественным организациям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Н.А. Солдатова</cp:lastModifiedBy>
  <cp:revision>1086</cp:revision>
  <cp:lastPrinted>2016-01-21T12:34:56Z</cp:lastPrinted>
  <dcterms:created xsi:type="dcterms:W3CDTF">1601-01-01T00:00:00Z</dcterms:created>
  <dcterms:modified xsi:type="dcterms:W3CDTF">2022-01-12T12:15:38Z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