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8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9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828" r:id="rId2"/>
    <p:sldMasterId id="2147483987" r:id="rId3"/>
    <p:sldMasterId id="2147484001" r:id="rId4"/>
    <p:sldMasterId id="2147484282" r:id="rId5"/>
    <p:sldMasterId id="2147484559" r:id="rId6"/>
    <p:sldMasterId id="2147485659" r:id="rId7"/>
    <p:sldMasterId id="2147485706" r:id="rId8"/>
    <p:sldMasterId id="2147485748" r:id="rId9"/>
    <p:sldMasterId id="2147487770" r:id="rId10"/>
    <p:sldMasterId id="2147507326" r:id="rId11"/>
    <p:sldMasterId id="2147518909" r:id="rId12"/>
  </p:sldMasterIdLst>
  <p:notesMasterIdLst>
    <p:notesMasterId r:id="rId57"/>
  </p:notesMasterIdLst>
  <p:sldIdLst>
    <p:sldId id="256" r:id="rId13"/>
    <p:sldId id="257" r:id="rId14"/>
    <p:sldId id="258" r:id="rId15"/>
    <p:sldId id="259" r:id="rId16"/>
    <p:sldId id="264" r:id="rId17"/>
    <p:sldId id="316" r:id="rId18"/>
    <p:sldId id="311" r:id="rId19"/>
    <p:sldId id="312" r:id="rId20"/>
    <p:sldId id="313" r:id="rId21"/>
    <p:sldId id="314" r:id="rId22"/>
    <p:sldId id="260" r:id="rId23"/>
    <p:sldId id="261" r:id="rId24"/>
    <p:sldId id="306" r:id="rId25"/>
    <p:sldId id="308" r:id="rId26"/>
    <p:sldId id="309" r:id="rId27"/>
    <p:sldId id="263" r:id="rId28"/>
    <p:sldId id="302" r:id="rId29"/>
    <p:sldId id="303" r:id="rId30"/>
    <p:sldId id="304" r:id="rId31"/>
    <p:sldId id="290" r:id="rId32"/>
    <p:sldId id="292" r:id="rId33"/>
    <p:sldId id="291" r:id="rId34"/>
    <p:sldId id="317" r:id="rId35"/>
    <p:sldId id="268" r:id="rId36"/>
    <p:sldId id="293" r:id="rId37"/>
    <p:sldId id="318" r:id="rId38"/>
    <p:sldId id="299" r:id="rId39"/>
    <p:sldId id="319" r:id="rId40"/>
    <p:sldId id="295" r:id="rId41"/>
    <p:sldId id="271" r:id="rId42"/>
    <p:sldId id="320" r:id="rId43"/>
    <p:sldId id="296" r:id="rId44"/>
    <p:sldId id="287" r:id="rId45"/>
    <p:sldId id="269" r:id="rId46"/>
    <p:sldId id="315" r:id="rId47"/>
    <p:sldId id="289" r:id="rId48"/>
    <p:sldId id="285" r:id="rId49"/>
    <p:sldId id="321" r:id="rId50"/>
    <p:sldId id="288" r:id="rId51"/>
    <p:sldId id="297" r:id="rId52"/>
    <p:sldId id="272" r:id="rId53"/>
    <p:sldId id="322" r:id="rId54"/>
    <p:sldId id="273" r:id="rId55"/>
    <p:sldId id="274" r:id="rId56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746"/>
    <a:srgbClr val="F49784"/>
    <a:srgbClr val="F4BD9E"/>
    <a:srgbClr val="FBA293"/>
    <a:srgbClr val="849012"/>
    <a:srgbClr val="808000"/>
    <a:srgbClr val="65651B"/>
    <a:srgbClr val="B9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6092" autoAdjust="0"/>
  </p:normalViewPr>
  <p:slideViewPr>
    <p:cSldViewPr>
      <p:cViewPr varScale="1">
        <p:scale>
          <a:sx n="75" d="100"/>
          <a:sy n="75" d="100"/>
        </p:scale>
        <p:origin x="12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1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налог на вменный доход для отдельных видов деятельности</c:v>
                </c:pt>
                <c:pt idx="3">
                  <c:v>Единый сельскохозяйственный налог</c:v>
                </c:pt>
                <c:pt idx="4">
                  <c:v>Налог, взимаемый с применением патентной системы налогообложения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0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Лист1!$B$2:$B$13</c:f>
              <c:numCache>
                <c:formatCode>#,##0</c:formatCode>
                <c:ptCount val="12"/>
                <c:pt idx="0" formatCode="#,##0.00">
                  <c:v>25165.4</c:v>
                </c:pt>
                <c:pt idx="1">
                  <c:v>1883.1</c:v>
                </c:pt>
                <c:pt idx="2" formatCode="General">
                  <c:v>4.9000000000000004</c:v>
                </c:pt>
                <c:pt idx="3" formatCode="General">
                  <c:v>284.7</c:v>
                </c:pt>
                <c:pt idx="4" formatCode="General">
                  <c:v>961.3</c:v>
                </c:pt>
                <c:pt idx="5" formatCode="#,##0.00">
                  <c:v>3210.4</c:v>
                </c:pt>
                <c:pt idx="6" formatCode="#,##0.00">
                  <c:v>1147.7</c:v>
                </c:pt>
                <c:pt idx="7" formatCode="General">
                  <c:v>184.2</c:v>
                </c:pt>
                <c:pt idx="8" formatCode="#,##0.00">
                  <c:v>1749.4</c:v>
                </c:pt>
                <c:pt idx="9" formatCode="General">
                  <c:v>0</c:v>
                </c:pt>
                <c:pt idx="10" formatCode="General">
                  <c:v>22.8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egendEntry>
        <c:idx val="10"/>
        <c:delete val="1"/>
      </c:legendEntry>
      <c:layout>
        <c:manualLayout>
          <c:xMode val="edge"/>
          <c:yMode val="edge"/>
          <c:x val="7.4127164938595988E-3"/>
          <c:y val="0.40536228632042759"/>
          <c:w val="0.99001183458192343"/>
          <c:h val="0.5946377136795724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сельскохозяйственный налог</c:v>
                </c:pt>
                <c:pt idx="3">
                  <c:v>Налог, взимаемый с применением патентной системы налогообложения</c:v>
                </c:pt>
                <c:pt idx="4">
                  <c:v>Единый налог на вменённый доход для отдельных видов деятельности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0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26838.7</c:v>
                </c:pt>
                <c:pt idx="1">
                  <c:v>1911.1</c:v>
                </c:pt>
                <c:pt idx="2" formatCode="General">
                  <c:v>296.10000000000002</c:v>
                </c:pt>
                <c:pt idx="3" formatCode="General">
                  <c:v>999.8</c:v>
                </c:pt>
                <c:pt idx="4" formatCode="General">
                  <c:v>4.2</c:v>
                </c:pt>
                <c:pt idx="5">
                  <c:v>3372.9</c:v>
                </c:pt>
                <c:pt idx="6">
                  <c:v>1193.5999999999999</c:v>
                </c:pt>
                <c:pt idx="7" formatCode="General">
                  <c:v>191.4</c:v>
                </c:pt>
                <c:pt idx="8">
                  <c:v>1081.2</c:v>
                </c:pt>
                <c:pt idx="9" formatCode="General">
                  <c:v>0</c:v>
                </c:pt>
                <c:pt idx="10" formatCode="General">
                  <c:v>39.299999999999997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сельскохозяйственный налог</c:v>
                </c:pt>
                <c:pt idx="3">
                  <c:v>Налог, взимаемый с применением патентной системы налогообложения</c:v>
                </c:pt>
                <c:pt idx="4">
                  <c:v>Единый налог на вменённый доход для отдельных видов деятельности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0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28997.3</c:v>
                </c:pt>
                <c:pt idx="1">
                  <c:v>1949.2</c:v>
                </c:pt>
                <c:pt idx="2" formatCode="General">
                  <c:v>307.89999999999998</c:v>
                </c:pt>
                <c:pt idx="3">
                  <c:v>1039.8</c:v>
                </c:pt>
                <c:pt idx="4" formatCode="General">
                  <c:v>3.6</c:v>
                </c:pt>
                <c:pt idx="5">
                  <c:v>3550.4</c:v>
                </c:pt>
                <c:pt idx="6">
                  <c:v>1241.3</c:v>
                </c:pt>
                <c:pt idx="7" formatCode="General">
                  <c:v>198.9</c:v>
                </c:pt>
                <c:pt idx="8">
                  <c:v>1083.7</c:v>
                </c:pt>
                <c:pt idx="9" formatCode="General">
                  <c:v>0</c:v>
                </c:pt>
                <c:pt idx="10" formatCode="General">
                  <c:v>33.799999999999997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8957690642435"/>
          <c:y val="9.5234792542123956E-3"/>
          <c:w val="0.50797759668575104"/>
          <c:h val="0.9338694871690261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188014.9</c:v>
                </c:pt>
                <c:pt idx="1">
                  <c:v>27425.4</c:v>
                </c:pt>
                <c:pt idx="2">
                  <c:v>132421.79999999999</c:v>
                </c:pt>
                <c:pt idx="3">
                  <c:v>2650.1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1.7759184788506475E-3"/>
          <c:y val="0.4364503692219819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8957690642435"/>
          <c:y val="4.0611562155766799E-2"/>
          <c:w val="0.49106725765564557"/>
          <c:h val="0.9027814042674717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153160.29999999999</c:v>
                </c:pt>
                <c:pt idx="1">
                  <c:v>25779.599999999999</c:v>
                </c:pt>
                <c:pt idx="2">
                  <c:v>137505.79999999999</c:v>
                </c:pt>
                <c:pt idx="3">
                  <c:v>2916.7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3535909726308"/>
          <c:y val="2.2476847129860065E-2"/>
          <c:w val="0.46126322895600402"/>
          <c:h val="0.847989474113663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150254</c:v>
                </c:pt>
                <c:pt idx="1">
                  <c:v>88340</c:v>
                </c:pt>
                <c:pt idx="2">
                  <c:v>141926.79999999999</c:v>
                </c:pt>
                <c:pt idx="3">
                  <c:v>3195.5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Обслуживание государственного и муниципального долга</c:v>
                </c:pt>
                <c:pt idx="9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38464790.329999998</c:v>
                </c:pt>
                <c:pt idx="1">
                  <c:v>99000</c:v>
                </c:pt>
                <c:pt idx="2">
                  <c:v>14965173</c:v>
                </c:pt>
                <c:pt idx="3">
                  <c:v>129000</c:v>
                </c:pt>
                <c:pt idx="4" formatCode="0.00">
                  <c:v>197412149</c:v>
                </c:pt>
                <c:pt idx="5">
                  <c:v>44129994</c:v>
                </c:pt>
                <c:pt idx="6" formatCode="0.00">
                  <c:v>17401320.690000001</c:v>
                </c:pt>
                <c:pt idx="7">
                  <c:v>10432121</c:v>
                </c:pt>
                <c:pt idx="8">
                  <c:v>3245.67</c:v>
                </c:pt>
                <c:pt idx="9">
                  <c:v>27475400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34042201</c:v>
                </c:pt>
                <c:pt idx="1">
                  <c:v>99000</c:v>
                </c:pt>
                <c:pt idx="2">
                  <c:v>7765879</c:v>
                </c:pt>
                <c:pt idx="3">
                  <c:v>177241883.21000001</c:v>
                </c:pt>
                <c:pt idx="4">
                  <c:v>36688087</c:v>
                </c:pt>
                <c:pt idx="5">
                  <c:v>17338649.199999999</c:v>
                </c:pt>
                <c:pt idx="6">
                  <c:v>15003934</c:v>
                </c:pt>
                <c:pt idx="7">
                  <c:v>3245.67</c:v>
                </c:pt>
                <c:pt idx="8">
                  <c:v>27349600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4300196444381013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34042234</c:v>
                </c:pt>
                <c:pt idx="1">
                  <c:v>99000</c:v>
                </c:pt>
                <c:pt idx="2">
                  <c:v>73558900</c:v>
                </c:pt>
                <c:pt idx="3">
                  <c:v>170981674.33000001</c:v>
                </c:pt>
                <c:pt idx="4">
                  <c:v>37826756</c:v>
                </c:pt>
                <c:pt idx="5">
                  <c:v>17380861.66</c:v>
                </c:pt>
                <c:pt idx="6">
                  <c:v>15013137</c:v>
                </c:pt>
                <c:pt idx="7">
                  <c:v>3245.67</c:v>
                </c:pt>
                <c:pt idx="8">
                  <c:v>27297500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7BC73F-E994-46B4-AAA7-7C137A20E188}" type="datetimeFigureOut">
              <a:rPr lang="ru-RU"/>
              <a:pPr>
                <a:defRPr/>
              </a:pPr>
              <a:t>11.01.2023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1425"/>
            <a:ext cx="447516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43B2B60-068C-4B66-A1E0-12C5980AA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E6EBCF19-D181-4170-94D6-731B95329EC8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7138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A618EBF6-9EBB-4D4D-9E22-D3168CF5F014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3113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13DB8-232D-4148-8B1C-C95F5911F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4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FC8E-BF0F-4136-8177-D74C7D3C2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829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5B2D-1AF6-474E-B001-A2129DF75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954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7C935-098F-41E5-A497-2E9191776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169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36D16-5B86-4ED5-B31A-E7CCAFCED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537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CF77-1218-4735-9DE5-82E6D8959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644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B02D-4E94-4FA9-A310-099808411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185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F2C22-AA81-4DC4-9C37-A1C75158F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239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E1B1-21B5-401B-AD13-799DD19C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3216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070C-FF3E-4306-836A-25A5CB03C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599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F29E5-0D7B-4846-ABFC-ACD78E55D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994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72A7-93BE-4CF3-B229-0E75FC060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0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E979A-53D1-4937-ADC9-3BB61EF6E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219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C8764-B158-46F9-96B4-F2536A2AA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63567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7314C-3F6F-4BF5-B128-4AB5FA8D6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281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BC60-B4CC-4F83-856B-A7C0B3866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806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7F89B-21FD-4C32-8C9D-A52174031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557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3118-77DD-4EDF-A239-DDED0F9B7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049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6983-1995-42DA-BF15-501C0A34E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507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8DCED-AD7F-4688-95C8-0F9666589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9450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2789D-DB8D-4C28-A59F-E96728F56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600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4ED5-7451-496D-AD22-82F56B7D5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14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B25F-AB8C-46DB-BF0B-D5A448D36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78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16329-9C26-42D9-9B71-9E1657860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833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59C6-0CD1-477F-A43C-A76C585FC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9328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11A8-05F6-4719-B235-A0BA91B5D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12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391A1-A81D-4D1F-92AD-BEC2C944B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780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D314-4D01-48BA-8B76-8CB41470E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307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85F7-7940-4EA8-9777-7DD25812D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9856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A3BF5-9F72-4EBB-9139-1742EAA91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4276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E0629-43D3-4E09-87D8-F45387094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00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57330-CC31-4342-9183-FD6336AEA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9010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5845C-7EEE-473B-AF6A-3610F0023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59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6CB83-C026-432B-B673-849D2FA53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03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B8619-B5BD-484C-9712-607B8AA9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451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0BF83-D604-4D36-BAAE-0ECB8B57F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6914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D2094-3DF8-463D-AA22-C2D921A82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1250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2FA7-B6E7-418B-B202-21BC37BA6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38659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AE5E1A-3A9F-460B-B4AF-E07928BCB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8891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4BAA84-131B-4CC2-A866-A2DEE7808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057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1718-3343-46A5-A28D-9819F36C9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5712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F4F99-DAD4-40BC-8E06-BED166249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204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9ADF6-3051-4757-ACC1-03BF1109D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44372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461E-1389-4796-8119-75E52F610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6111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D50EC8-40CA-46D4-8205-5D5AD0B87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0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5A28-C6AC-42CB-B714-7AD333F91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44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9DF0-13C4-4A11-90AA-44BD13FDA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8658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C6EB-A18C-4829-B055-5A5D478BA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275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4468C-23B0-4840-8631-0A1D3297C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566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8F31-6313-4A75-B6E1-8819182B6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964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B31E-8EA5-4A02-A509-BE2960E43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9236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E4EA1-72B8-42BA-8E9E-B5FE3B15E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1755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65C4-4AE8-4144-BA1E-31CA5F339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6556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764338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302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0" y="6423025"/>
            <a:ext cx="320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25" y="6423025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FB25-BE91-4DC4-92FF-E041F51EB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3384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B25D-2CC0-442F-B4C8-7875840EB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1140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50CC6-A4FB-4ACB-9ED6-D612A7507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27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94AB-1AF0-4149-BA6C-A7DEA2C2B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1820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A3770-E729-4B5F-AF8D-9EA70DF58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9443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B318A-8307-48BA-9B56-690367D57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6442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8F13E-98AD-4993-9F9A-23CB374E0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3203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55C94-CB3F-4810-AD29-91C30FC30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5296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C13B-8BBB-49C6-96A2-4EF7C411F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81729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87DC-606C-4D1C-BC3A-D5EDF4FB1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31721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27798-7B99-49AF-9049-DA1160E49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6929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C717F-E7F7-43B2-8AE8-1711C55B5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1626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4ECF-0149-4D37-90C3-8267B988E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7691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B7A60873-4965-4976-BF48-A3AC9EF15D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405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57EF4-AA7C-43D7-ADA6-2621C2012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8861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17F87-43F4-49E3-8A07-3742FF3411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85525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AD8227A0-A6EC-43EC-866B-277DF82072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41939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AEAF3B78-3EEE-4359-858F-45A831949E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26939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5964EE7D-D7F1-4A06-8132-5732F279FC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69846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DA0D6-87CB-4213-A9A2-169F503975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15764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5B968-C402-4AE9-9102-3EC3054B6C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58073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D344B-3317-4E05-BE0E-CE52B18191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9966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277AF9B8-0624-40E2-84FA-2618168162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149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95369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808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753F-5F54-406F-A38D-081D74323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29949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92800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659844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73186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A6008-304A-4E74-B44A-67E1692320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10709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7E861-2666-4655-9CBA-4CD72E62A3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842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4603-E437-4F15-9AF4-4D1B7724E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3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52C4665-2357-4A9E-BB5E-4D9F07C6E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8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8B13-BF65-42D3-9ADE-8177510C1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57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3AE45-8971-4B2F-A533-09AFFC0AD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66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710C246-9D6E-4CBE-86BD-4E7E4B136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65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2A18-C1DB-49C8-98EF-53B75F0DA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59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03729-A5C4-44EE-A9A0-562969124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97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7C3F-9E18-4B94-959B-2A7B9D71B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86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51EE8-CC7D-4E12-A501-E1F3E5702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70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7CC6-45E7-4DA1-9859-B1A604B5B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54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4D97D-DB32-4F7B-96ED-274B8F7A5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3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7C2FA-1390-47F8-8885-658BE8DC9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32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A3F0-7B99-4A2C-A12E-EBEE4CD8D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4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9EF6-5D62-40B8-B7CE-C77258C64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44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07175-EDBE-4B96-BBC6-789F95E42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67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9B976-41BA-4088-ACA2-C484B7039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88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5E8A0-8F0E-437C-ABEA-7FA69535B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91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647E-BBAE-46DE-B838-77D9AA541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1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E08E-BBE9-45DA-BAD1-75B31B74B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18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731FF-A310-4A1D-AD77-292F7F169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43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71B9-49C5-45B6-84ED-B665CA2BD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11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6E7B02-14F8-4574-A7DA-19D00F606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92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EF44F6-08ED-43B1-8371-70E5E346D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13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66A-63E1-416E-8933-78CE3E5FC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8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D896-5265-44A9-A7E2-2347B6FA7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2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61B6-0B27-4EE7-B980-44DDC200B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15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FE3FB-7E90-4AC2-8D84-4E8E6FE69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03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4F8E7-9A40-48C1-915E-5D426FFDF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61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1EE4E-6D2C-4727-8235-1A35F11FC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11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AC0D-88A3-455F-B04C-8C4160C45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20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3C962-AB8C-4F4F-B93B-56DE8D293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10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8A8EC-0404-4B66-B126-4C4C9413E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269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C8DF-A952-4487-B7AF-8037F22FD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679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EC74-7D2B-4C17-A2E0-6DB965F85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170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0524-C517-4CCA-A977-3FC6EBF32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9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9EBF-F25A-46D3-B444-6A53AEF89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53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FEE23-26BC-4F14-A6B2-20DDD7E25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39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52224-57A6-484D-A558-FC1B4BB3D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72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0555-24EC-4AA5-9E47-8587F0034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426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9B84-B5F7-4C16-A4DB-C16CF0799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67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5C05-5A68-4998-A4BD-E305384D8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748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EA5D-06E6-405B-B1E1-FFC7DF496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85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CC8C-3D9D-44E1-9E8E-B83A38811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655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1ED1-37B7-4289-A90F-3F33B579E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90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F7B8-A362-4DAC-AE18-4414284A6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961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AE1B-CBA0-4CCF-8011-38D245E0F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3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4A359-A3B4-448D-8F97-C0D20B632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32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46CCC-0F60-414E-ABBE-877280A81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002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105C-DC28-4E68-B55F-6384FEE73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837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C2EBC-1647-4C47-B5BD-F535C6D26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10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F770-5D9A-49BD-8DDC-7A22E9F8B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74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BCAD-F717-49A6-8AC6-C1F61679C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432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4E24-E6DC-439E-A617-EDA0D3EFF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51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70A1-2147-4ABB-891E-DB365DCE6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21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7355-7BFD-4D30-821F-C2D0DAB04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624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E17B0-F652-42F1-95B2-0FCFA22EB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507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57A70-72A0-4E07-A644-7DD821143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9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9DDD-3A52-496F-B5A9-94ED9C898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459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33634-A339-424E-843C-4DB2DF46F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327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95EC3-8934-4F95-9271-55AE5B8E5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0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68DFF-435E-45B6-95A8-578851DB4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798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31BD-E0E0-4BCE-A19A-194262BBB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570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0BC5-C427-456A-82D6-3C98592D8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178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7D3D4-8180-4872-AEAD-005508BEE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368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41350" y="0"/>
              <a:ext cx="1365250" cy="3971926"/>
            </a:xfrm>
            <a:custGeom>
              <a:avLst/>
              <a:gdLst>
                <a:gd name="T0" fmla="*/ 0 w 860"/>
                <a:gd name="T1" fmla="*/ 2147483647 h 2502"/>
                <a:gd name="T2" fmla="*/ 2147483647 w 860"/>
                <a:gd name="T3" fmla="*/ 2147483647 h 2502"/>
                <a:gd name="T4" fmla="*/ 2147483647 w 860"/>
                <a:gd name="T5" fmla="*/ 0 h 2502"/>
                <a:gd name="T6" fmla="*/ 2147483647 w 860"/>
                <a:gd name="T7" fmla="*/ 0 h 2502"/>
                <a:gd name="T8" fmla="*/ 0 w 860"/>
                <a:gd name="T9" fmla="*/ 2147483647 h 2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/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/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/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2147483647 w 228"/>
              <a:gd name="T1" fmla="*/ 2147483647 h 57"/>
              <a:gd name="T2" fmla="*/ 0 w 228"/>
              <a:gd name="T3" fmla="*/ 0 h 57"/>
              <a:gd name="T4" fmla="*/ 2147483647 w 228"/>
              <a:gd name="T5" fmla="*/ 2147483647 h 57"/>
              <a:gd name="T6" fmla="*/ 2147483647 w 228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2147483647 w 39"/>
              <a:gd name="T3" fmla="*/ 2147483647 h 51"/>
              <a:gd name="T4" fmla="*/ 2147483647 w 39"/>
              <a:gd name="T5" fmla="*/ 0 h 51"/>
              <a:gd name="T6" fmla="*/ 0 w 39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D94C-5EF8-41AB-B3DA-F91D7C536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8738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5784E-7EAE-43A1-A92E-B1C20F5EE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89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EDE3E-BB1C-4569-84EE-F49452755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270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7B82-61DB-4F90-804F-78CB075E6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4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019A-61A7-4615-A1CD-4A2A788D9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392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2176-945D-4B86-916A-882F24092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03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3C44-BF37-4E7F-B7B5-ADE317AB7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223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7427-8C84-40B7-AA7C-AF35695FF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4723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4157-9B84-43B7-B730-780911690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44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6754-0B03-4932-B0AB-E49E25557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353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24AB-54E9-4505-AEDA-CABBD4C41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07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6C83-13EA-4E1D-81CC-B99CA9613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281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4211-24E9-4C89-A886-49A03654C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603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EAB8-4E7F-42FF-9E8E-00603AC37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643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6D2B-C6F5-4954-8C59-37809FB49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5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333A-9F59-4C34-B047-6BE0AD3C8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822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4A3F-94D2-4E0B-80A2-21155A902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319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82871-10AA-44A1-8502-BB2FBD795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613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022C-B8E1-4755-9484-D454C441C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3020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0CCB1-2E7D-4635-82CF-C372F8207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291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9961-2E12-4020-BA31-228D6BE5F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785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019E-E27A-4DE8-9559-6C776B23C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80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F364D-A0A4-45EA-998A-B0F3533F3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42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95727-DAAC-44ED-9D3F-5697ECFC8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86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DE5A-22DB-4C46-8EFE-ED71F9475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685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A899-5726-4382-A26C-E3351273D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9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1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17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image" Target="../media/image19.jpeg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19" Type="http://schemas.openxmlformats.org/officeDocument/2006/relationships/image" Target="../media/image21.jpeg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5B9C0F7A-C9D3-475A-8746-D7F9C5503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39" r:id="rId1"/>
    <p:sldLayoutId id="2147518840" r:id="rId2"/>
    <p:sldLayoutId id="2147518841" r:id="rId3"/>
    <p:sldLayoutId id="2147518842" r:id="rId4"/>
    <p:sldLayoutId id="2147518843" r:id="rId5"/>
    <p:sldLayoutId id="2147518844" r:id="rId6"/>
    <p:sldLayoutId id="2147518740" r:id="rId7"/>
    <p:sldLayoutId id="2147518845" r:id="rId8"/>
    <p:sldLayoutId id="2147518741" r:id="rId9"/>
    <p:sldLayoutId id="2147518742" r:id="rId10"/>
    <p:sldLayoutId id="2147518846" r:id="rId11"/>
    <p:sldLayoutId id="2147518847" r:id="rId12"/>
    <p:sldLayoutId id="2147518743" r:id="rId13"/>
    <p:sldLayoutId id="2147518848" r:id="rId14"/>
    <p:sldLayoutId id="2147518849" r:id="rId15"/>
    <p:sldLayoutId id="2147518850" r:id="rId16"/>
    <p:sldLayoutId id="2147518851" r:id="rId17"/>
    <p:sldLayoutId id="214751874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9142413" cy="16462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84163"/>
            <a:ext cx="7772400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011363"/>
            <a:ext cx="77724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423025"/>
            <a:ext cx="25955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4525" y="6423025"/>
            <a:ext cx="709613" cy="365125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6ED1AE25-FFD7-4C1F-BC73-DE862A8FB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18905" r:id="rId1"/>
    <p:sldLayoutId id="2147518821" r:id="rId2"/>
    <p:sldLayoutId id="2147518906" r:id="rId3"/>
    <p:sldLayoutId id="2147518822" r:id="rId4"/>
    <p:sldLayoutId id="2147518823" r:id="rId5"/>
    <p:sldLayoutId id="2147518824" r:id="rId6"/>
    <p:sldLayoutId id="2147518907" r:id="rId7"/>
    <p:sldLayoutId id="2147518825" r:id="rId8"/>
    <p:sldLayoutId id="2147518826" r:id="rId9"/>
    <p:sldLayoutId id="2147518827" r:id="rId10"/>
    <p:sldLayoutId id="2147518908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02A301-819E-4123-8A62-240A3476B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28" r:id="rId1"/>
    <p:sldLayoutId id="2147518829" r:id="rId2"/>
    <p:sldLayoutId id="2147518830" r:id="rId3"/>
    <p:sldLayoutId id="2147518831" r:id="rId4"/>
    <p:sldLayoutId id="2147518832" r:id="rId5"/>
    <p:sldLayoutId id="2147518833" r:id="rId6"/>
    <p:sldLayoutId id="2147518834" r:id="rId7"/>
    <p:sldLayoutId id="2147518835" r:id="rId8"/>
    <p:sldLayoutId id="2147518836" r:id="rId9"/>
    <p:sldLayoutId id="2147518837" r:id="rId10"/>
    <p:sldLayoutId id="2147518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5B9C0F7A-C9D3-475A-8746-D7F9C55039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6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8910" r:id="rId1"/>
    <p:sldLayoutId id="2147518911" r:id="rId2"/>
    <p:sldLayoutId id="2147518912" r:id="rId3"/>
    <p:sldLayoutId id="2147518913" r:id="rId4"/>
    <p:sldLayoutId id="2147518914" r:id="rId5"/>
    <p:sldLayoutId id="2147518915" r:id="rId6"/>
    <p:sldLayoutId id="2147518916" r:id="rId7"/>
    <p:sldLayoutId id="2147518917" r:id="rId8"/>
    <p:sldLayoutId id="2147518918" r:id="rId9"/>
    <p:sldLayoutId id="2147518919" r:id="rId10"/>
    <p:sldLayoutId id="2147518920" r:id="rId11"/>
    <p:sldLayoutId id="2147518921" r:id="rId12"/>
    <p:sldLayoutId id="2147518922" r:id="rId13"/>
    <p:sldLayoutId id="2147518923" r:id="rId14"/>
    <p:sldLayoutId id="2147518924" r:id="rId15"/>
    <p:sldLayoutId id="21475189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083" name="Oval 8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FFFFFF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DBAE4917-09A4-4F07-AE89-2B624C14F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2" r:id="rId1"/>
    <p:sldLayoutId id="2147518745" r:id="rId2"/>
    <p:sldLayoutId id="2147518853" r:id="rId3"/>
    <p:sldLayoutId id="2147518746" r:id="rId4"/>
    <p:sldLayoutId id="2147518747" r:id="rId5"/>
    <p:sldLayoutId id="2147518748" r:id="rId6"/>
    <p:sldLayoutId id="2147518749" r:id="rId7"/>
    <p:sldLayoutId id="2147518854" r:id="rId8"/>
    <p:sldLayoutId id="2147518855" r:id="rId9"/>
    <p:sldLayoutId id="2147518750" r:id="rId10"/>
    <p:sldLayoutId id="21475187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4">
              <a:extLst/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FFF8A86C-150C-40B6-8B6B-7A7A62C4F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6" r:id="rId1"/>
    <p:sldLayoutId id="2147518752" r:id="rId2"/>
    <p:sldLayoutId id="2147518857" r:id="rId3"/>
    <p:sldLayoutId id="2147518753" r:id="rId4"/>
    <p:sldLayoutId id="2147518754" r:id="rId5"/>
    <p:sldLayoutId id="2147518755" r:id="rId6"/>
    <p:sldLayoutId id="2147518756" r:id="rId7"/>
    <p:sldLayoutId id="2147518858" r:id="rId8"/>
    <p:sldLayoutId id="2147518859" r:id="rId9"/>
    <p:sldLayoutId id="2147518757" r:id="rId10"/>
    <p:sldLayoutId id="2147518758" r:id="rId11"/>
    <p:sldLayoutId id="214751875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4104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08" name="Picture 9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0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C5975AA0-8B7F-4E3B-94ED-8FA8A0F0A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60" r:id="rId1"/>
    <p:sldLayoutId id="2147518861" r:id="rId2"/>
    <p:sldLayoutId id="2147518862" r:id="rId3"/>
    <p:sldLayoutId id="2147518863" r:id="rId4"/>
    <p:sldLayoutId id="2147518864" r:id="rId5"/>
    <p:sldLayoutId id="2147518865" r:id="rId6"/>
    <p:sldLayoutId id="2147518760" r:id="rId7"/>
    <p:sldLayoutId id="2147518866" r:id="rId8"/>
    <p:sldLayoutId id="2147518761" r:id="rId9"/>
    <p:sldLayoutId id="2147518762" r:id="rId10"/>
    <p:sldLayoutId id="2147518867" r:id="rId11"/>
    <p:sldLayoutId id="2147518868" r:id="rId12"/>
    <p:sldLayoutId id="2147518763" r:id="rId13"/>
    <p:sldLayoutId id="2147518869" r:id="rId14"/>
    <p:sldLayoutId id="2147518870" r:id="rId15"/>
    <p:sldLayoutId id="2147518871" r:id="rId16"/>
    <p:sldLayoutId id="2147518872" r:id="rId17"/>
    <p:sldLayoutId id="214751876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5142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3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5130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28"/>
            <p:cNvSpPr>
              <a:spLocks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29"/>
            <p:cNvSpPr>
              <a:spLocks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30"/>
            <p:cNvSpPr>
              <a:spLocks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31"/>
            <p:cNvSpPr>
              <a:spLocks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32"/>
            <p:cNvSpPr>
              <a:spLocks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33"/>
            <p:cNvSpPr>
              <a:spLocks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34"/>
            <p:cNvSpPr>
              <a:spLocks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35"/>
            <p:cNvSpPr>
              <a:spLocks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36"/>
            <p:cNvSpPr>
              <a:spLocks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37"/>
            <p:cNvSpPr>
              <a:spLocks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38"/>
            <p:cNvSpPr>
              <a:spLocks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5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C6772A2-B2FB-41AC-A4AA-A3B8AA4FB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73" r:id="rId1"/>
    <p:sldLayoutId id="2147518874" r:id="rId2"/>
    <p:sldLayoutId id="2147518875" r:id="rId3"/>
    <p:sldLayoutId id="2147518876" r:id="rId4"/>
    <p:sldLayoutId id="2147518877" r:id="rId5"/>
    <p:sldLayoutId id="2147518878" r:id="rId6"/>
    <p:sldLayoutId id="2147518879" r:id="rId7"/>
    <p:sldLayoutId id="2147518880" r:id="rId8"/>
    <p:sldLayoutId id="2147518881" r:id="rId9"/>
    <p:sldLayoutId id="2147518882" r:id="rId10"/>
    <p:sldLayoutId id="2147518883" r:id="rId11"/>
    <p:sldLayoutId id="2147518884" r:id="rId12"/>
    <p:sldLayoutId id="2147518885" r:id="rId13"/>
    <p:sldLayoutId id="2147518886" r:id="rId14"/>
    <p:sldLayoutId id="2147518887" r:id="rId15"/>
    <p:sldLayoutId id="214751888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3"/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6152" name="Freeform 6"/>
            <p:cNvSpPr>
              <a:spLocks/>
            </p:cNvSpPr>
            <p:nvPr/>
          </p:nvSpPr>
          <p:spPr bwMode="auto">
            <a:xfrm>
              <a:off x="0" y="0"/>
              <a:ext cx="1073150" cy="5291139"/>
            </a:xfrm>
            <a:custGeom>
              <a:avLst/>
              <a:gdLst>
                <a:gd name="T0" fmla="*/ 0 w 676"/>
                <a:gd name="T1" fmla="*/ 2147483647 h 3333"/>
                <a:gd name="T2" fmla="*/ 0 w 676"/>
                <a:gd name="T3" fmla="*/ 2147483647 h 3333"/>
                <a:gd name="T4" fmla="*/ 2147483647 w 676"/>
                <a:gd name="T5" fmla="*/ 2147483647 h 3333"/>
                <a:gd name="T6" fmla="*/ 2147483647 w 676"/>
                <a:gd name="T7" fmla="*/ 0 h 3333"/>
                <a:gd name="T8" fmla="*/ 2147483647 w 676"/>
                <a:gd name="T9" fmla="*/ 0 h 3333"/>
                <a:gd name="T10" fmla="*/ 0 w 676"/>
                <a:gd name="T11" fmla="*/ 2147483647 h 3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rbel" pitchFamily="34" charset="0"/>
              </a:defRPr>
            </a:lvl1pPr>
          </a:lstStyle>
          <a:p>
            <a:pPr>
              <a:defRPr/>
            </a:pPr>
            <a:fld id="{3ECD3754-B4DC-46F6-99A3-BFF637C97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89" r:id="rId1"/>
    <p:sldLayoutId id="2147518890" r:id="rId2"/>
    <p:sldLayoutId id="2147518765" r:id="rId3"/>
    <p:sldLayoutId id="2147518766" r:id="rId4"/>
    <p:sldLayoutId id="2147518767" r:id="rId5"/>
    <p:sldLayoutId id="2147518768" r:id="rId6"/>
    <p:sldLayoutId id="2147518769" r:id="rId7"/>
    <p:sldLayoutId id="2147518770" r:id="rId8"/>
    <p:sldLayoutId id="2147518771" r:id="rId9"/>
    <p:sldLayoutId id="2147518772" r:id="rId10"/>
    <p:sldLayoutId id="2147518773" r:id="rId11"/>
    <p:sldLayoutId id="2147518891" r:id="rId12"/>
    <p:sldLayoutId id="2147518774" r:id="rId13"/>
    <p:sldLayoutId id="2147518892" r:id="rId14"/>
    <p:sldLayoutId id="2147518775" r:id="rId15"/>
    <p:sldLayoutId id="2147518776" r:id="rId16"/>
    <p:sldLayoutId id="214751877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FA94FE5-47A6-4B14-8D17-D2C3495C2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95" r:id="rId1"/>
    <p:sldLayoutId id="2147518787" r:id="rId2"/>
    <p:sldLayoutId id="2147518788" r:id="rId3"/>
    <p:sldLayoutId id="2147518789" r:id="rId4"/>
    <p:sldLayoutId id="2147518790" r:id="rId5"/>
    <p:sldLayoutId id="2147518791" r:id="rId6"/>
    <p:sldLayoutId id="2147518792" r:id="rId7"/>
    <p:sldLayoutId id="2147518793" r:id="rId8"/>
    <p:sldLayoutId id="2147518794" r:id="rId9"/>
    <p:sldLayoutId id="2147518795" r:id="rId10"/>
    <p:sldLayoutId id="2147518896" r:id="rId11"/>
    <p:sldLayoutId id="2147518796" r:id="rId12"/>
    <p:sldLayoutId id="2147518897" r:id="rId13"/>
    <p:sldLayoutId id="2147518797" r:id="rId14"/>
    <p:sldLayoutId id="2147518798" r:id="rId15"/>
    <p:sldLayoutId id="214751879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34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92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CC1F3A5-29D6-496C-B8DB-8B768A82A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00" r:id="rId1"/>
    <p:sldLayoutId id="2147518801" r:id="rId2"/>
    <p:sldLayoutId id="2147518802" r:id="rId3"/>
    <p:sldLayoutId id="2147518803" r:id="rId4"/>
    <p:sldLayoutId id="2147518804" r:id="rId5"/>
    <p:sldLayoutId id="2147518805" r:id="rId6"/>
    <p:sldLayoutId id="2147518806" r:id="rId7"/>
    <p:sldLayoutId id="2147518807" r:id="rId8"/>
    <p:sldLayoutId id="2147518808" r:id="rId9"/>
    <p:sldLayoutId id="2147518809" r:id="rId10"/>
    <p:sldLayoutId id="2147518810" r:id="rId11"/>
    <p:sldLayoutId id="2147518898" r:id="rId12"/>
    <p:sldLayoutId id="2147518811" r:id="rId13"/>
    <p:sldLayoutId id="2147518899" r:id="rId14"/>
    <p:sldLayoutId id="2147518900" r:id="rId15"/>
    <p:sldLayoutId id="2147518812" r:id="rId16"/>
    <p:sldLayoutId id="214751881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45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310B92F6-BE9B-4A4F-AF9E-B9FAE3CE9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901" r:id="rId1"/>
    <p:sldLayoutId id="2147518814" r:id="rId2"/>
    <p:sldLayoutId id="2147518902" r:id="rId3"/>
    <p:sldLayoutId id="2147518815" r:id="rId4"/>
    <p:sldLayoutId id="2147518816" r:id="rId5"/>
    <p:sldLayoutId id="2147518817" r:id="rId6"/>
    <p:sldLayoutId id="2147518818" r:id="rId7"/>
    <p:sldLayoutId id="2147518903" r:id="rId8"/>
    <p:sldLayoutId id="2147518904" r:id="rId9"/>
    <p:sldLayoutId id="2147518819" r:id="rId10"/>
    <p:sldLayoutId id="214751882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n-smolensk.ru/~velig/f_sait/pl2.jpg" TargetMode="External"/><Relationship Id="rId2" Type="http://schemas.openxmlformats.org/officeDocument/2006/relationships/hyperlink" Target="mailto:fvg01@mail.ru" TargetMode="Externa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8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8.xml"/><Relationship Id="rId4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4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8138" y="2846388"/>
            <a:ext cx="6096000" cy="241141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buFont typeface="Arial"/>
              <a:buNone/>
              <a:defRPr/>
            </a:pPr>
            <a:r>
              <a:rPr lang="ru-RU" sz="5400" b="1" dirty="0" smtClean="0"/>
              <a:t>Бюджет для граждан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муниципального образования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«Велижский район»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(к решению о бюджете на 2023 год и на плановый период 2024-2025 годов от 20.12.2022 №85)</a:t>
            </a:r>
          </a:p>
          <a:p>
            <a:pPr eaLnBrk="1" fontAlgn="auto" hangingPunct="1">
              <a:buFont typeface="Arial"/>
              <a:buNone/>
              <a:defRPr/>
            </a:pPr>
            <a:endParaRPr lang="ru-RU" sz="2800" b="1" dirty="0" smtClean="0"/>
          </a:p>
        </p:txBody>
      </p:sp>
      <p:pic>
        <p:nvPicPr>
          <p:cNvPr id="84995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1" y="533400"/>
            <a:ext cx="7467600" cy="6096000"/>
          </a:xfrm>
        </p:spPr>
        <p:txBody>
          <a:bodyPr>
            <a:norm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Администрации муниципального образования «Велижский район», размещение информации о бюджете в формате «Бюджет для граждан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».</a:t>
            </a:r>
          </a:p>
          <a:p>
            <a:pPr algn="just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 сфере межбюджетных отношений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: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заключение с органами местного самоуправления, получающими дотации на выравнивание бюджетной обеспеченности, соглашений о мерах по социально-экономическому развитию и оздоровлению муниципальных финансов, а также осуществление контроля за исполнением органами местного самоуправления обязательств, предусмотренных указанными соглашениями;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стимулирование органов местного самоуправления в увеличении собственной доходной базы местных бюджетов;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реализация мер по укреплению финансовой дисциплины, соблюдению органами местного самоуправления требований бюджетного законодательства.</a:t>
            </a: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2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 txBox="1">
            <a:spLocks/>
          </p:cNvSpPr>
          <p:nvPr/>
        </p:nvSpPr>
        <p:spPr bwMode="auto">
          <a:xfrm>
            <a:off x="1371600" y="76200"/>
            <a:ext cx="7467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Основные параметры бюджета</a:t>
            </a:r>
            <a:b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муниципального образования «Велижский район»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на </a:t>
            </a:r>
            <a:r>
              <a:rPr lang="ru-RU" altLang="ru-RU" sz="2000" b="1" dirty="0" smtClean="0">
                <a:solidFill>
                  <a:srgbClr val="262626"/>
                </a:solidFill>
                <a:latin typeface="Georgia" pitchFamily="18" charset="0"/>
              </a:rPr>
              <a:t>2023 </a:t>
            </a: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год и на плановый период </a:t>
            </a:r>
            <a:r>
              <a:rPr lang="ru-RU" altLang="ru-RU" sz="2000" b="1" dirty="0" smtClean="0">
                <a:solidFill>
                  <a:srgbClr val="262626"/>
                </a:solidFill>
                <a:latin typeface="Georgia" pitchFamily="18" charset="0"/>
              </a:rPr>
              <a:t>2024-2025 </a:t>
            </a: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годов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598706"/>
              </p:ext>
            </p:extLst>
          </p:nvPr>
        </p:nvGraphicFramePr>
        <p:xfrm>
          <a:off x="1371600" y="1143000"/>
          <a:ext cx="7162799" cy="1340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139"/>
                <a:gridCol w="1479060"/>
                <a:gridCol w="1524000"/>
                <a:gridCol w="1752600"/>
              </a:tblGrid>
              <a:tr h="36559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Доходы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350512,2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319362,4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383716,3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Расходы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350512,2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319362,4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383716,3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Дефицит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0,0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0,0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0,0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</a:tbl>
          </a:graphicData>
        </a:graphic>
      </p:graphicFrame>
      <p:sp>
        <p:nvSpPr>
          <p:cNvPr id="90142" name="Прямоугольник 4"/>
          <p:cNvSpPr>
            <a:spLocks noChangeArrowheads="1"/>
          </p:cNvSpPr>
          <p:nvPr/>
        </p:nvSpPr>
        <p:spPr bwMode="auto">
          <a:xfrm>
            <a:off x="228600" y="5257800"/>
            <a:ext cx="87630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Общий объем межбюджетных трансфертов, предоставляемых бюджетам поселений 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из местного бюджета, составляет </a:t>
            </a:r>
            <a:r>
              <a:rPr lang="en-US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27475,4</a:t>
            </a:r>
            <a:r>
              <a:rPr lang="ru-RU" sz="1600" b="1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руб.,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27349,6</a:t>
            </a:r>
            <a:r>
              <a:rPr lang="ru-RU" sz="15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27297,5</a:t>
            </a:r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3" name="Прямоугольник 5"/>
          <p:cNvSpPr>
            <a:spLocks noChangeArrowheads="1"/>
          </p:cNvSpPr>
          <p:nvPr/>
        </p:nvSpPr>
        <p:spPr bwMode="auto">
          <a:xfrm>
            <a:off x="212725" y="2514600"/>
            <a:ext cx="86264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2000" dirty="0">
                <a:solidFill>
                  <a:schemeClr val="tx1"/>
                </a:solidFill>
                <a:latin typeface="Georgia" pitchFamily="18" charset="0"/>
              </a:rPr>
              <a:t>Дефицит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 местного бюджета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0,0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. руб., то есть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0,0% от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утвержденного общего годового объема доходов местного бюджета без учета утвержденного объема безвозмездных поступлений,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года - составляет 0,0 тыс. руб. и 0,0 тыс. руб. соответственно, то есть 0,0 % от утвержденного общего объема доходов местного бюджета без учета утвержденного объема безвозмездных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поступлений.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4" name="Прямоугольник 6"/>
          <p:cNvSpPr>
            <a:spLocks noChangeArrowheads="1"/>
          </p:cNvSpPr>
          <p:nvPr/>
        </p:nvSpPr>
        <p:spPr bwMode="auto">
          <a:xfrm>
            <a:off x="212725" y="3810000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Верхний предел муниципального долга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по долговым обязательствам </a:t>
            </a:r>
            <a:r>
              <a:rPr lang="ru-RU" altLang="ru-RU" sz="16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муниципального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образования «Велижский район» составляет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3245,7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3245,7 тыс.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01.01.2026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3245,7 тыс. руб.</a:t>
            </a:r>
          </a:p>
        </p:txBody>
      </p:sp>
      <p:sp>
        <p:nvSpPr>
          <p:cNvPr id="90145" name="Прямоугольник 7"/>
          <p:cNvSpPr>
            <a:spLocks noChangeArrowheads="1"/>
          </p:cNvSpPr>
          <p:nvPr/>
        </p:nvSpPr>
        <p:spPr bwMode="auto">
          <a:xfrm>
            <a:off x="212725" y="6019800"/>
            <a:ext cx="87630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дотаций на выравнивание бюджетной обеспеченности поселений, образующих районный фонд финансовой поддержки поселений,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27475,4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27349,6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27297,5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0146" name="Прямоугольник 9"/>
          <p:cNvSpPr>
            <a:spLocks noChangeArrowheads="1"/>
          </p:cNvSpPr>
          <p:nvPr/>
        </p:nvSpPr>
        <p:spPr bwMode="auto">
          <a:xfrm>
            <a:off x="212725" y="4495800"/>
            <a:ext cx="87630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расходов местного бюджета, связанных с финансированием муниципальных нужд,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в сумме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61747,7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на плановый период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годов в сумме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9571,9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в сумме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73602,9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соответственно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несколько документов 17"/>
          <p:cNvSpPr/>
          <p:nvPr/>
        </p:nvSpPr>
        <p:spPr>
          <a:xfrm>
            <a:off x="5257800" y="2438400"/>
            <a:ext cx="2828925" cy="3429000"/>
          </a:xfrm>
          <a:prstGeom prst="flowChartMultidocumen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2023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–</a:t>
            </a:r>
            <a:r>
              <a:rPr lang="ru-RU" sz="1600" dirty="0">
                <a:solidFill>
                  <a:schemeClr val="bg1"/>
                </a:solidFill>
                <a:latin typeface="Georgia" panose="02040502050405020303" pitchFamily="18" charset="0"/>
              </a:rPr>
              <a:t>315898,3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2024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solidFill>
                  <a:schemeClr val="bg1"/>
                </a:solidFill>
              </a:rPr>
              <a:t>283434,1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2025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345310,4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0225" y="498474"/>
            <a:ext cx="8153400" cy="1295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balanced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Georgia" panose="02040502050405020303" pitchFamily="18" charset="0"/>
              </a:rPr>
              <a:t>Доходы бюджета муниципального образования «Велижский район» на </a:t>
            </a:r>
            <a:r>
              <a:rPr lang="ru-RU" sz="2400" b="1" dirty="0" smtClean="0">
                <a:latin typeface="Georgia" panose="02040502050405020303" pitchFamily="18" charset="0"/>
              </a:rPr>
              <a:t>2023 </a:t>
            </a:r>
            <a:r>
              <a:rPr lang="ru-RU" sz="2400" b="1" dirty="0">
                <a:latin typeface="Georgia" panose="02040502050405020303" pitchFamily="18" charset="0"/>
              </a:rPr>
              <a:t>год и на плановый период </a:t>
            </a:r>
            <a:r>
              <a:rPr lang="ru-RU" sz="2400" b="1" dirty="0" smtClean="0">
                <a:latin typeface="Georgia" panose="02040502050405020303" pitchFamily="18" charset="0"/>
              </a:rPr>
              <a:t>2024-2025 </a:t>
            </a:r>
            <a:r>
              <a:rPr lang="ru-RU" sz="2400" b="1" dirty="0">
                <a:latin typeface="Georgia" panose="02040502050405020303" pitchFamily="18" charset="0"/>
              </a:rPr>
              <a:t>годов</a:t>
            </a:r>
            <a:endParaRPr lang="ru-RU" sz="2400" b="1" dirty="0">
              <a:solidFill>
                <a:srgbClr val="262626"/>
              </a:solidFill>
              <a:latin typeface="Georgia" panose="02040502050405020303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717800" y="2152650"/>
            <a:ext cx="4140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Блок-схема: несколько документов 7"/>
          <p:cNvSpPr/>
          <p:nvPr/>
        </p:nvSpPr>
        <p:spPr>
          <a:xfrm>
            <a:off x="1066800" y="2590800"/>
            <a:ext cx="2819400" cy="3354388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Налоговые  и неналоговые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доходы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2023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–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34613,9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2024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35928,3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2025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 38405,9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717800" y="2152650"/>
            <a:ext cx="0" cy="514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858000" y="2152650"/>
            <a:ext cx="0" cy="338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72000" y="1828800"/>
            <a:ext cx="0" cy="3048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плановый период 2023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024100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05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плановый период 2024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190095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04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плановый период 2025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859309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42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61044" y="110661"/>
            <a:ext cx="5430355" cy="14133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в </a:t>
            </a:r>
            <a:r>
              <a:rPr lang="ru-RU" sz="3200" dirty="0" smtClean="0">
                <a:latin typeface="Georgia" panose="02040502050405020303" pitchFamily="18" charset="0"/>
              </a:rPr>
              <a:t>2023, 2024 </a:t>
            </a:r>
            <a:r>
              <a:rPr lang="ru-RU" sz="3200" dirty="0">
                <a:latin typeface="Georgia" panose="02040502050405020303" pitchFamily="18" charset="0"/>
              </a:rPr>
              <a:t>и </a:t>
            </a:r>
            <a:r>
              <a:rPr lang="ru-RU" sz="3200" dirty="0" smtClean="0">
                <a:latin typeface="Georgia" panose="02040502050405020303" pitchFamily="18" charset="0"/>
              </a:rPr>
              <a:t>2025 </a:t>
            </a:r>
            <a:r>
              <a:rPr lang="ru-RU" sz="3200" dirty="0">
                <a:latin typeface="Georgia" panose="02040502050405020303" pitchFamily="18" charset="0"/>
              </a:rPr>
              <a:t>годах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7788" y="1660525"/>
            <a:ext cx="3614737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Дотации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бюджетные средства, предоставляемые бюджету другого уровня бюджетной системы РФ на безвозмездной и безвозвратной основах для покрытия текущих расходов</a:t>
            </a:r>
            <a:r>
              <a:rPr lang="ru-RU" sz="1200" dirty="0">
                <a:latin typeface="Georgia" panose="02040502050405020303" pitchFamily="18" charset="0"/>
              </a:rPr>
              <a:t>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153401,0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год – 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117232,0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2025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-  111848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990600" y="4419600"/>
            <a:ext cx="3560763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Субвенции</a:t>
            </a:r>
          </a:p>
          <a:p>
            <a:pPr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 или юридическому лицу на безвозмездной и безвозвратной основах на осуществление определенных целевых расходов)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год – 132421,8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137505,8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2025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141926,8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 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724400" y="4419600"/>
            <a:ext cx="3616325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Субсидии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РФ, физическому или юридическому лицу на условиях долевого финансирования целевых расходов)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27425,4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–25779,6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2025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88340,1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73688" y="1660525"/>
            <a:ext cx="3681412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Иные межбюджетные трансферты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(средства, передаваемые в бюджеты нижестоящего территориального уровня из фонда финансовой поддержки регионов, в котором доля каждого субъекта РФ нуждающегося в финансовой помощи устанавливается расчетным путем)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2650,1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2916,7 тыс</a:t>
            </a:r>
            <a:r>
              <a:rPr lang="ru-RU" sz="1200" dirty="0">
                <a:latin typeface="Georgia" panose="02040502050405020303" pitchFamily="18" charset="0"/>
              </a:rPr>
              <a:t>. руб. 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2025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3195,5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4958923" y="2199029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4754491" y="3151737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3948724" y="3152531"/>
            <a:ext cx="381000" cy="661987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11004384">
            <a:off x="3738846" y="2199028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«Велижский район» на 2023 год,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953744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«Велижский район» на плановый период 2024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2115859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«Велижский район» на плановый период 2025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412991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4114800"/>
          </a:xfrm>
        </p:spPr>
        <p:txBody>
          <a:bodyPr/>
          <a:lstStyle/>
          <a:p>
            <a:pPr algn="just" defTabSz="539750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информационно-телекоммуникационной сети «Интернет», включает пояснения к решению от 20.12.2022 №85 «о бюджете муниципального образования «Велижский район» на 2023 год и на плановый период 2024 и 2025 годов» </a:t>
            </a:r>
            <a:r>
              <a:rPr lang="ru-RU" sz="1600" b="1" dirty="0" smtClean="0">
                <a:latin typeface="Georgia" panose="02040502050405020303" pitchFamily="18" charset="0"/>
              </a:rPr>
              <a:t>и направлен на увеличение степени информированности граждан о проводимой в Велижском районе бюджетной политики.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</a:t>
            </a:r>
            <a:r>
              <a:rPr lang="en-US" sz="1600" b="1" dirty="0" smtClean="0"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latin typeface="Georgia" panose="02040502050405020303" pitchFamily="18" charset="0"/>
              </a:rPr>
              <a:t>В материалах представлены основы формирования бюджета, его параметры, структура и динамика доходов и расходов.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нацелен на получение обратной связи от граждан, которым интересны современные проблемы муниципальных финансов.</a:t>
            </a:r>
          </a:p>
        </p:txBody>
      </p:sp>
      <p:sp>
        <p:nvSpPr>
          <p:cNvPr id="86019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33600" y="4953000"/>
            <a:ext cx="6858000" cy="167640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ru-RU" altLang="ru-RU" b="1" smtClean="0">
                <a:latin typeface="Georgia" pitchFamily="18" charset="0"/>
              </a:rPr>
              <a:t>С уважением,</a:t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/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>Начальник Финансового управления</a:t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>Администрации муниципального образования</a:t>
            </a:r>
          </a:p>
          <a:p>
            <a:pPr algn="r" eaLnBrk="1" hangingPunct="1">
              <a:spcBef>
                <a:spcPct val="0"/>
              </a:spcBef>
            </a:pPr>
            <a:r>
              <a:rPr lang="ru-RU" altLang="ru-RU" b="1" smtClean="0">
                <a:latin typeface="Georgia" pitchFamily="18" charset="0"/>
              </a:rPr>
              <a:t>«Велижский район»</a:t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>Елена Александровна Шпак</a:t>
            </a:r>
            <a:endParaRPr lang="ru-RU" altLang="ru-RU" smtClean="0"/>
          </a:p>
        </p:txBody>
      </p:sp>
      <p:pic>
        <p:nvPicPr>
          <p:cNvPr id="8602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02200"/>
            <a:ext cx="22860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 smtClean="0">
                <a:solidFill>
                  <a:srgbClr val="C00000"/>
                </a:solidFill>
              </a:rPr>
              <a:t>Распределение расходов бюджета </a:t>
            </a:r>
            <a:r>
              <a:rPr lang="ru-RU" altLang="ru-RU" sz="2800" b="1" dirty="0" smtClean="0">
                <a:solidFill>
                  <a:srgbClr val="C00000"/>
                </a:solidFill>
                <a:latin typeface="Georgia" pitchFamily="18" charset="0"/>
              </a:rPr>
              <a:t>муниципального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образования                 «Велижский район» на 2023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959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 smtClean="0">
                <a:solidFill>
                  <a:srgbClr val="C00000"/>
                </a:solidFill>
              </a:rPr>
              <a:t>Распределение расходов бюджета </a:t>
            </a:r>
            <a:r>
              <a:rPr lang="ru-RU" altLang="ru-RU" sz="2800" b="1" dirty="0" smtClean="0">
                <a:solidFill>
                  <a:srgbClr val="C00000"/>
                </a:solidFill>
                <a:latin typeface="Georgia" pitchFamily="18" charset="0"/>
              </a:rPr>
              <a:t>муниципального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образования                 «Велижский район» на 2024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01576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 smtClean="0">
                <a:solidFill>
                  <a:srgbClr val="C00000"/>
                </a:solidFill>
              </a:rPr>
              <a:t>Распределение расходов бюджета </a:t>
            </a:r>
            <a:r>
              <a:rPr lang="ru-RU" altLang="ru-RU" sz="2800" b="1" dirty="0" smtClean="0">
                <a:solidFill>
                  <a:srgbClr val="C00000"/>
                </a:solidFill>
                <a:latin typeface="Georgia" pitchFamily="18" charset="0"/>
              </a:rPr>
              <a:t>муниципального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образования                 «Велижский район» на 2025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811321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372350" cy="54927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Перечень муниципальных программ муниципального образования «Велижский район»</a:t>
            </a:r>
            <a:endParaRPr lang="ru-RU" sz="1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685801"/>
            <a:ext cx="8686800" cy="6172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 smtClean="0">
                <a:latin typeface="Georgia" panose="02040502050405020303" pitchFamily="18" charset="0"/>
              </a:rPr>
              <a:t>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«Развитие образования и молодежной политики в муниципальном образовании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«Создание условий для эффективной деятельности Администрации муниципального образования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«Развитие физической культуры и спорта в муниципальном образовании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«Развитие культуры и туризма в муниципальном образовании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«Обеспечение жильем молодых семей на территории муниципального образования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"Укрепление общественного </a:t>
            </a:r>
            <a:r>
              <a:rPr lang="ru-RU" sz="1300" dirty="0" smtClean="0">
                <a:latin typeface="Georgia" panose="02040502050405020303" pitchFamily="18" charset="0"/>
              </a:rPr>
              <a:t>здоровья«;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"Регистрация права муниципальной собственности муниципального образования "Велижский район" и муниципального образования Велижское городское </a:t>
            </a:r>
            <a:r>
              <a:rPr lang="ru-RU" sz="1300" dirty="0" smtClean="0">
                <a:latin typeface="Georgia" panose="02040502050405020303" pitchFamily="18" charset="0"/>
              </a:rPr>
              <a:t>поселение«;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«Комплексные меры противодействия злоупотреблению наркотиками и их незаконному обороту в Велижском </a:t>
            </a:r>
            <a:r>
              <a:rPr lang="ru-RU" sz="1300" dirty="0" smtClean="0">
                <a:latin typeface="Georgia" panose="02040502050405020303" pitchFamily="18" charset="0"/>
              </a:rPr>
              <a:t>районе;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«Комплексные меры по профилактике правонарушений и усилению борьбы с преступностью в Велижском районе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«Противодействие коррупции в муниципальном образовании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«Гражданско-патриотическое воспитание граждан в Велижском районе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"Профилактика терроризма и экстремизма на территории муниципального образования "Велижский район" </a:t>
            </a:r>
            <a:r>
              <a:rPr lang="ru-RU" sz="1300" dirty="0" smtClean="0">
                <a:latin typeface="Georgia" panose="02040502050405020303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«Формирование законопослушного поведения участников дорожного движения в муниципальном образовании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«Создание условий для эффективного управления муниципальными финансами в муниципальном образовании «Велижский район»» </a:t>
            </a:r>
            <a:r>
              <a:rPr lang="ru-RU" sz="1300" dirty="0" smtClean="0">
                <a:latin typeface="Georgia" panose="02040502050405020303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«Доступная среда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«Повышение безопасности дорожного движения в муниципальном образовании «Велижский район» </a:t>
            </a:r>
            <a:r>
              <a:rPr lang="ru-RU" sz="1300" dirty="0" smtClean="0">
                <a:latin typeface="Georgia" panose="02040502050405020303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«Программа развития автомобильных дорог местного значения на территории муниципального образования «Велижский район» </a:t>
            </a:r>
            <a:r>
              <a:rPr lang="ru-RU" sz="1300" dirty="0" smtClean="0">
                <a:latin typeface="Georgia" panose="02040502050405020303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ru-RU" altLang="ru-RU" sz="1300" dirty="0" smtClean="0">
                <a:latin typeface="Georgia" pitchFamily="18" charset="0"/>
              </a:rPr>
              <a:t>Муниципальная программа «Создание </a:t>
            </a:r>
            <a:r>
              <a:rPr lang="ru-RU" altLang="ru-RU" sz="1300" dirty="0">
                <a:latin typeface="Georgia" pitchFamily="18" charset="0"/>
              </a:rPr>
              <a:t>условий для осуществления градостроительной деятельности на территории муниципального образования «Велижский район» </a:t>
            </a:r>
            <a:r>
              <a:rPr lang="ru-RU" altLang="ru-RU" sz="1300" dirty="0" smtClean="0">
                <a:latin typeface="Georgia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«Проведение капитального ремонта и (или) строительство шахтных колодцев, расположенных на территории муниципального образования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».</a:t>
            </a:r>
            <a:endParaRPr lang="ru-RU" altLang="ru-RU" sz="1300" dirty="0" smtClean="0">
              <a:latin typeface="Georgia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ru-RU" altLang="ru-RU" sz="1300" dirty="0">
              <a:latin typeface="Georgia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3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9906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«Развитие образования и молодежной политики в муниципальном образовании «Велижский район»</a:t>
            </a:r>
            <a:b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102403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8382000" cy="5486400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dirty="0" smtClean="0">
                <a:latin typeface="Georgia" panose="02040502050405020303" pitchFamily="18" charset="0"/>
              </a:rPr>
              <a:t>     </a:t>
            </a:r>
            <a:r>
              <a:rPr lang="ru-RU" altLang="ru-RU" sz="1400" b="1" dirty="0" smtClean="0">
                <a:latin typeface="Georgia" panose="02040502050405020303" pitchFamily="18" charset="0"/>
              </a:rPr>
              <a:t>Цель программы: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- обеспечение высокого качества образования в соответствии с меняющимися запросами населения, перспективными задачами развития муниципального образования «Велижский район»</a:t>
            </a:r>
          </a:p>
          <a:p>
            <a:r>
              <a:rPr lang="ru-RU" altLang="ru-RU" sz="1400" dirty="0" smtClean="0">
                <a:latin typeface="Georgia" panose="02040502050405020303" pitchFamily="18" charset="0"/>
              </a:rPr>
              <a:t>     </a:t>
            </a:r>
            <a:r>
              <a:rPr lang="ru-RU" altLang="ru-RU" sz="1400" b="1" dirty="0" smtClean="0">
                <a:latin typeface="Georgia" panose="02040502050405020303" pitchFamily="18" charset="0"/>
              </a:rPr>
              <a:t>Задачи программы: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   - обновление экономических и организационно-управленческих механизмов в системе муниципального образования;                                                                                                                    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   - совершенствование содержания и технологий образования, переход на новые Федеральные государственные образовательные стандарты;                                          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   - защита прав и интересов детей, создание условий для социализации, социальной адаптации детей-инвалидов, детей с ограниченными возможностями здоровья, формирования здорового образа жизни детей, обеспечения их безопасности;             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   - создание условий для обновления содержания образования и повышения качества образовательных услуг;                                                                                                                        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altLang="ru-RU" sz="1400" dirty="0">
                <a:latin typeface="Georgia" panose="02040502050405020303" pitchFamily="18" charset="0"/>
              </a:rPr>
              <a:t> </a:t>
            </a:r>
            <a:r>
              <a:rPr lang="ru-RU" altLang="ru-RU" sz="1400" dirty="0" smtClean="0">
                <a:latin typeface="Georgia" panose="02040502050405020303" pitchFamily="18" charset="0"/>
              </a:rPr>
              <a:t>  - совершенствование сети образовательных учреждений с целью предоставления населению качественных образовательных услуг;                                                                    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   - формирование здоровьесберегающей образовательной среды, учитывающей адаптационные резервы воспитанников и обучающихся, обеспечивающей сохранение их психосоматического здоровья и духовно-нравственное развитие;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altLang="ru-RU" dirty="0" smtClean="0">
                <a:latin typeface="Georgia" panose="02040502050405020303" pitchFamily="18" charset="0"/>
              </a:rPr>
              <a:t>  - </a:t>
            </a:r>
            <a:r>
              <a:rPr lang="ru-RU" altLang="ru-RU" sz="1400" dirty="0">
                <a:latin typeface="Georgia" panose="02040502050405020303" pitchFamily="18" charset="0"/>
              </a:rPr>
              <a:t>комплексное решение проблем профилактики, снижения уровня заболеваемости, укрепления здоровья детей, создание условий для формирования у них отношения к здоровому образу жизни, как к одному из главных путей в достижении успеха;   </a:t>
            </a:r>
            <a:endParaRPr lang="ru-RU" altLang="ru-RU" sz="1400" dirty="0" smtClean="0"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  - </a:t>
            </a:r>
            <a:r>
              <a:rPr lang="ru-RU" altLang="ru-RU" sz="1400" dirty="0">
                <a:latin typeface="Georgia" panose="02040502050405020303" pitchFamily="18" charset="0"/>
              </a:rPr>
              <a:t>повышение уровня защиты зданий и сооружений образовательных учреждений, предотвращение риска возникновения пожаров и чрезвычайных ситуаций в образовательных учреждениях района.</a:t>
            </a:r>
            <a:endParaRPr lang="ru-RU" altLang="ru-RU" sz="1400" dirty="0" smtClean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«Развитие образования и молодежной политики в муниципальном образовании «Велижский район»</a:t>
            </a:r>
            <a:b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</a:br>
            <a:endParaRPr lang="ru-RU" altLang="ru-RU" sz="200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468799"/>
              </p:ext>
            </p:extLst>
          </p:nvPr>
        </p:nvGraphicFramePr>
        <p:xfrm>
          <a:off x="838200" y="1066801"/>
          <a:ext cx="7391400" cy="798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209800"/>
                <a:gridCol w="2438400"/>
              </a:tblGrid>
              <a:tr h="29932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AB4A37"/>
                    </a:solidFill>
                  </a:tcPr>
                </a:tc>
              </a:tr>
              <a:tr h="462673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204334069,00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184642969,21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178316760,33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850907"/>
              </p:ext>
            </p:extLst>
          </p:nvPr>
        </p:nvGraphicFramePr>
        <p:xfrm>
          <a:off x="762000" y="2057400"/>
          <a:ext cx="7391400" cy="466690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/>
                <a:gridCol w="1524000"/>
                <a:gridCol w="1447800"/>
                <a:gridCol w="1371600"/>
              </a:tblGrid>
              <a:tr h="3692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2023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2024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2025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72833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Комплекс процессных мероприятий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«Развитие общего образования»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129221610,00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114236539,33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111536129,33</a:t>
                      </a:r>
                    </a:p>
                  </a:txBody>
                  <a:tcPr marL="0" marR="0" marT="0" marB="0"/>
                </a:tc>
              </a:tr>
              <a:tr h="72833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Комплекс процессных мероприятий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«Развитие дошкольного образования»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42630348,00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35252678,00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35429278,00</a:t>
                      </a:r>
                    </a:p>
                  </a:txBody>
                  <a:tcPr marL="0" marR="0" marT="0" marB="0"/>
                </a:tc>
              </a:tr>
              <a:tr h="728336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 Развитие дополнительного образования»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8843331,00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8786207,00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9100982,00</a:t>
                      </a:r>
                    </a:p>
                  </a:txBody>
                  <a:tcPr marL="0" marR="0" marT="0" marB="0"/>
                </a:tc>
              </a:tr>
              <a:tr h="941414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«Реализация молодежной политики на территории муниципального образования «Велижский район»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23000,00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Georgia" panose="02040502050405020303" pitchFamily="18" charset="0"/>
                        </a:rPr>
                        <a:t>0,00 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940767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«Организация содержания отдыха, занятости детей и подростков» 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296200,00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296200,00 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296200,00 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2935791"/>
              </p:ext>
            </p:extLst>
          </p:nvPr>
        </p:nvGraphicFramePr>
        <p:xfrm>
          <a:off x="827088" y="381000"/>
          <a:ext cx="7326312" cy="5430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35312"/>
                <a:gridCol w="1371600"/>
                <a:gridCol w="14478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2023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2024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2025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«Обеспечение организационных условий для реализации муниципальной программы»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7310897,00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6965709,00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7019096,00</a:t>
                      </a: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«Реализация мер социальной поддержки участников образовательных отношений» 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1527600,00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1527600,00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1527600,00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«Реализация мер социальной поддержки и социального обеспечения детей-сирот и детей, оставшихся без попечения родителей»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6020800,00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6068100,00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6107000,00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Региональные проекты, обеспечивающие достижение результатов федеральных проектов, входящих в состав национальных проектов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8460283,00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11509935,88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7300475,00</a:t>
                      </a:r>
                    </a:p>
                    <a:p>
                      <a:pPr algn="ctr"/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27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«Создание условий для эффективной деятельности Администрации муниципального образования «Велижский район»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004652"/>
              </p:ext>
            </p:extLst>
          </p:nvPr>
        </p:nvGraphicFramePr>
        <p:xfrm>
          <a:off x="762000" y="1436688"/>
          <a:ext cx="6857999" cy="91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827"/>
                <a:gridCol w="2246586"/>
                <a:gridCol w="2246586"/>
              </a:tblGrid>
              <a:tr h="335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</a:tr>
              <a:tr h="580078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25987750,00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21639219,00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21446462,00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568716"/>
              </p:ext>
            </p:extLst>
          </p:nvPr>
        </p:nvGraphicFramePr>
        <p:xfrm>
          <a:off x="685800" y="2590800"/>
          <a:ext cx="7848601" cy="3418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0000"/>
                <a:gridCol w="1447800"/>
                <a:gridCol w="1371600"/>
                <a:gridCol w="12192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Материально-техническое обеспечение деятельности Администрации муниципального образования «Велижский район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24637750,00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20989219,00</a:t>
                      </a:r>
                      <a:endParaRPr lang="ru-RU" sz="16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21446462,00</a:t>
                      </a: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Транспортное обеспечение Администрации муниципального образования «Велижский район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700000,00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«Организация  информирования населения  Велижского района через средства массовой информации»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650000,00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650000,00</a:t>
                      </a:r>
                      <a:endParaRPr lang="ru-RU" sz="16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04800" y="3048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 «Регистрация права муниципальной собственности муниципального образования «Велижский район» и муниципального образования Велижское городское поселение»</a:t>
            </a:r>
            <a:b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</a:b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126196"/>
              </p:ext>
            </p:extLst>
          </p:nvPr>
        </p:nvGraphicFramePr>
        <p:xfrm>
          <a:off x="1371600" y="1752600"/>
          <a:ext cx="6857999" cy="91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827"/>
                <a:gridCol w="2246586"/>
                <a:gridCol w="2246586"/>
              </a:tblGrid>
              <a:tr h="335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</a:tr>
              <a:tr h="580078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127000,00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447069"/>
              </p:ext>
            </p:extLst>
          </p:nvPr>
        </p:nvGraphicFramePr>
        <p:xfrm>
          <a:off x="838200" y="2895600"/>
          <a:ext cx="7696200" cy="2956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/>
                <a:gridCol w="1676400"/>
                <a:gridCol w="1447800"/>
                <a:gridCol w="1524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6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"Управление муниципальным имуществом и земельными участками"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105000,00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6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"Совершенствование учета и мониторинга использования муниципального имущества и земельных участков"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22000,00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340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1676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«Развитие культуры и туризма на территории муниципального образования «Велижский район»</a:t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8382000" cy="4724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dirty="0" smtClean="0">
                <a:latin typeface="Georgia" panose="02040502050405020303" pitchFamily="18" charset="0"/>
              </a:rPr>
              <a:t>     </a:t>
            </a:r>
            <a:r>
              <a:rPr lang="ru-RU" sz="1400" b="1" dirty="0" smtClean="0">
                <a:latin typeface="Georgia" panose="02040502050405020303" pitchFamily="18" charset="0"/>
              </a:rPr>
              <a:t>Цель программы:</a:t>
            </a:r>
          </a:p>
          <a:p>
            <a:pPr algn="just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- создание социально-экономических условий для развития культуры и туризма на территории муниципального образования «Велижский район».</a:t>
            </a:r>
          </a:p>
          <a:p>
            <a:pPr>
              <a:defRPr/>
            </a:pP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    </a:t>
            </a:r>
            <a:r>
              <a:rPr lang="ru-RU" sz="1400" b="1" dirty="0" smtClean="0">
                <a:latin typeface="Georgia" panose="02040502050405020303" pitchFamily="18" charset="0"/>
              </a:rPr>
              <a:t>Задачи программы: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  обеспечение необходимых условий для личностного развития, профессионального самоопределения и творческого труда детей в возрасте от 6 до 18 лет;                               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  улучшение организации предоставления дополнительного образования в сфере искусства, а так же библиотечного, музейного, культурно-досугового обслуживания населения муниципального образования «Велижский район»;                                           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 сохранение и комплектование книжного фонда централизованной библиотечной системы;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сохранение культурного наследия;                                                                                                    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 укрепление материально-технической базы учреждений культуры района;                          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 внедрение и расширение инновационных технологий в сфере культуры;                              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 поддержка деятельности творческих коллективов;                                              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 сохранение кадрового состава учреждений культуры, повышение профессионального уровня специалистов, работающих в учреждениях культуры;                                                      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 создание благоприятных условий для удовлетворения и развития потребностей населения в духовном и культурном формировании личности, для развития творческих способностей;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 создание условий для развития туризма.</a:t>
            </a:r>
            <a:endParaRPr lang="ru-RU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657600"/>
            <a:ext cx="8839200" cy="27432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n>
                  <a:noFill/>
                </a:ln>
                <a:latin typeface="Georgia" pitchFamily="18" charset="0"/>
              </a:rPr>
              <a:t>Контактная информация</a:t>
            </a:r>
            <a:br>
              <a:rPr lang="ru-RU" altLang="ru-RU" sz="2400" b="1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4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4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Финансовое управление</a:t>
            </a:r>
            <a:r>
              <a:rPr lang="en-US" altLang="ru-RU" sz="18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Администрации муниципального образования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«Велижский район»: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6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ru-RU" altLang="ru-RU" sz="16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Адрес: 216290, Россия, Смоленская обл., г. Велиж, пл. Дзержинского, д. 7.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Тел.: 8(48132)4-19-44; факс: 8(48132)4-23-64.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800" smtClean="0">
                <a:ln>
                  <a:noFill/>
                </a:ln>
                <a:latin typeface="Georgia" pitchFamily="18" charset="0"/>
              </a:rPr>
              <a:t>E</a:t>
            </a: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-mail: </a:t>
            </a:r>
            <a:r>
              <a:rPr lang="en-US" altLang="ru-RU" sz="1800" smtClean="0">
                <a:ln>
                  <a:noFill/>
                </a:ln>
                <a:latin typeface="Georgia" pitchFamily="18" charset="0"/>
                <a:hlinkClick r:id="rId2"/>
              </a:rPr>
              <a:t>fvg01@mail.ru</a:t>
            </a:r>
            <a:endParaRPr lang="ru-RU" altLang="ru-RU" sz="1800" smtClean="0">
              <a:ln>
                <a:noFill/>
              </a:ln>
              <a:latin typeface="Georgia" pitchFamily="18" charset="0"/>
            </a:endParaRPr>
          </a:p>
        </p:txBody>
      </p:sp>
      <p:pic>
        <p:nvPicPr>
          <p:cNvPr id="87043" name="Picture 453" descr="pl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6675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/>
          </p:nvPr>
        </p:nvSpPr>
        <p:spPr>
          <a:xfrm>
            <a:off x="12700" y="4572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«Развитие культуры и туризма в муниципальном образовании «Велижский район»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407996"/>
              </p:ext>
            </p:extLst>
          </p:nvPr>
        </p:nvGraphicFramePr>
        <p:xfrm>
          <a:off x="838200" y="1371600"/>
          <a:ext cx="7315200" cy="83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39436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C00000"/>
                    </a:solidFill>
                  </a:tcPr>
                </a:tc>
              </a:tr>
              <a:tr h="44383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47819349,00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39983576,00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41294145,00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pic>
        <p:nvPicPr>
          <p:cNvPr id="106550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905375"/>
            <a:ext cx="35210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51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94263"/>
            <a:ext cx="1719263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52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05375"/>
            <a:ext cx="2624138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20178"/>
              </p:ext>
            </p:extLst>
          </p:nvPr>
        </p:nvGraphicFramePr>
        <p:xfrm>
          <a:off x="762000" y="2438400"/>
          <a:ext cx="762000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32449"/>
                <a:gridCol w="1632857"/>
                <a:gridCol w="1525943"/>
                <a:gridCol w="1428751"/>
              </a:tblGrid>
              <a:tr h="28935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815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«Музейная деятельность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 smtClean="0">
                        <a:latin typeface="Georgia" panose="02040502050405020303" pitchFamily="18" charset="0"/>
                      </a:endParaRPr>
                    </a:p>
                    <a:p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1857900,00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1438900,00</a:t>
                      </a: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1497200,00</a:t>
                      </a: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</a:tr>
              <a:tr h="815444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Развитие системы дополнительного образования детей в сфере культуры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3697355,00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3295489,00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3467389,00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71207"/>
              </p:ext>
            </p:extLst>
          </p:nvPr>
        </p:nvGraphicFramePr>
        <p:xfrm>
          <a:off x="914400" y="533400"/>
          <a:ext cx="7573964" cy="38309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43202"/>
                <a:gridCol w="1676400"/>
                <a:gridCol w="1524000"/>
                <a:gridCol w="1630362"/>
              </a:tblGrid>
              <a:tr h="3562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907722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Организация библиотечного обслуживания населения»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7743789,00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7527129,00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7809000,00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</a:tr>
              <a:tr h="907722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Развитие культурно-досуговой деятельности»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23713764,00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17007615,00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17697644,00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907722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«Обеспечение деятельности отдела по культуре и спорту Администрации муниципального образования «Велижский район»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10806541,00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10714443,00</a:t>
                      </a:r>
                      <a:endParaRPr lang="ru-RU" sz="16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10822912,00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799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1676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«Создание условий для эффективного управления муниципальными финансами в муниципальном образовании «Велижский район»</a:t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109571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8382000" cy="4724400"/>
          </a:xfrm>
        </p:spPr>
        <p:txBody>
          <a:bodyPr/>
          <a:lstStyle/>
          <a:p>
            <a:r>
              <a:rPr lang="ru-RU" altLang="ru-RU" dirty="0" smtClean="0">
                <a:latin typeface="Georgia" panose="02040502050405020303" pitchFamily="18" charset="0"/>
              </a:rPr>
              <a:t>     </a:t>
            </a:r>
            <a:r>
              <a:rPr lang="ru-RU" altLang="ru-RU" sz="1400" b="1" dirty="0" smtClean="0">
                <a:latin typeface="Georgia" panose="02040502050405020303" pitchFamily="18" charset="0"/>
              </a:rPr>
              <a:t>Цели программы:</a:t>
            </a:r>
          </a:p>
          <a:p>
            <a:pPr algn="just"/>
            <a:r>
              <a:rPr lang="ru-RU" altLang="ru-RU" sz="1400" dirty="0" smtClean="0">
                <a:latin typeface="Georgia" panose="02040502050405020303" pitchFamily="18" charset="0"/>
              </a:rPr>
              <a:t>- обеспечение долгосрочной сбалансированности и устойчивости бюджетной системы района;                                                                                                                                                       - эффективное управление муниципальным долгом;                                                                                  - создание условий для эффективного выполнения полномочий органов местного самоуправления поселений, входящих в состав муниципального образования «Велижский район».</a:t>
            </a:r>
          </a:p>
          <a:p>
            <a:r>
              <a:rPr lang="ru-RU" altLang="ru-RU" sz="1400" dirty="0" smtClean="0">
                <a:latin typeface="Georgia" panose="02040502050405020303" pitchFamily="18" charset="0"/>
              </a:rPr>
              <a:t>     </a:t>
            </a:r>
            <a:r>
              <a:rPr lang="ru-RU" altLang="ru-RU" sz="1400" b="1" dirty="0" smtClean="0">
                <a:latin typeface="Georgia" panose="02040502050405020303" pitchFamily="18" charset="0"/>
              </a:rPr>
              <a:t>Задачи программы: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altLang="ru-RU" sz="1400" dirty="0" smtClean="0">
                <a:latin typeface="Georgia" panose="02040502050405020303" pitchFamily="18" charset="0"/>
              </a:rPr>
              <a:t> совершенствование составления и организации бюджета муниципального района, оперативное и эффективное управление денежными потоками, повышение эффективности и прозрачности бюджетной отчетности;                                                       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altLang="ru-RU" sz="1400" dirty="0" smtClean="0">
                <a:latin typeface="Georgia" panose="02040502050405020303" pitchFamily="18" charset="0"/>
              </a:rPr>
              <a:t> достижение приемлемых и экономически обоснованных объема и структуры муниципального долга, минимизация стоимости заимствования;                                 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altLang="ru-RU" sz="1400" dirty="0" smtClean="0">
                <a:latin typeface="Georgia" panose="02040502050405020303" pitchFamily="18" charset="0"/>
              </a:rPr>
              <a:t> стимулирование органов местного самоуправления поселений к укреплению и развитию собственной доходной базы, обеспечение выравнивания их финансовых возможностей по исполнению полномочий по вопросам местного значения;         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altLang="ru-RU" sz="1400" dirty="0">
                <a:latin typeface="Georgia" panose="02040502050405020303" pitchFamily="18" charset="0"/>
              </a:rPr>
              <a:t> </a:t>
            </a:r>
            <a:r>
              <a:rPr lang="ru-RU" altLang="ru-RU" sz="1400" dirty="0" smtClean="0">
                <a:latin typeface="Georgia" panose="02040502050405020303" pitchFamily="18" charset="0"/>
              </a:rPr>
              <a:t>ведение учета использования бюджетных ассигнований резервного фонда Администрации муниципального образования «Велижский район».</a:t>
            </a:r>
            <a:endParaRPr lang="ru-RU" altLang="ru-RU" dirty="0" smtClean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C00000"/>
                </a:solidFill>
                <a:latin typeface="Georgia" pitchFamily="18" charset="0"/>
              </a:rPr>
              <a:t>«Создание условий для эффективного управления муниципальными финансами в муниципальном образовании «Велижский район»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372165"/>
              </p:ext>
            </p:extLst>
          </p:nvPr>
        </p:nvGraphicFramePr>
        <p:xfrm>
          <a:off x="876300" y="1219200"/>
          <a:ext cx="7315200" cy="840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3326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</a:tr>
              <a:tr h="505581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32488265,00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32233653,67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32376682,67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pic>
        <p:nvPicPr>
          <p:cNvPr id="108588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270500"/>
            <a:ext cx="22098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89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68215"/>
            <a:ext cx="1701800" cy="122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562069"/>
              </p:ext>
            </p:extLst>
          </p:nvPr>
        </p:nvGraphicFramePr>
        <p:xfrm>
          <a:off x="381000" y="2133600"/>
          <a:ext cx="7924800" cy="308893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57600"/>
                <a:gridCol w="1447800"/>
                <a:gridCol w="1524000"/>
                <a:gridCol w="1295400"/>
              </a:tblGrid>
              <a:tr h="3790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5009619,33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4880808,00</a:t>
                      </a:r>
                      <a:endParaRPr lang="ru-RU" sz="16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5075937,00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60088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Управление муниципальным долгом»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3245,67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3245,67</a:t>
                      </a:r>
                      <a:endParaRPr lang="ru-RU" sz="16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3245,67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183938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Выравнивание бюджетной обеспеченности поселений, входящих в состав муниципального образования «Велижский район»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27475400,00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27349600,00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27297500,00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Заголовок 1"/>
          <p:cNvSpPr txBox="1">
            <a:spLocks/>
          </p:cNvSpPr>
          <p:nvPr/>
        </p:nvSpPr>
        <p:spPr bwMode="auto">
          <a:xfrm>
            <a:off x="0" y="2133600"/>
            <a:ext cx="9037638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</a:r>
            <a:r>
              <a:rPr lang="ru-RU" altLang="ru-RU" sz="2000" b="1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район» </a:t>
            </a:r>
            <a:endParaRPr lang="ru-RU" altLang="ru-RU" sz="2000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518686"/>
              </p:ext>
            </p:extLst>
          </p:nvPr>
        </p:nvGraphicFramePr>
        <p:xfrm>
          <a:off x="2590800" y="3276600"/>
          <a:ext cx="6096000" cy="100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6528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</a:tr>
              <a:tr h="639603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1221500,00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1372500,00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8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sp>
        <p:nvSpPr>
          <p:cNvPr id="110609" name="Заголовок 1"/>
          <p:cNvSpPr txBox="1">
            <a:spLocks/>
          </p:cNvSpPr>
          <p:nvPr/>
        </p:nvSpPr>
        <p:spPr bwMode="auto">
          <a:xfrm>
            <a:off x="0" y="4495800"/>
            <a:ext cx="91519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«Создание условий для осуществления градостроительной деятельности на территории муниципального образования «Велижский район» </a:t>
            </a:r>
            <a:endParaRPr lang="ru-RU" altLang="ru-RU" sz="2000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094662"/>
              </p:ext>
            </p:extLst>
          </p:nvPr>
        </p:nvGraphicFramePr>
        <p:xfrm>
          <a:off x="301625" y="5943600"/>
          <a:ext cx="67056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370000,00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062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3276600"/>
            <a:ext cx="20796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25" name="Заголовок 1"/>
          <p:cNvSpPr txBox="1">
            <a:spLocks/>
          </p:cNvSpPr>
          <p:nvPr/>
        </p:nvSpPr>
        <p:spPr bwMode="auto">
          <a:xfrm>
            <a:off x="174625" y="114300"/>
            <a:ext cx="8686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«Программа  развития автомобильных дорог местного значения на территории муниципального образования «Велижский район»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987039"/>
              </p:ext>
            </p:extLst>
          </p:nvPr>
        </p:nvGraphicFramePr>
        <p:xfrm>
          <a:off x="1295400" y="1143000"/>
          <a:ext cx="67056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13268673,00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6193379,00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73558900,00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25" name="Заголовок 1"/>
          <p:cNvSpPr txBox="1">
            <a:spLocks/>
          </p:cNvSpPr>
          <p:nvPr/>
        </p:nvSpPr>
        <p:spPr bwMode="auto">
          <a:xfrm>
            <a:off x="228600" y="381000"/>
            <a:ext cx="868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«Проведение капитального ремонта и (или) строительство шахтных колодцев, расположенных на территории муниципального образования «Велижский район»</a:t>
            </a:r>
            <a:endParaRPr lang="ru-RU" altLang="ru-RU" sz="20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698737"/>
              </p:ext>
            </p:extLst>
          </p:nvPr>
        </p:nvGraphicFramePr>
        <p:xfrm>
          <a:off x="1219200" y="1676400"/>
          <a:ext cx="67056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129000,00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6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Заголовок 1"/>
          <p:cNvSpPr txBox="1">
            <a:spLocks/>
          </p:cNvSpPr>
          <p:nvPr/>
        </p:nvSpPr>
        <p:spPr bwMode="auto">
          <a:xfrm>
            <a:off x="2209800" y="38100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000" b="1">
                <a:latin typeface="Georgia" pitchFamily="18" charset="0"/>
              </a:rPr>
              <a:t>Муниципальная программа</a:t>
            </a:r>
            <a:br>
              <a:rPr lang="ru-RU" altLang="ru-RU" sz="2000" b="1">
                <a:latin typeface="Georgia" pitchFamily="18" charset="0"/>
              </a:rPr>
            </a:br>
            <a:r>
              <a:rPr lang="ru-RU" altLang="ru-RU" sz="2000" b="1">
                <a:latin typeface="Georgia" pitchFamily="18" charset="0"/>
              </a:rPr>
              <a:t>«Доступная среда»</a:t>
            </a:r>
            <a:endParaRPr lang="ru-RU" altLang="ru-RU" sz="2000"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438113"/>
              </p:ext>
            </p:extLst>
          </p:nvPr>
        </p:nvGraphicFramePr>
        <p:xfrm>
          <a:off x="1524000" y="1524000"/>
          <a:ext cx="4419600" cy="1279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579"/>
                <a:gridCol w="1347821"/>
                <a:gridCol w="1473200"/>
              </a:tblGrid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 2023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 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sp>
        <p:nvSpPr>
          <p:cNvPr id="111633" name="Заголовок 1"/>
          <p:cNvSpPr txBox="1">
            <a:spLocks/>
          </p:cNvSpPr>
          <p:nvPr/>
        </p:nvSpPr>
        <p:spPr bwMode="auto">
          <a:xfrm>
            <a:off x="198438" y="3276600"/>
            <a:ext cx="85645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000" b="1">
                <a:latin typeface="Georgia" pitchFamily="18" charset="0"/>
              </a:rPr>
              <a:t>Муниципальная программа</a:t>
            </a:r>
            <a:br>
              <a:rPr lang="ru-RU" altLang="ru-RU" sz="2000" b="1">
                <a:latin typeface="Georgia" pitchFamily="18" charset="0"/>
              </a:rPr>
            </a:br>
            <a:r>
              <a:rPr lang="ru-RU" altLang="ru-RU" sz="2000" b="1">
                <a:latin typeface="Georgia" pitchFamily="18" charset="0"/>
              </a:rPr>
              <a:t>«Повышение безопасности дорожного движения в муниципальном образовании «Велижский район»</a:t>
            </a:r>
            <a:endParaRPr lang="ru-RU" altLang="ru-RU" sz="2000"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675225"/>
              </p:ext>
            </p:extLst>
          </p:nvPr>
        </p:nvGraphicFramePr>
        <p:xfrm>
          <a:off x="1905000" y="4648200"/>
          <a:ext cx="4724400" cy="1096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800"/>
                <a:gridCol w="1574800"/>
                <a:gridCol w="1574800"/>
              </a:tblGrid>
              <a:tr h="45681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AB4A37"/>
                    </a:solidFill>
                  </a:tcPr>
                </a:tc>
              </a:tr>
              <a:tr h="640153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115000,00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215000,00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1648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24400"/>
            <a:ext cx="205105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9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2514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 flipV="1">
            <a:off x="198438" y="2971800"/>
            <a:ext cx="8839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914400" y="53340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«Гражданско-патриотическое воспитание граждан в </a:t>
            </a: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Велижском 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районе»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101916"/>
              </p:ext>
            </p:extLst>
          </p:nvPr>
        </p:nvGraphicFramePr>
        <p:xfrm>
          <a:off x="304800" y="1828800"/>
          <a:ext cx="6553200" cy="1096964"/>
        </p:xfrm>
        <a:graphic>
          <a:graphicData uri="http://schemas.openxmlformats.org/drawingml/2006/table">
            <a:tbl>
              <a:tblPr/>
              <a:tblGrid>
                <a:gridCol w="2184400"/>
                <a:gridCol w="2184400"/>
                <a:gridCol w="2184400"/>
              </a:tblGrid>
              <a:tr h="45690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 2023 год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 2024 год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 2025 год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64005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5000,00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руб.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5000,00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+mn-ea"/>
                          <a:cs typeface="Arial" charset="0"/>
                        </a:rPr>
                        <a:t>руб.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0,00 руб.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267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828800"/>
            <a:ext cx="1905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756656"/>
              </p:ext>
            </p:extLst>
          </p:nvPr>
        </p:nvGraphicFramePr>
        <p:xfrm>
          <a:off x="381000" y="3581400"/>
          <a:ext cx="8458200" cy="174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1676400"/>
                <a:gridCol w="1524000"/>
                <a:gridCol w="144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«Повышение престижа военной службы в молодежной среде и реализация комплекса воспитательных и развивающих мероприятий для допризывной молодежи»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5000,00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868362" y="12700"/>
            <a:ext cx="82375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«Развитие физической культуры и спорта в муниципальном образовании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 </a:t>
            </a:r>
          </a:p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523539"/>
              </p:ext>
            </p:extLst>
          </p:nvPr>
        </p:nvGraphicFramePr>
        <p:xfrm>
          <a:off x="228600" y="1066800"/>
          <a:ext cx="6705600" cy="822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4565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65778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10432121,00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15003934,00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15013137,00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66800"/>
            <a:ext cx="1752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75900"/>
              </p:ext>
            </p:extLst>
          </p:nvPr>
        </p:nvGraphicFramePr>
        <p:xfrm>
          <a:off x="304800" y="2667000"/>
          <a:ext cx="800100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1600200"/>
                <a:gridCol w="1600200"/>
                <a:gridCol w="16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«Развитие физкультурно-оздоровительной и спортивной работы в муниципальном образовании «Велижский район»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284421,00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230634,00</a:t>
                      </a:r>
                      <a:endParaRPr lang="ru-RU" sz="16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239837,00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«Укрепление материально-технической базы»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16000,00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«Ремонт спортивных объектов»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10131700,00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14773300,00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14773300,00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5428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>
            <a:off x="198438" y="1941513"/>
            <a:ext cx="883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«Противодействие коррупции в муниципальном образовании «Велижский район» 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202746"/>
              </p:ext>
            </p:extLst>
          </p:nvPr>
        </p:nvGraphicFramePr>
        <p:xfrm>
          <a:off x="2590800" y="3352800"/>
          <a:ext cx="6096000" cy="1081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44123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39851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8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0" y="4495800"/>
            <a:ext cx="91519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«Комплексные меры профилактики правонарушений и усилению борьбы с преступностью в Велижском районе»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19299"/>
              </p:ext>
            </p:extLst>
          </p:nvPr>
        </p:nvGraphicFramePr>
        <p:xfrm>
          <a:off x="381000" y="5715000"/>
          <a:ext cx="6705600" cy="822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4565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65778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814252,00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835452,00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781500,00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369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751513"/>
            <a:ext cx="1371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97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0" y="114300"/>
            <a:ext cx="8839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Профилактика безопасности и правонарушений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«Комплексные меры противодействия злоупотребления наркотиками и их незаконному обороту в Велижском районе»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46608"/>
              </p:ext>
            </p:extLst>
          </p:nvPr>
        </p:nvGraphicFramePr>
        <p:xfrm>
          <a:off x="381000" y="1447800"/>
          <a:ext cx="6400800" cy="975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5000,00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3000,00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8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3713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36675"/>
            <a:ext cx="1752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583363"/>
          </a:xfrm>
        </p:spPr>
        <p:txBody>
          <a:bodyPr/>
          <a:lstStyle/>
          <a:p>
            <a:pPr defTabSz="539750" eaLnBrk="1" hangingPunct="1"/>
            <a:r>
              <a:rPr altLang="ru-RU" sz="1400" b="1" smtClean="0">
                <a:latin typeface="Times New Roman" pitchFamily="18" charset="0"/>
              </a:rPr>
              <a:t>	</a:t>
            </a:r>
            <a:r>
              <a:rPr lang="ru-RU" altLang="ru-RU" sz="1400" b="1" smtClean="0">
                <a:latin typeface="Georgia" pitchFamily="18" charset="0"/>
              </a:rPr>
              <a:t>Муниципальные финансы</a:t>
            </a:r>
            <a:r>
              <a:rPr lang="ru-RU" altLang="ru-RU" sz="1400" smtClean="0">
                <a:latin typeface="Georgia" pitchFamily="18" charset="0"/>
              </a:rPr>
              <a:t>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Основными источниками формирования муниципальных финансов выступают: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собственные средства муниципального образования;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заемные средства.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chemeClr val="tx1"/>
                </a:solidFill>
                <a:latin typeface="Georgia" pitchFamily="18" charset="0"/>
              </a:rPr>
              <a:t>Местный бюджет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</a:t>
            </a:r>
            <a:b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</a:br>
            <a:r>
              <a:rPr altLang="ru-RU" sz="14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chemeClr val="tx1"/>
                </a:solidFill>
                <a:latin typeface="Georgia" pitchFamily="18" charset="0"/>
              </a:rPr>
              <a:t>Доходы местных бюджетов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 в соответствии с Бюджетным кодексом Российской Федерации</a:t>
            </a:r>
            <a:r>
              <a:rPr altLang="ru-RU" sz="140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формируются за счет собственных доходов и доходов за счет отчислений от федеральных и региональных регулирующих налогов и сборов.</a:t>
            </a:r>
            <a:b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К собственным доходам местных бюджетов относятся: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неналоговые доходы, зачисляемые в местные бюджеты в соответствии с законодательством Российской Федерации; 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</a:t>
            </a:r>
            <a:r>
              <a:rPr altLang="ru-RU" sz="1400" smtClean="0">
                <a:latin typeface="Georgia" pitchFamily="18" charset="0"/>
              </a:rPr>
              <a:t/>
            </a:r>
            <a:br>
              <a:rPr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</a:t>
            </a:r>
            <a:r>
              <a:rPr lang="ru-RU" altLang="ru-RU" sz="1400" b="1" smtClean="0">
                <a:latin typeface="Georgia" pitchFamily="18" charset="0"/>
              </a:rPr>
              <a:t>Расходы местных бюджетов </a:t>
            </a:r>
            <a:r>
              <a:rPr lang="ru-RU" altLang="ru-RU" sz="1400" smtClean="0">
                <a:latin typeface="Georgia" pitchFamily="18" charset="0"/>
              </a:rPr>
              <a:t>можно разделить на две большие группы: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собственные расходы муниципального образования, связанные с решением задач местного значения и обслуживанием муниципального долга;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расходы, связанные с осуществлением отдельных государственных полномочий, переданных органам местного самоуправления.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>
            <a:off x="304800" y="0"/>
            <a:ext cx="88392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«Укрепление общественного здоровья»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462756" y="2057400"/>
            <a:ext cx="85232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«Профилактика терроризма и экстремизма на территории муниципального образования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 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14707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443" y="5486400"/>
            <a:ext cx="1752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541963"/>
              </p:ext>
            </p:extLst>
          </p:nvPr>
        </p:nvGraphicFramePr>
        <p:xfrm>
          <a:off x="1524000" y="1076317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103058"/>
              </p:ext>
            </p:extLst>
          </p:nvPr>
        </p:nvGraphicFramePr>
        <p:xfrm>
          <a:off x="1523999" y="3182612"/>
          <a:ext cx="6400800" cy="944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5400" y="4116387"/>
            <a:ext cx="8839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«Формирование законопослушного поведения участников дорожного движения в муниципальном образовании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778645"/>
              </p:ext>
            </p:extLst>
          </p:nvPr>
        </p:nvGraphicFramePr>
        <p:xfrm>
          <a:off x="819943" y="5486400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075" y="4601764"/>
            <a:ext cx="4206875" cy="32553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1800" b="1" dirty="0" smtClean="0">
                <a:solidFill>
                  <a:schemeClr val="tx1"/>
                </a:solidFill>
                <a:latin typeface="Georgia" pitchFamily="18" charset="0"/>
              </a:rPr>
              <a:t>Пенсионное обеспечение</a:t>
            </a:r>
          </a:p>
        </p:txBody>
      </p:sp>
      <p:sp>
        <p:nvSpPr>
          <p:cNvPr id="116740" name="Заголовок 1"/>
          <p:cNvSpPr txBox="1">
            <a:spLocks/>
          </p:cNvSpPr>
          <p:nvPr/>
        </p:nvSpPr>
        <p:spPr bwMode="auto">
          <a:xfrm>
            <a:off x="431800" y="2988471"/>
            <a:ext cx="74676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Georgia" pitchFamily="18" charset="0"/>
              </a:rPr>
              <a:t>Социальное обеспечение детей - сирот</a:t>
            </a:r>
            <a:br>
              <a:rPr lang="ru-RU" altLang="ru-RU" sz="1800" b="1" dirty="0">
                <a:latin typeface="Georgia" pitchFamily="18" charset="0"/>
              </a:rPr>
            </a:br>
            <a:r>
              <a:rPr lang="ru-RU" altLang="ru-RU" sz="2000" b="1" dirty="0">
                <a:latin typeface="Georgia" pitchFamily="18" charset="0"/>
              </a:rPr>
              <a:t/>
            </a:r>
            <a:br>
              <a:rPr lang="ru-RU" altLang="ru-RU" sz="2000" b="1" dirty="0">
                <a:latin typeface="Georgia" pitchFamily="18" charset="0"/>
              </a:rPr>
            </a:br>
            <a:endParaRPr lang="ru-RU" altLang="ru-RU" sz="2000" dirty="0">
              <a:latin typeface="Georg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06375" y="257175"/>
            <a:ext cx="8763000" cy="8096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2400" b="1" cap="all" dirty="0" smtClean="0">
                <a:latin typeface="Georgia" panose="02040502050405020303" pitchFamily="18" charset="0"/>
              </a:rPr>
              <a:t>Социальное обеспечение граждан в 2023-2025 году</a:t>
            </a:r>
            <a:endParaRPr lang="ru-RU" sz="2400" cap="all" dirty="0" smtClean="0">
              <a:latin typeface="Georgia" panose="02040502050405020303" pitchFamily="18" charset="0"/>
            </a:endParaRPr>
          </a:p>
        </p:txBody>
      </p:sp>
      <p:pic>
        <p:nvPicPr>
          <p:cNvPr id="116756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601765"/>
            <a:ext cx="3429000" cy="212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7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3188693"/>
            <a:ext cx="18288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355601"/>
              </p:ext>
            </p:extLst>
          </p:nvPr>
        </p:nvGraphicFramePr>
        <p:xfrm>
          <a:off x="441326" y="4989014"/>
          <a:ext cx="3984624" cy="12811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28208"/>
                <a:gridCol w="1328208"/>
                <a:gridCol w="1328208"/>
              </a:tblGrid>
              <a:tr h="6405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/>
                </a:tc>
              </a:tr>
              <a:tr h="640556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5416800,00руб.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5416800,00</a:t>
                      </a:r>
                      <a:r>
                        <a:rPr lang="ru-RU" sz="1600" kern="1200" baseline="0" dirty="0" smtClean="0">
                          <a:effectLst/>
                          <a:latin typeface="Georgia" panose="02040502050405020303" pitchFamily="18" charset="0"/>
                        </a:rPr>
                        <a:t>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5416800,00</a:t>
                      </a:r>
                      <a:r>
                        <a:rPr lang="ru-RU" sz="1600" kern="1200" baseline="0" dirty="0"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kern="1200" baseline="0" dirty="0" smtClean="0">
                          <a:effectLst/>
                          <a:latin typeface="Georgia" panose="02040502050405020303" pitchFamily="18" charset="0"/>
                        </a:rPr>
                        <a:t>руб.</a:t>
                      </a:r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741252"/>
              </p:ext>
            </p:extLst>
          </p:nvPr>
        </p:nvGraphicFramePr>
        <p:xfrm>
          <a:off x="990600" y="3390698"/>
          <a:ext cx="5842000" cy="9619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81200"/>
                <a:gridCol w="1930400"/>
                <a:gridCol w="1930400"/>
              </a:tblGrid>
              <a:tr h="45539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T="45807" marB="45807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T="45807" marB="45807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T="45807" marB="45807"/>
                </a:tc>
              </a:tr>
              <a:tr h="506536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6020800,00 руб.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marT="45807" marB="45807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6068100,00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07" marB="45807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6107000,00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07" marB="45807"/>
                </a:tc>
              </a:tr>
            </a:tbl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066800" y="993923"/>
            <a:ext cx="7467600" cy="89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1600" b="1" dirty="0">
                <a:latin typeface="Georgia" pitchFamily="18" charset="0"/>
              </a:rPr>
              <a:t>Муниципальная программа «Обеспечение жильем молодых семей на территории муниципального образования «</a:t>
            </a:r>
            <a:r>
              <a:rPr lang="ru-RU" altLang="ru-RU" sz="1600" b="1" dirty="0" err="1">
                <a:latin typeface="Georgia" pitchFamily="18" charset="0"/>
              </a:rPr>
              <a:t>Велижский</a:t>
            </a:r>
            <a:r>
              <a:rPr lang="ru-RU" altLang="ru-RU" sz="1600" b="1" dirty="0">
                <a:latin typeface="Georgia" pitchFamily="18" charset="0"/>
              </a:rPr>
              <a:t> район» 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354835"/>
              </p:ext>
            </p:extLst>
          </p:nvPr>
        </p:nvGraphicFramePr>
        <p:xfrm>
          <a:off x="1600200" y="1891309"/>
          <a:ext cx="6400800" cy="8166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33600"/>
                <a:gridCol w="2133600"/>
                <a:gridCol w="2133600"/>
              </a:tblGrid>
              <a:tr h="2647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</a:tr>
              <a:tr h="481371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1018245,69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908274,20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911586,66</a:t>
                      </a:r>
                      <a:r>
                        <a:rPr lang="ru-RU" sz="1600" kern="1200" baseline="0" dirty="0" smtClean="0">
                          <a:effectLst/>
                          <a:latin typeface="Georgia" panose="02040502050405020303" pitchFamily="18" charset="0"/>
                        </a:rPr>
                        <a:t>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096962"/>
          </a:xfrm>
        </p:spPr>
        <p:txBody>
          <a:bodyPr/>
          <a:lstStyle/>
          <a:p>
            <a:pPr algn="l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Информация об объемах бюджетных ассигнований, направляемых на реализацию проектов</a:t>
            </a:r>
            <a:endParaRPr lang="ru-RU" sz="2000" i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524000"/>
            <a:ext cx="7010400" cy="4495800"/>
          </a:xfrm>
        </p:spPr>
        <p:txBody>
          <a:bodyPr/>
          <a:lstStyle/>
          <a:p>
            <a:pPr algn="ctr"/>
            <a:endParaRPr lang="ru-RU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2" descr="http://sosh16maykop.ru/images/d8807455-a37d-4eaa-8afc-067e3cc3a3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-152400"/>
            <a:ext cx="2664296" cy="245588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086727"/>
              </p:ext>
            </p:extLst>
          </p:nvPr>
        </p:nvGraphicFramePr>
        <p:xfrm>
          <a:off x="914400" y="2667000"/>
          <a:ext cx="7391400" cy="3845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38400"/>
                <a:gridCol w="1676400"/>
                <a:gridCol w="1676400"/>
                <a:gridCol w="16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Региональный проект «Современная школа»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7379008,00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10013632,00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6219200,00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Региональный проект "Успех каждого ребенка"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0,00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415028,88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Georgia" panose="02040502050405020303" pitchFamily="18" charset="0"/>
                        </a:rPr>
                        <a:t>0,00 </a:t>
                      </a:r>
                      <a:r>
                        <a:rPr lang="ru-RU" sz="1600" b="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Ведомственный проект</a:t>
                      </a:r>
                    </a:p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effectLst/>
                          <a:latin typeface="Georgia" panose="02040502050405020303" pitchFamily="18" charset="0"/>
                        </a:rPr>
                        <a:t>«Оказание государственной поддержки детям-сиротам, проживающим на территории Смоленской области, в обеспечении жильем»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1081275,00 руб. 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1081275,00 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1081275,00 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Всего по проектам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8460283,00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11509935,88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7300475,00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1251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046924"/>
              </p:ext>
            </p:extLst>
          </p:nvPr>
        </p:nvGraphicFramePr>
        <p:xfrm>
          <a:off x="419100" y="1803400"/>
          <a:ext cx="8343900" cy="38417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511"/>
                <a:gridCol w="5782989"/>
                <a:gridCol w="2057400"/>
              </a:tblGrid>
              <a:tr h="548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N п/п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Наименование показателя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Ед. изм.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доходов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35,6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35,6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 3.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образование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20,1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культуру и кинематографию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4,5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5.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социальную политику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1,8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6.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физическую культуру и спорт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1,1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17796" name="Прямоугольник 4"/>
          <p:cNvSpPr>
            <a:spLocks noChangeArrowheads="1"/>
          </p:cNvSpPr>
          <p:nvPr/>
        </p:nvSpPr>
        <p:spPr bwMode="auto">
          <a:xfrm>
            <a:off x="228600" y="3810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ОБЪЕМ ДОХОДОВ И РАСХОДОВ МУНИЦИПАЛЬНОГО ОБРАЗОВАНИЯ «ВЕЛИЖСКИЙ РАЙОН» В РАСЧЕТЕ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НА 1 ЖИТЕЛЯ В </a:t>
            </a:r>
            <a:r>
              <a:rPr lang="ru-RU" altLang="ru-RU" sz="2400" b="1" dirty="0" smtClean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altLang="ru-RU" sz="2400" b="1" dirty="0">
              <a:solidFill>
                <a:srgbClr val="577C54"/>
              </a:solidFill>
              <a:latin typeface="ParisianC" pitchFamily="2" charset="0"/>
            </a:endParaRPr>
          </a:p>
        </p:txBody>
      </p:sp>
      <p:sp>
        <p:nvSpPr>
          <p:cNvPr id="117797" name="Прямоугольник 4"/>
          <p:cNvSpPr>
            <a:spLocks noChangeArrowheads="1"/>
          </p:cNvSpPr>
          <p:nvPr/>
        </p:nvSpPr>
        <p:spPr bwMode="auto">
          <a:xfrm>
            <a:off x="304800" y="5867400"/>
            <a:ext cx="8610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ru-RU" altLang="ru-RU" sz="12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*Численность населения в муниципальном образовании «Велижский район» на </a:t>
            </a:r>
            <a:r>
              <a:rPr lang="ru-RU" altLang="ru-RU" sz="1200" b="1" dirty="0" smtClean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01.01.2023 </a:t>
            </a:r>
            <a:r>
              <a:rPr lang="ru-RU" altLang="ru-RU" sz="12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года составила 9843 человек</a:t>
            </a:r>
            <a:r>
              <a:rPr lang="ru-RU" altLang="ru-RU" sz="1200" b="1" dirty="0" smtClean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200" b="1" dirty="0">
              <a:solidFill>
                <a:srgbClr val="577C54"/>
              </a:solidFill>
              <a:latin typeface="ParisianC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8746"/>
            </a:gs>
            <a:gs pos="50000">
              <a:srgbClr val="E9BDBD"/>
            </a:gs>
            <a:gs pos="100000">
              <a:srgbClr val="F3DFD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Прямоугольник 1"/>
          <p:cNvSpPr>
            <a:spLocks noChangeArrowheads="1"/>
          </p:cNvSpPr>
          <p:nvPr/>
        </p:nvSpPr>
        <p:spPr bwMode="auto">
          <a:xfrm>
            <a:off x="152400" y="211138"/>
            <a:ext cx="87741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6575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Georgia" pitchFamily="18" charset="0"/>
              </a:rPr>
              <a:t>В целях реализации принципа прозрачности (открытости) и обеспечения полного и достоверного информирования граждан (заинтересованных пользователей) о бюджетном процессе в муниципальном образовании «Велижский район», для привлечения большего количества граждан к участию в обсуждении вопросов формирования бюджета разработана и опубликована настоящая брошюра – "Бюджет для граждан".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Georgia" pitchFamily="18" charset="0"/>
              </a:rPr>
              <a:t>«Бюджет для граждан»</a:t>
            </a:r>
            <a:r>
              <a:rPr lang="ru-RU" altLang="ru-RU" sz="1800">
                <a:latin typeface="Georgia" pitchFamily="18" charset="0"/>
              </a:rPr>
              <a:t> - это документ, представленный в виде аналитического материала. Он разрабатывается Финансовым управлением Администрации муниципального образования «Велижский район» и публикуется в открытом доступе. Его основная цель - предоставление гражданам актуальной информации о бюджете и отчете, о его исполнении в объективной, доступной и простой для понимания форме.</a:t>
            </a:r>
          </a:p>
        </p:txBody>
      </p:sp>
      <p:sp>
        <p:nvSpPr>
          <p:cNvPr id="118787" name="Прямоугольник 2"/>
          <p:cNvSpPr>
            <a:spLocks noChangeArrowheads="1"/>
          </p:cNvSpPr>
          <p:nvPr/>
        </p:nvSpPr>
        <p:spPr bwMode="auto">
          <a:xfrm>
            <a:off x="1981200" y="4265613"/>
            <a:ext cx="4800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Глава муниципального образования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«</a:t>
            </a:r>
            <a:r>
              <a:rPr lang="ru-RU" altLang="ru-RU" sz="1700" b="1" dirty="0" err="1">
                <a:latin typeface="Georgia" pitchFamily="18" charset="0"/>
              </a:rPr>
              <a:t>Велижский</a:t>
            </a:r>
            <a:r>
              <a:rPr lang="ru-RU" altLang="ru-RU" sz="1700" b="1" dirty="0">
                <a:latin typeface="Georgia" pitchFamily="18" charset="0"/>
              </a:rPr>
              <a:t> район»</a:t>
            </a:r>
            <a:br>
              <a:rPr lang="ru-RU" altLang="ru-RU" sz="1700" b="1" dirty="0">
                <a:latin typeface="Georgia" pitchFamily="18" charset="0"/>
              </a:rPr>
            </a:br>
            <a:r>
              <a:rPr lang="ru-RU" altLang="ru-RU" sz="1700" b="1" dirty="0">
                <a:latin typeface="Georgia" pitchFamily="18" charset="0"/>
              </a:rPr>
              <a:t>Галина Александровна </a:t>
            </a:r>
            <a:r>
              <a:rPr lang="ru-RU" altLang="ru-RU" sz="1700" b="1" dirty="0" err="1">
                <a:latin typeface="Georgia" pitchFamily="18" charset="0"/>
              </a:rPr>
              <a:t>Валикова</a:t>
            </a:r>
            <a:endParaRPr lang="ru-RU" altLang="ru-RU" sz="17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Председатель </a:t>
            </a:r>
            <a:r>
              <a:rPr lang="ru-RU" altLang="ru-RU" sz="1700" b="1" dirty="0" err="1">
                <a:latin typeface="Georgia" pitchFamily="18" charset="0"/>
              </a:rPr>
              <a:t>Велижского</a:t>
            </a:r>
            <a:r>
              <a:rPr lang="ru-RU" altLang="ru-RU" sz="1700" b="1" dirty="0">
                <a:latin typeface="Georgia" pitchFamily="18" charset="0"/>
              </a:rPr>
              <a:t> районного Совета депутатов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 smtClean="0">
                <a:latin typeface="Georgia" pitchFamily="18" charset="0"/>
              </a:rPr>
              <a:t>Людмила Петровна Осипова </a:t>
            </a:r>
            <a:endParaRPr lang="ru-RU" altLang="ru-RU" sz="1700" dirty="0">
              <a:latin typeface="ParisianC" pitchFamily="2" charset="0"/>
            </a:endParaRPr>
          </a:p>
        </p:txBody>
      </p:sp>
      <p:pic>
        <p:nvPicPr>
          <p:cNvPr id="11878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3613150"/>
            <a:ext cx="19478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1905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ttps://velizh.admin-smolensk.ru/files/272/bez-nazvan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56" y="5198076"/>
            <a:ext cx="18542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3000">
              <a:srgbClr val="FFFFFF"/>
            </a:gs>
            <a:gs pos="14000">
              <a:srgbClr val="E8E2E0"/>
            </a:gs>
            <a:gs pos="84000">
              <a:srgbClr val="BAA4A2"/>
            </a:gs>
            <a:gs pos="92999">
              <a:srgbClr val="916D67"/>
            </a:gs>
            <a:gs pos="100000">
              <a:srgbClr val="9D45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6858000" cy="6096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Бюджет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90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3489325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AB3C19"/>
                </a:solidFill>
                <a:latin typeface="Georgia" pitchFamily="18" charset="0"/>
              </a:rPr>
              <a:t>Дефицит</a:t>
            </a:r>
            <a:r>
              <a:rPr lang="ru-RU" altLang="ru-RU" sz="2000" dirty="0" smtClean="0">
                <a:solidFill>
                  <a:srgbClr val="AB3C19"/>
                </a:solidFill>
                <a:latin typeface="Georgia" pitchFamily="18" charset="0"/>
              </a:rPr>
              <a:t> </a:t>
            </a:r>
            <a:r>
              <a:rPr lang="ru-RU" altLang="ru-RU" sz="2000" b="1" dirty="0" smtClean="0">
                <a:solidFill>
                  <a:srgbClr val="AB3C19"/>
                </a:solidFill>
                <a:latin typeface="Georgia" pitchFamily="18" charset="0"/>
              </a:rPr>
              <a:t>бюджета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(это превышение расходов бюджета над его доходами)</a:t>
            </a: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		    Сбалансированность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      Дефицит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0160" y="1955431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46325" y="2468563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600" y="2463800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371600" y="2336800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308225" y="23177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317625" y="2776538"/>
            <a:ext cx="647700" cy="3111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317625" y="2784475"/>
            <a:ext cx="1333500" cy="58896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01" name="Подзаголовок 2"/>
          <p:cNvSpPr txBox="1">
            <a:spLocks/>
          </p:cNvSpPr>
          <p:nvPr/>
        </p:nvSpPr>
        <p:spPr bwMode="auto">
          <a:xfrm>
            <a:off x="5257800" y="1066800"/>
            <a:ext cx="3489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b="1">
                <a:solidFill>
                  <a:srgbClr val="AB3C19"/>
                </a:solidFill>
                <a:latin typeface="Georgia" pitchFamily="18" charset="0"/>
              </a:rPr>
              <a:t>Профицит бюджета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(превышение бюджетных доходов над расходами)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Сбалансированность</a:t>
            </a:r>
          </a:p>
          <a:p>
            <a:pPr algn="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      Профицит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316980" y="1908810"/>
            <a:ext cx="1371600" cy="4093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280025" y="2465388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372350" y="2470150"/>
            <a:ext cx="1371600" cy="3095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345363" y="231140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6350000" y="2325688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350000" y="2762250"/>
            <a:ext cx="1166813" cy="6111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7002463" y="2762250"/>
            <a:ext cx="741362" cy="32543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одзаголовок 2"/>
          <p:cNvSpPr txBox="1">
            <a:spLocks/>
          </p:cNvSpPr>
          <p:nvPr/>
        </p:nvSpPr>
        <p:spPr>
          <a:xfrm>
            <a:off x="2743200" y="3829050"/>
            <a:ext cx="3810000" cy="284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Сбалансированный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бюджет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(равенство </a:t>
            </a:r>
            <a:r>
              <a:rPr lang="ru-RU" sz="1400" dirty="0">
                <a:latin typeface="Georgia" panose="02040502050405020303" pitchFamily="18" charset="0"/>
              </a:rPr>
              <a:t>доходов и расходов бюджета)</a:t>
            </a: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0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Сальдо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962399" y="4798112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895600" y="5338763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029200" y="5348288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3962400" y="5187950"/>
            <a:ext cx="3048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006975" y="51879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943350" y="5657850"/>
            <a:ext cx="704850" cy="3413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4648200" y="5667375"/>
            <a:ext cx="750888" cy="3317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533400"/>
            <a:ext cx="7848600" cy="58674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Бюджетный процесс -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отчетности.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Гражданин, и его участие в бюджетном процессе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Помогает формировать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доходную часть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бюджета (налог на доходы физических лиц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);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Получает социальные гарантии - расходная часть бюджета (образование, культура, здравоохранение, социальная поддержка и др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Возможности влияния граждан на состав </a:t>
            </a: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бюджета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Участие в публичных слушаниях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по проекту решения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Велижского районного 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Совета депутатов «О бюджете муниципального образования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«Велижский район» на текущий год и плановый период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982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1" y="457200"/>
            <a:ext cx="7162800" cy="442690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latin typeface="Georgia" panose="02040502050405020303" pitchFamily="18" charset="0"/>
              </a:rPr>
              <a:t>Основные направления налоговой политики</a:t>
            </a:r>
            <a:endParaRPr lang="ru-RU" sz="2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899890"/>
            <a:ext cx="7696200" cy="5500910"/>
          </a:xfrm>
        </p:spPr>
        <p:txBody>
          <a:bodyPr>
            <a:normAutofit fontScale="92500" lnSpcReduction="10000"/>
          </a:bodyPr>
          <a:lstStyle/>
          <a:p>
            <a:r>
              <a:rPr lang="ru-RU" sz="1700" b="1" dirty="0">
                <a:solidFill>
                  <a:schemeClr val="tx1"/>
                </a:solidFill>
                <a:latin typeface="Georgia" panose="02040502050405020303" pitchFamily="18" charset="0"/>
              </a:rPr>
              <a:t>1. Мобилизация </a:t>
            </a:r>
            <a:r>
              <a:rPr lang="ru-RU" sz="17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доходов. </a:t>
            </a:r>
          </a:p>
          <a:p>
            <a:pPr algn="just"/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 целях мобилизации доходов в консолидированный бюджет муниципального образования «Велижский район»  планируется проведение следующих мероприятий: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Georgia" panose="02040502050405020303" pitchFamily="18" charset="0"/>
              </a:rPr>
              <a:t>- продолжение работы, направленной на повышение объемов поступлений налога на доходы физических лиц за счет создания условий для роста общего объема фонда оплаты труда в регионе, легализации «теневой» заработной платы, доведение ее до среднеотраслевого уровня, а также проведения мероприятий по сокращению задолженности по налогу на доходы физических лиц</a:t>
            </a:r>
            <a:r>
              <a:rPr lang="ru-RU" sz="17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Georgia" panose="02040502050405020303" pitchFamily="18" charset="0"/>
              </a:rPr>
              <a:t>- вовлечение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доход.</a:t>
            </a:r>
          </a:p>
          <a:p>
            <a:pPr algn="just"/>
            <a:r>
              <a:rPr lang="ru-RU" sz="1700" b="1" dirty="0">
                <a:solidFill>
                  <a:schemeClr val="tx1"/>
                </a:solidFill>
                <a:latin typeface="Georgia" panose="02040502050405020303" pitchFamily="18" charset="0"/>
              </a:rPr>
              <a:t>2. Совершенствование налогового </a:t>
            </a:r>
            <a:r>
              <a:rPr lang="ru-RU" sz="17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администрирования</a:t>
            </a:r>
          </a:p>
          <a:p>
            <a:pPr algn="just"/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 целях совершенствования налогового администрирования следует продолжить работу: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Georgia" panose="02040502050405020303" pitchFamily="18" charset="0"/>
              </a:rPr>
              <a:t>- по повышению ответственности администраторов доходов консолидированного бюджета муниципального образования «Велижский район» за эффективное прогнозирование, своевременность, полноту поступления и сокращение задолженности администрируемых платежей;</a:t>
            </a: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143000"/>
            <a:ext cx="7696200" cy="4768222"/>
          </a:xfrm>
        </p:spPr>
        <p:txBody>
          <a:bodyPr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по взаимодействию органов власти всех уровней, в рамках деятельности межведомственных рабочих групп (комиссий) по контролю за поступлением платежей, в целях увеличения собираемости налогов и сборов, поступающих в консолидированный бюджет области, и сокращения недоимки;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по актуализации на постоянной основе сведений, предоставляемых органами, осуществляющими регистрацию и учет объектов недвижимого имущества, в УФНС России по Смоленской области;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по проведению органами местного самоуправления муниципальных образований Велижского района совместно с территориальными налоговыми органами индивидуальной работы с физическими лицами, имеющими задолженность в бюджет по имущественным налогам, информирование работодателей о сотрудниках, имеющих задолженность по имущественным налогам.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78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467600" cy="442690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latin typeface="Georgia" panose="02040502050405020303" pitchFamily="18" charset="0"/>
              </a:rPr>
              <a:t>Основные направления бюджетной политики</a:t>
            </a:r>
            <a:endParaRPr lang="ru-RU" sz="2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899890"/>
            <a:ext cx="8077199" cy="5577110"/>
          </a:xfrm>
        </p:spPr>
        <p:txBody>
          <a:bodyPr>
            <a:normAutofit/>
          </a:bodyPr>
          <a:lstStyle/>
          <a:p>
            <a:pPr algn="just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Основными направлениями бюджетной политики муниципального образования «Велижский район» на среднесрочный период являются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: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концентрация расходов на первоочередных и приоритетных направлениях, в том числе на достижении целей и результатов региональных проектов, направленных на реализацию национальных проектов;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обеспечение 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повышение реалистичности и минимизация рисков несбалансированности бюджета;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недопущение принятия новых расходных обязательств, не обеспеченных источниками финансирования;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поддержка инвестиционной активности субъектов предпринимательской деятельности;</a:t>
            </a: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20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10.xml><?xml version="1.0" encoding="utf-8"?>
<a:theme xmlns:a="http://schemas.openxmlformats.org/drawingml/2006/main" name="Полосы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Полосы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Параллакс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7.xml><?xml version="1.0" encoding="utf-8"?>
<a:theme xmlns:a="http://schemas.openxmlformats.org/drawingml/2006/main" name="Грань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8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9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Override1.xml><?xml version="1.0" encoding="utf-8"?>
<a:themeOverride xmlns:a="http://schemas.openxmlformats.org/drawingml/2006/main">
  <a:clrScheme name="Оранжевый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TC103090434[[fn=Тип дерева]]</Template>
  <TotalTime>12678</TotalTime>
  <Words>3575</Words>
  <Application>Microsoft Office PowerPoint</Application>
  <PresentationFormat>Экран (4:3)</PresentationFormat>
  <Paragraphs>557</Paragraphs>
  <Slides>44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44</vt:i4>
      </vt:variant>
    </vt:vector>
  </HeadingPairs>
  <TitlesOfParts>
    <vt:vector size="70" baseType="lpstr">
      <vt:lpstr>Arial</vt:lpstr>
      <vt:lpstr>Calibri</vt:lpstr>
      <vt:lpstr>Cambria</vt:lpstr>
      <vt:lpstr>Century Gothic</vt:lpstr>
      <vt:lpstr>Corbel</vt:lpstr>
      <vt:lpstr>Garamond</vt:lpstr>
      <vt:lpstr>Georgia</vt:lpstr>
      <vt:lpstr>ParisianC</vt:lpstr>
      <vt:lpstr>Rockwell</vt:lpstr>
      <vt:lpstr>Rockwell Condensed</vt:lpstr>
      <vt:lpstr>Times New Roman</vt:lpstr>
      <vt:lpstr>Trebuchet MS</vt:lpstr>
      <vt:lpstr>Wingdings</vt:lpstr>
      <vt:lpstr>Wingdings 3</vt:lpstr>
      <vt:lpstr>Натуральные материалы</vt:lpstr>
      <vt:lpstr>Дерево</vt:lpstr>
      <vt:lpstr>Savon</vt:lpstr>
      <vt:lpstr>1_Натуральные материалы</vt:lpstr>
      <vt:lpstr>Легкий дым</vt:lpstr>
      <vt:lpstr>Параллакс</vt:lpstr>
      <vt:lpstr>Грань</vt:lpstr>
      <vt:lpstr>Ион</vt:lpstr>
      <vt:lpstr>1_Savon</vt:lpstr>
      <vt:lpstr>Полосы</vt:lpstr>
      <vt:lpstr>Тема Office</vt:lpstr>
      <vt:lpstr>1_Легкий дым</vt:lpstr>
      <vt:lpstr>Презентация PowerPoint</vt:lpstr>
      <vt:lpstr> 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информационно-телекоммуникационной сети «Интернет», включает пояснения к решению от 20.12.2022 №85 «о бюджете муниципального образования «Велижский район» на 2023 год и на плановый период 2024 и 2025 годов» и направлен на увеличение степени информированности граждан о проводимой в Велижском районе бюджетной политики.  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 В материалах представлены основы формирования бюджета, его параметры, структура и динамика доходов и расходов.  Бюджет для граждан нацелен на получение обратной связи от граждан, которым интересны современные проблемы муниципальных финансов.</vt:lpstr>
      <vt:lpstr>Контактная информация  Финансовое управление Администрации муниципального образования «Велижский район»:  Адрес: 216290, Россия, Смоленская обл., г. Велиж, пл. Дзержинского, д. 7. Тел.: 8(48132)4-19-44; факс: 8(48132)4-23-64. E-mail: fvg01@mail.ru</vt:lpstr>
      <vt:lpstr> Муниципальные финансы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  Основными источниками формирования муниципальных финансов выступают:  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  - собственные средства муниципального образования;  - заемные средства.  Местный бюджет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  Доходы местных бюджетов в соответствии с Бюджетным кодексом Российской Федерации формируются за счет собственных доходов и доходов за счет отчислений от федеральных и региональных регулирующих налогов и сборов.  К собственным доходам местных бюджетов относятся:  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  - неналоговые доходы, зачисляемые в местные бюджеты в соответствии с законодательством Российской Федерации;   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  Расходы местных бюджетов можно разделить на две большие группы:  - собственные расходы муниципального образования, связанные с решением задач местного значения и обслуживанием муниципального долга;  - расходы, связанные с осуществлением отдельных государственных полномочий, переданных органам местного самоуправления.</vt:lpstr>
      <vt:lpstr>Бюджет</vt:lpstr>
      <vt:lpstr>Презентация PowerPoint</vt:lpstr>
      <vt:lpstr>Основные направления налоговой политики</vt:lpstr>
      <vt:lpstr>Презентация PowerPoint</vt:lpstr>
      <vt:lpstr>Основные направления бюджетной политики</vt:lpstr>
      <vt:lpstr>Презентация PowerPoint</vt:lpstr>
      <vt:lpstr>Презентация PowerPoint</vt:lpstr>
      <vt:lpstr>Презентация PowerPoint</vt:lpstr>
      <vt:lpstr>Структура прогнозируемых налоговых и неналоговых доходов бюджета муниципального образования «Велижский район» на плановый период 2023 года, тыс. руб.</vt:lpstr>
      <vt:lpstr>Структура прогнозируемых налоговых и неналоговых доходов бюджета муниципального образования «Велижский район» на плановый период 2024 года, тыс. руб.</vt:lpstr>
      <vt:lpstr>Структура прогнозируемых налоговых и неналоговых доходов бюджета муниципального образования «Велижский район» на плановый период 2025 года, тыс. руб.</vt:lpstr>
      <vt:lpstr>Презентация PowerPoint</vt:lpstr>
      <vt:lpstr>Структура расходов бюджета муниципального образования «Велижский район» на 2023 год, тыс. руб.</vt:lpstr>
      <vt:lpstr>Структура расходов бюджета муниципального образования «Велижский район» на плановый период 2024 года, тыс. руб.</vt:lpstr>
      <vt:lpstr>Структура расходов бюджета муниципального образования «Велижский район» на плановый период 2025 года, тыс. руб.</vt:lpstr>
      <vt:lpstr>Распределение расходов бюджета муниципального образования                 «Велижский район» на 2023 год, тыс. руб.</vt:lpstr>
      <vt:lpstr>Распределение расходов бюджета муниципального образования                 «Велижский район» на 2024 год, тыс. руб.</vt:lpstr>
      <vt:lpstr>Распределение расходов бюджета муниципального образования                 «Велижский район» на 2025 год, тыс. руб.</vt:lpstr>
      <vt:lpstr>Перечень муниципальных программ муниципального образования «Велижский район»</vt:lpstr>
      <vt:lpstr>Муниципальная программа «Развитие образования и молодежной политики в муниципальном образовании «Велижский район»       </vt:lpstr>
      <vt:lpstr>Муниципальная программа «Развитие образования и молодежной политики в муниципальном образовании «Велижский район» </vt:lpstr>
      <vt:lpstr>Презентация PowerPoint</vt:lpstr>
      <vt:lpstr>Муниципальная программа «Создание условий для эффективной деятельности Администрации муниципального образования «Велижский район» </vt:lpstr>
      <vt:lpstr>Презентация PowerPoint</vt:lpstr>
      <vt:lpstr>Муниципальная программа «Развитие культуры и туризма на территории муниципального образования «Велижский район»        </vt:lpstr>
      <vt:lpstr>Муниципальная программа «Развитие культуры и туризма в муниципальном образовании «Велижский район» </vt:lpstr>
      <vt:lpstr>Презентация PowerPoint</vt:lpstr>
      <vt:lpstr>Муниципальная программа «Создание условий для эффективного управления муниципальными финансами в муниципальном образовании «Велижский район»       </vt:lpstr>
      <vt:lpstr>Муниципальная программа «Создание условий для эффективного управления муниципальными финансами в муниципальном образовании «Велижский район»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об объемах бюджетных ассигнований, направляемых на реализацию проектов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Александр</dc:creator>
  <cp:lastModifiedBy>Н.А. Солдатова</cp:lastModifiedBy>
  <cp:revision>1293</cp:revision>
  <cp:lastPrinted>2016-01-21T12:34:56Z</cp:lastPrinted>
  <dcterms:created xsi:type="dcterms:W3CDTF">1601-01-01T00:00:00Z</dcterms:created>
  <dcterms:modified xsi:type="dcterms:W3CDTF">2023-01-11T06:30:02Z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