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19"/>
  </p:notesMasterIdLst>
  <p:sldIdLst>
    <p:sldId id="509" r:id="rId2"/>
    <p:sldId id="494" r:id="rId3"/>
    <p:sldId id="495" r:id="rId4"/>
    <p:sldId id="510" r:id="rId5"/>
    <p:sldId id="335" r:id="rId6"/>
    <p:sldId id="407" r:id="rId7"/>
    <p:sldId id="497" r:id="rId8"/>
    <p:sldId id="517" r:id="rId9"/>
    <p:sldId id="513" r:id="rId10"/>
    <p:sldId id="500" r:id="rId11"/>
    <p:sldId id="501" r:id="rId12"/>
    <p:sldId id="518" r:id="rId13"/>
    <p:sldId id="515" r:id="rId14"/>
    <p:sldId id="504" r:id="rId15"/>
    <p:sldId id="506" r:id="rId16"/>
    <p:sldId id="511" r:id="rId17"/>
    <p:sldId id="508" r:id="rId18"/>
  </p:sldIdLst>
  <p:sldSz cx="12192000" cy="6858000"/>
  <p:notesSz cx="6797675" cy="9926638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509"/>
            <p14:sldId id="494"/>
            <p14:sldId id="495"/>
            <p14:sldId id="510"/>
            <p14:sldId id="335"/>
            <p14:sldId id="407"/>
            <p14:sldId id="497"/>
            <p14:sldId id="517"/>
            <p14:sldId id="513"/>
            <p14:sldId id="500"/>
            <p14:sldId id="501"/>
            <p14:sldId id="518"/>
            <p14:sldId id="515"/>
            <p14:sldId id="504"/>
            <p14:sldId id="506"/>
            <p14:sldId id="511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0F7"/>
    <a:srgbClr val="191919"/>
    <a:srgbClr val="FFD633"/>
    <a:srgbClr val="9165E8"/>
    <a:srgbClr val="FFCF4D"/>
    <a:srgbClr val="8670F2"/>
    <a:srgbClr val="866FF2"/>
    <a:srgbClr val="FF6464"/>
    <a:srgbClr val="E5D8D3"/>
    <a:srgbClr val="006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8" autoAdjust="0"/>
    <p:restoredTop sz="96405"/>
  </p:normalViewPr>
  <p:slideViewPr>
    <p:cSldViewPr snapToGrid="0">
      <p:cViewPr varScale="1">
        <p:scale>
          <a:sx n="64" d="100"/>
          <a:sy n="64" d="100"/>
        </p:scale>
        <p:origin x="90" y="1200"/>
      </p:cViewPr>
      <p:guideLst>
        <p:guide orient="horz" pos="618"/>
        <p:guide pos="234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4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5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7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4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8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9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2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1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9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61.png"/><Relationship Id="rId21" Type="http://schemas.openxmlformats.org/officeDocument/2006/relationships/image" Target="../media/image76.png"/><Relationship Id="rId7" Type="http://schemas.openxmlformats.org/officeDocument/2006/relationships/image" Target="../media/image59.gif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image" Target="../media/image60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24" Type="http://schemas.openxmlformats.org/officeDocument/2006/relationships/image" Target="../media/image78.png"/><Relationship Id="rId5" Type="http://schemas.openxmlformats.org/officeDocument/2006/relationships/image" Target="../media/image63.png"/><Relationship Id="rId15" Type="http://schemas.openxmlformats.org/officeDocument/2006/relationships/image" Target="../media/image70.jpeg"/><Relationship Id="rId23" Type="http://schemas.openxmlformats.org/officeDocument/2006/relationships/image" Target="NULL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62.png"/><Relationship Id="rId9" Type="http://schemas.openxmlformats.org/officeDocument/2006/relationships/image" Target="../media/image10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2.png"/><Relationship Id="rId34" Type="http://schemas.openxmlformats.org/officeDocument/2006/relationships/image" Target="../media/image4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gif"/><Relationship Id="rId2" Type="http://schemas.openxmlformats.org/officeDocument/2006/relationships/tags" Target="../tags/tag8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gi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86.png"/><Relationship Id="rId23" Type="http://schemas.openxmlformats.org/officeDocument/2006/relationships/image" Target="../media/image94.jpeg"/><Relationship Id="rId28" Type="http://schemas.openxmlformats.org/officeDocument/2006/relationships/image" Target="../media/image99.png"/><Relationship Id="rId36" Type="http://schemas.openxmlformats.org/officeDocument/2006/relationships/image" Target="../media/image10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5.png"/><Relationship Id="rId8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.png"/><Relationship Id="rId3" Type="http://schemas.openxmlformats.org/officeDocument/2006/relationships/image" Target="../media/image108.jpeg"/><Relationship Id="rId7" Type="http://schemas.openxmlformats.org/officeDocument/2006/relationships/image" Target="../media/image111.png"/><Relationship Id="rId12" Type="http://schemas.openxmlformats.org/officeDocument/2006/relationships/image" Target="../media/image9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04.gif"/><Relationship Id="rId5" Type="http://schemas.openxmlformats.org/officeDocument/2006/relationships/image" Target="../media/image110.jpeg"/><Relationship Id="rId10" Type="http://schemas.openxmlformats.org/officeDocument/2006/relationships/image" Target="../media/image114.png"/><Relationship Id="rId4" Type="http://schemas.openxmlformats.org/officeDocument/2006/relationships/image" Target="../media/image109.jpeg"/><Relationship Id="rId9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5.gif"/><Relationship Id="rId7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9.png"/><Relationship Id="rId3" Type="http://schemas.openxmlformats.org/officeDocument/2006/relationships/image" Target="../media/image119.png"/><Relationship Id="rId21" Type="http://schemas.openxmlformats.org/officeDocument/2006/relationships/image" Target="../media/image136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0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16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39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8.png"/><Relationship Id="rId28" Type="http://schemas.openxmlformats.org/officeDocument/2006/relationships/image" Target="../media/image117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7.png"/><Relationship Id="rId27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gif"/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gif"/><Relationship Id="rId12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5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835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28" y="5248653"/>
            <a:ext cx="4343409" cy="16093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6" y="649400"/>
            <a:ext cx="2056168" cy="4401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4496" y="3720897"/>
            <a:ext cx="4953130" cy="95323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45221" y="1826216"/>
            <a:ext cx="11090217" cy="3781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Как и чем</a:t>
            </a:r>
            <a:b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Корпорация МСП  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помогает</a:t>
            </a: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предпринимателям?</a:t>
            </a:r>
            <a:endParaRPr lang="ru-RU" sz="8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20887" y="739450"/>
            <a:ext cx="6197313" cy="273652"/>
            <a:chOff x="2858728" y="6286486"/>
            <a:chExt cx="7181174" cy="18466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7678527" y="6378819"/>
              <a:ext cx="17627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7015835" y="6286486"/>
              <a:ext cx="49487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Россия</a:t>
              </a:r>
              <a:endParaRPr lang="ru-RU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658387" y="6286486"/>
              <a:ext cx="38151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2023 </a:t>
              </a:r>
              <a:endParaRPr lang="ru-RU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858728" y="6378819"/>
              <a:ext cx="398553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0" y="5871512"/>
            <a:ext cx="12192000" cy="1008530"/>
            <a:chOff x="0" y="6578600"/>
            <a:chExt cx="12192000" cy="100853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6587958"/>
              <a:ext cx="12192000" cy="999172"/>
              <a:chOff x="0" y="6587958"/>
              <a:chExt cx="12192000" cy="99917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7401495"/>
                <a:ext cx="12192000" cy="18563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Freeform 152"/>
              <p:cNvSpPr>
                <a:spLocks/>
              </p:cNvSpPr>
              <p:nvPr/>
            </p:nvSpPr>
            <p:spPr bwMode="auto">
              <a:xfrm>
                <a:off x="6744823" y="6851646"/>
                <a:ext cx="313557" cy="600863"/>
              </a:xfrm>
              <a:custGeom>
                <a:avLst/>
                <a:gdLst>
                  <a:gd name="T0" fmla="*/ 205 w 215"/>
                  <a:gd name="T1" fmla="*/ 96 h 412"/>
                  <a:gd name="T2" fmla="*/ 195 w 215"/>
                  <a:gd name="T3" fmla="*/ 88 h 412"/>
                  <a:gd name="T4" fmla="*/ 187 w 215"/>
                  <a:gd name="T5" fmla="*/ 86 h 412"/>
                  <a:gd name="T6" fmla="*/ 131 w 215"/>
                  <a:gd name="T7" fmla="*/ 98 h 412"/>
                  <a:gd name="T8" fmla="*/ 115 w 215"/>
                  <a:gd name="T9" fmla="*/ 98 h 412"/>
                  <a:gd name="T10" fmla="*/ 86 w 215"/>
                  <a:gd name="T11" fmla="*/ 92 h 412"/>
                  <a:gd name="T12" fmla="*/ 82 w 215"/>
                  <a:gd name="T13" fmla="*/ 82 h 412"/>
                  <a:gd name="T14" fmla="*/ 94 w 215"/>
                  <a:gd name="T15" fmla="*/ 72 h 412"/>
                  <a:gd name="T16" fmla="*/ 102 w 215"/>
                  <a:gd name="T17" fmla="*/ 64 h 412"/>
                  <a:gd name="T18" fmla="*/ 100 w 215"/>
                  <a:gd name="T19" fmla="*/ 56 h 412"/>
                  <a:gd name="T20" fmla="*/ 90 w 215"/>
                  <a:gd name="T21" fmla="*/ 50 h 412"/>
                  <a:gd name="T22" fmla="*/ 62 w 215"/>
                  <a:gd name="T23" fmla="*/ 48 h 412"/>
                  <a:gd name="T24" fmla="*/ 54 w 215"/>
                  <a:gd name="T25" fmla="*/ 52 h 412"/>
                  <a:gd name="T26" fmla="*/ 46 w 215"/>
                  <a:gd name="T27" fmla="*/ 74 h 412"/>
                  <a:gd name="T28" fmla="*/ 38 w 215"/>
                  <a:gd name="T29" fmla="*/ 70 h 412"/>
                  <a:gd name="T30" fmla="*/ 32 w 215"/>
                  <a:gd name="T31" fmla="*/ 56 h 412"/>
                  <a:gd name="T32" fmla="*/ 20 w 215"/>
                  <a:gd name="T33" fmla="*/ 30 h 412"/>
                  <a:gd name="T34" fmla="*/ 20 w 215"/>
                  <a:gd name="T35" fmla="*/ 18 h 412"/>
                  <a:gd name="T36" fmla="*/ 24 w 215"/>
                  <a:gd name="T37" fmla="*/ 4 h 412"/>
                  <a:gd name="T38" fmla="*/ 14 w 215"/>
                  <a:gd name="T39" fmla="*/ 0 h 412"/>
                  <a:gd name="T40" fmla="*/ 8 w 215"/>
                  <a:gd name="T41" fmla="*/ 30 h 412"/>
                  <a:gd name="T42" fmla="*/ 10 w 215"/>
                  <a:gd name="T43" fmla="*/ 48 h 412"/>
                  <a:gd name="T44" fmla="*/ 12 w 215"/>
                  <a:gd name="T45" fmla="*/ 72 h 412"/>
                  <a:gd name="T46" fmla="*/ 28 w 215"/>
                  <a:gd name="T47" fmla="*/ 94 h 412"/>
                  <a:gd name="T48" fmla="*/ 34 w 215"/>
                  <a:gd name="T49" fmla="*/ 104 h 412"/>
                  <a:gd name="T50" fmla="*/ 32 w 215"/>
                  <a:gd name="T51" fmla="*/ 120 h 412"/>
                  <a:gd name="T52" fmla="*/ 32 w 215"/>
                  <a:gd name="T53" fmla="*/ 140 h 412"/>
                  <a:gd name="T54" fmla="*/ 32 w 215"/>
                  <a:gd name="T55" fmla="*/ 166 h 412"/>
                  <a:gd name="T56" fmla="*/ 36 w 215"/>
                  <a:gd name="T57" fmla="*/ 190 h 412"/>
                  <a:gd name="T58" fmla="*/ 42 w 215"/>
                  <a:gd name="T59" fmla="*/ 196 h 412"/>
                  <a:gd name="T60" fmla="*/ 42 w 215"/>
                  <a:gd name="T61" fmla="*/ 258 h 412"/>
                  <a:gd name="T62" fmla="*/ 52 w 215"/>
                  <a:gd name="T63" fmla="*/ 284 h 412"/>
                  <a:gd name="T64" fmla="*/ 58 w 215"/>
                  <a:gd name="T65" fmla="*/ 318 h 412"/>
                  <a:gd name="T66" fmla="*/ 68 w 215"/>
                  <a:gd name="T67" fmla="*/ 346 h 412"/>
                  <a:gd name="T68" fmla="*/ 68 w 215"/>
                  <a:gd name="T69" fmla="*/ 362 h 412"/>
                  <a:gd name="T70" fmla="*/ 12 w 215"/>
                  <a:gd name="T71" fmla="*/ 412 h 412"/>
                  <a:gd name="T72" fmla="*/ 173 w 215"/>
                  <a:gd name="T73" fmla="*/ 382 h 412"/>
                  <a:gd name="T74" fmla="*/ 173 w 215"/>
                  <a:gd name="T75" fmla="*/ 368 h 412"/>
                  <a:gd name="T76" fmla="*/ 171 w 215"/>
                  <a:gd name="T77" fmla="*/ 342 h 412"/>
                  <a:gd name="T78" fmla="*/ 179 w 215"/>
                  <a:gd name="T79" fmla="*/ 342 h 412"/>
                  <a:gd name="T80" fmla="*/ 187 w 215"/>
                  <a:gd name="T81" fmla="*/ 330 h 412"/>
                  <a:gd name="T82" fmla="*/ 169 w 215"/>
                  <a:gd name="T83" fmla="*/ 310 h 412"/>
                  <a:gd name="T84" fmla="*/ 115 w 215"/>
                  <a:gd name="T85" fmla="*/ 230 h 412"/>
                  <a:gd name="T86" fmla="*/ 105 w 215"/>
                  <a:gd name="T87" fmla="*/ 204 h 412"/>
                  <a:gd name="T88" fmla="*/ 86 w 215"/>
                  <a:gd name="T89" fmla="*/ 190 h 412"/>
                  <a:gd name="T90" fmla="*/ 94 w 215"/>
                  <a:gd name="T91" fmla="*/ 130 h 412"/>
                  <a:gd name="T92" fmla="*/ 123 w 215"/>
                  <a:gd name="T93" fmla="*/ 124 h 412"/>
                  <a:gd name="T94" fmla="*/ 181 w 215"/>
                  <a:gd name="T95" fmla="*/ 106 h 412"/>
                  <a:gd name="T96" fmla="*/ 197 w 215"/>
                  <a:gd name="T97" fmla="*/ 108 h 412"/>
                  <a:gd name="T98" fmla="*/ 213 w 215"/>
                  <a:gd name="T99" fmla="*/ 106 h 412"/>
                  <a:gd name="T100" fmla="*/ 215 w 215"/>
                  <a:gd name="T101" fmla="*/ 10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412">
                    <a:moveTo>
                      <a:pt x="211" y="98"/>
                    </a:moveTo>
                    <a:lnTo>
                      <a:pt x="211" y="98"/>
                    </a:lnTo>
                    <a:lnTo>
                      <a:pt x="205" y="96"/>
                    </a:lnTo>
                    <a:lnTo>
                      <a:pt x="201" y="92"/>
                    </a:lnTo>
                    <a:lnTo>
                      <a:pt x="199" y="90"/>
                    </a:lnTo>
                    <a:lnTo>
                      <a:pt x="195" y="88"/>
                    </a:lnTo>
                    <a:lnTo>
                      <a:pt x="195" y="88"/>
                    </a:lnTo>
                    <a:lnTo>
                      <a:pt x="191" y="86"/>
                    </a:lnTo>
                    <a:lnTo>
                      <a:pt x="187" y="86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5" y="98"/>
                    </a:lnTo>
                    <a:lnTo>
                      <a:pt x="98" y="94"/>
                    </a:lnTo>
                    <a:lnTo>
                      <a:pt x="98" y="94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94" y="72"/>
                    </a:lnTo>
                    <a:lnTo>
                      <a:pt x="100" y="70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3" y="62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0" y="50"/>
                    </a:lnTo>
                    <a:lnTo>
                      <a:pt x="82" y="48"/>
                    </a:lnTo>
                    <a:lnTo>
                      <a:pt x="74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8" y="50"/>
                    </a:lnTo>
                    <a:lnTo>
                      <a:pt x="54" y="52"/>
                    </a:lnTo>
                    <a:lnTo>
                      <a:pt x="48" y="62"/>
                    </a:lnTo>
                    <a:lnTo>
                      <a:pt x="46" y="70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56"/>
                    </a:lnTo>
                    <a:lnTo>
                      <a:pt x="26" y="46"/>
                    </a:lnTo>
                    <a:lnTo>
                      <a:pt x="22" y="38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6"/>
                    </a:lnTo>
                    <a:lnTo>
                      <a:pt x="10" y="48"/>
                    </a:lnTo>
                    <a:lnTo>
                      <a:pt x="10" y="6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4" y="78"/>
                    </a:lnTo>
                    <a:lnTo>
                      <a:pt x="18" y="82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2" y="100"/>
                    </a:lnTo>
                    <a:lnTo>
                      <a:pt x="34" y="104"/>
                    </a:lnTo>
                    <a:lnTo>
                      <a:pt x="34" y="11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30" y="134"/>
                    </a:lnTo>
                    <a:lnTo>
                      <a:pt x="32" y="14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66"/>
                    </a:lnTo>
                    <a:lnTo>
                      <a:pt x="32" y="166"/>
                    </a:lnTo>
                    <a:lnTo>
                      <a:pt x="32" y="180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0" y="224"/>
                    </a:lnTo>
                    <a:lnTo>
                      <a:pt x="40" y="246"/>
                    </a:lnTo>
                    <a:lnTo>
                      <a:pt x="42" y="258"/>
                    </a:lnTo>
                    <a:lnTo>
                      <a:pt x="46" y="268"/>
                    </a:lnTo>
                    <a:lnTo>
                      <a:pt x="46" y="268"/>
                    </a:lnTo>
                    <a:lnTo>
                      <a:pt x="52" y="284"/>
                    </a:lnTo>
                    <a:lnTo>
                      <a:pt x="56" y="296"/>
                    </a:lnTo>
                    <a:lnTo>
                      <a:pt x="58" y="318"/>
                    </a:lnTo>
                    <a:lnTo>
                      <a:pt x="58" y="318"/>
                    </a:lnTo>
                    <a:lnTo>
                      <a:pt x="62" y="336"/>
                    </a:lnTo>
                    <a:lnTo>
                      <a:pt x="68" y="346"/>
                    </a:lnTo>
                    <a:lnTo>
                      <a:pt x="68" y="346"/>
                    </a:lnTo>
                    <a:lnTo>
                      <a:pt x="68" y="352"/>
                    </a:lnTo>
                    <a:lnTo>
                      <a:pt x="68" y="356"/>
                    </a:lnTo>
                    <a:lnTo>
                      <a:pt x="68" y="362"/>
                    </a:lnTo>
                    <a:lnTo>
                      <a:pt x="50" y="386"/>
                    </a:lnTo>
                    <a:lnTo>
                      <a:pt x="12" y="386"/>
                    </a:lnTo>
                    <a:lnTo>
                      <a:pt x="12" y="412"/>
                    </a:lnTo>
                    <a:lnTo>
                      <a:pt x="193" y="412"/>
                    </a:lnTo>
                    <a:lnTo>
                      <a:pt x="193" y="382"/>
                    </a:lnTo>
                    <a:lnTo>
                      <a:pt x="173" y="382"/>
                    </a:lnTo>
                    <a:lnTo>
                      <a:pt x="171" y="366"/>
                    </a:lnTo>
                    <a:lnTo>
                      <a:pt x="171" y="366"/>
                    </a:lnTo>
                    <a:lnTo>
                      <a:pt x="173" y="368"/>
                    </a:lnTo>
                    <a:lnTo>
                      <a:pt x="173" y="364"/>
                    </a:lnTo>
                    <a:lnTo>
                      <a:pt x="173" y="356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5" y="342"/>
                    </a:lnTo>
                    <a:lnTo>
                      <a:pt x="179" y="342"/>
                    </a:lnTo>
                    <a:lnTo>
                      <a:pt x="181" y="338"/>
                    </a:lnTo>
                    <a:lnTo>
                      <a:pt x="181" y="338"/>
                    </a:lnTo>
                    <a:lnTo>
                      <a:pt x="187" y="330"/>
                    </a:lnTo>
                    <a:lnTo>
                      <a:pt x="187" y="330"/>
                    </a:lnTo>
                    <a:lnTo>
                      <a:pt x="179" y="322"/>
                    </a:lnTo>
                    <a:lnTo>
                      <a:pt x="169" y="310"/>
                    </a:lnTo>
                    <a:lnTo>
                      <a:pt x="145" y="276"/>
                    </a:lnTo>
                    <a:lnTo>
                      <a:pt x="115" y="230"/>
                    </a:lnTo>
                    <a:lnTo>
                      <a:pt x="115" y="230"/>
                    </a:lnTo>
                    <a:lnTo>
                      <a:pt x="113" y="220"/>
                    </a:lnTo>
                    <a:lnTo>
                      <a:pt x="109" y="212"/>
                    </a:lnTo>
                    <a:lnTo>
                      <a:pt x="105" y="204"/>
                    </a:lnTo>
                    <a:lnTo>
                      <a:pt x="100" y="200"/>
                    </a:lnTo>
                    <a:lnTo>
                      <a:pt x="90" y="192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92" y="154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81" y="106"/>
                    </a:lnTo>
                    <a:lnTo>
                      <a:pt x="189" y="106"/>
                    </a:lnTo>
                    <a:lnTo>
                      <a:pt x="197" y="108"/>
                    </a:lnTo>
                    <a:lnTo>
                      <a:pt x="197" y="108"/>
                    </a:lnTo>
                    <a:lnTo>
                      <a:pt x="201" y="110"/>
                    </a:lnTo>
                    <a:lnTo>
                      <a:pt x="205" y="110"/>
                    </a:lnTo>
                    <a:lnTo>
                      <a:pt x="213" y="106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1" y="98"/>
                    </a:lnTo>
                    <a:lnTo>
                      <a:pt x="211" y="9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53"/>
              <p:cNvSpPr>
                <a:spLocks noChangeShapeType="1"/>
              </p:cNvSpPr>
              <p:nvPr/>
            </p:nvSpPr>
            <p:spPr bwMode="auto">
              <a:xfrm flipV="1">
                <a:off x="6733156" y="6600800"/>
                <a:ext cx="160424" cy="312099"/>
              </a:xfrm>
              <a:prstGeom prst="line">
                <a:avLst/>
              </a:prstGeom>
              <a:noFill/>
              <a:ln w="12700">
                <a:solidFill>
                  <a:srgbClr val="1919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155"/>
              <p:cNvSpPr>
                <a:spLocks noChangeAspect="1" noChangeArrowheads="1" noTextEdit="1"/>
              </p:cNvSpPr>
              <p:nvPr/>
            </p:nvSpPr>
            <p:spPr bwMode="auto">
              <a:xfrm>
                <a:off x="2260004" y="6869534"/>
                <a:ext cx="1155700" cy="58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57"/>
              <p:cNvSpPr>
                <a:spLocks/>
              </p:cNvSpPr>
              <p:nvPr/>
            </p:nvSpPr>
            <p:spPr bwMode="auto">
              <a:xfrm>
                <a:off x="1621481" y="6976760"/>
                <a:ext cx="942964" cy="475369"/>
              </a:xfrm>
              <a:custGeom>
                <a:avLst/>
                <a:gdLst>
                  <a:gd name="T0" fmla="*/ 712 w 728"/>
                  <a:gd name="T1" fmla="*/ 195 h 367"/>
                  <a:gd name="T2" fmla="*/ 678 w 728"/>
                  <a:gd name="T3" fmla="*/ 166 h 367"/>
                  <a:gd name="T4" fmla="*/ 646 w 728"/>
                  <a:gd name="T5" fmla="*/ 195 h 367"/>
                  <a:gd name="T6" fmla="*/ 612 w 728"/>
                  <a:gd name="T7" fmla="*/ 166 h 367"/>
                  <a:gd name="T8" fmla="*/ 578 w 728"/>
                  <a:gd name="T9" fmla="*/ 195 h 367"/>
                  <a:gd name="T10" fmla="*/ 546 w 728"/>
                  <a:gd name="T11" fmla="*/ 166 h 367"/>
                  <a:gd name="T12" fmla="*/ 512 w 728"/>
                  <a:gd name="T13" fmla="*/ 195 h 367"/>
                  <a:gd name="T14" fmla="*/ 494 w 728"/>
                  <a:gd name="T15" fmla="*/ 82 h 367"/>
                  <a:gd name="T16" fmla="*/ 510 w 728"/>
                  <a:gd name="T17" fmla="*/ 28 h 367"/>
                  <a:gd name="T18" fmla="*/ 510 w 728"/>
                  <a:gd name="T19" fmla="*/ 0 h 367"/>
                  <a:gd name="T20" fmla="*/ 494 w 728"/>
                  <a:gd name="T21" fmla="*/ 28 h 367"/>
                  <a:gd name="T22" fmla="*/ 484 w 728"/>
                  <a:gd name="T23" fmla="*/ 0 h 367"/>
                  <a:gd name="T24" fmla="*/ 462 w 728"/>
                  <a:gd name="T25" fmla="*/ 28 h 367"/>
                  <a:gd name="T26" fmla="*/ 450 w 728"/>
                  <a:gd name="T27" fmla="*/ 0 h 367"/>
                  <a:gd name="T28" fmla="*/ 434 w 728"/>
                  <a:gd name="T29" fmla="*/ 28 h 367"/>
                  <a:gd name="T30" fmla="*/ 410 w 728"/>
                  <a:gd name="T31" fmla="*/ 104 h 367"/>
                  <a:gd name="T32" fmla="*/ 394 w 728"/>
                  <a:gd name="T33" fmla="*/ 132 h 367"/>
                  <a:gd name="T34" fmla="*/ 360 w 728"/>
                  <a:gd name="T35" fmla="*/ 104 h 367"/>
                  <a:gd name="T36" fmla="*/ 344 w 728"/>
                  <a:gd name="T37" fmla="*/ 132 h 367"/>
                  <a:gd name="T38" fmla="*/ 310 w 728"/>
                  <a:gd name="T39" fmla="*/ 104 h 367"/>
                  <a:gd name="T40" fmla="*/ 298 w 728"/>
                  <a:gd name="T41" fmla="*/ 132 h 367"/>
                  <a:gd name="T42" fmla="*/ 294 w 728"/>
                  <a:gd name="T43" fmla="*/ 0 h 367"/>
                  <a:gd name="T44" fmla="*/ 278 w 728"/>
                  <a:gd name="T45" fmla="*/ 28 h 367"/>
                  <a:gd name="T46" fmla="*/ 268 w 728"/>
                  <a:gd name="T47" fmla="*/ 0 h 367"/>
                  <a:gd name="T48" fmla="*/ 246 w 728"/>
                  <a:gd name="T49" fmla="*/ 28 h 367"/>
                  <a:gd name="T50" fmla="*/ 234 w 728"/>
                  <a:gd name="T51" fmla="*/ 0 h 367"/>
                  <a:gd name="T52" fmla="*/ 218 w 728"/>
                  <a:gd name="T53" fmla="*/ 56 h 367"/>
                  <a:gd name="T54" fmla="*/ 218 w 728"/>
                  <a:gd name="T55" fmla="*/ 82 h 367"/>
                  <a:gd name="T56" fmla="*/ 224 w 728"/>
                  <a:gd name="T57" fmla="*/ 195 h 367"/>
                  <a:gd name="T58" fmla="*/ 214 w 728"/>
                  <a:gd name="T59" fmla="*/ 166 h 367"/>
                  <a:gd name="T60" fmla="*/ 182 w 728"/>
                  <a:gd name="T61" fmla="*/ 195 h 367"/>
                  <a:gd name="T62" fmla="*/ 148 w 728"/>
                  <a:gd name="T63" fmla="*/ 166 h 367"/>
                  <a:gd name="T64" fmla="*/ 116 w 728"/>
                  <a:gd name="T65" fmla="*/ 195 h 367"/>
                  <a:gd name="T66" fmla="*/ 82 w 728"/>
                  <a:gd name="T67" fmla="*/ 166 h 367"/>
                  <a:gd name="T68" fmla="*/ 50 w 728"/>
                  <a:gd name="T69" fmla="*/ 195 h 367"/>
                  <a:gd name="T70" fmla="*/ 16 w 728"/>
                  <a:gd name="T71" fmla="*/ 166 h 367"/>
                  <a:gd name="T72" fmla="*/ 0 w 728"/>
                  <a:gd name="T73" fmla="*/ 195 h 367"/>
                  <a:gd name="T74" fmla="*/ 0 w 728"/>
                  <a:gd name="T75" fmla="*/ 367 h 367"/>
                  <a:gd name="T76" fmla="*/ 728 w 728"/>
                  <a:gd name="T77" fmla="*/ 223 h 367"/>
                  <a:gd name="T78" fmla="*/ 728 w 728"/>
                  <a:gd name="T79" fmla="*/ 16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8" h="367">
                    <a:moveTo>
                      <a:pt x="712" y="166"/>
                    </a:moveTo>
                    <a:lnTo>
                      <a:pt x="712" y="195"/>
                    </a:lnTo>
                    <a:lnTo>
                      <a:pt x="678" y="195"/>
                    </a:lnTo>
                    <a:lnTo>
                      <a:pt x="678" y="166"/>
                    </a:lnTo>
                    <a:lnTo>
                      <a:pt x="646" y="166"/>
                    </a:lnTo>
                    <a:lnTo>
                      <a:pt x="646" y="195"/>
                    </a:lnTo>
                    <a:lnTo>
                      <a:pt x="612" y="195"/>
                    </a:lnTo>
                    <a:lnTo>
                      <a:pt x="612" y="166"/>
                    </a:lnTo>
                    <a:lnTo>
                      <a:pt x="578" y="166"/>
                    </a:lnTo>
                    <a:lnTo>
                      <a:pt x="578" y="195"/>
                    </a:lnTo>
                    <a:lnTo>
                      <a:pt x="546" y="195"/>
                    </a:lnTo>
                    <a:lnTo>
                      <a:pt x="546" y="166"/>
                    </a:lnTo>
                    <a:lnTo>
                      <a:pt x="512" y="166"/>
                    </a:lnTo>
                    <a:lnTo>
                      <a:pt x="512" y="195"/>
                    </a:lnTo>
                    <a:lnTo>
                      <a:pt x="502" y="195"/>
                    </a:lnTo>
                    <a:lnTo>
                      <a:pt x="494" y="82"/>
                    </a:lnTo>
                    <a:lnTo>
                      <a:pt x="510" y="82"/>
                    </a:lnTo>
                    <a:lnTo>
                      <a:pt x="510" y="28"/>
                    </a:lnTo>
                    <a:lnTo>
                      <a:pt x="510" y="28"/>
                    </a:lnTo>
                    <a:lnTo>
                      <a:pt x="510" y="0"/>
                    </a:lnTo>
                    <a:lnTo>
                      <a:pt x="494" y="0"/>
                    </a:lnTo>
                    <a:lnTo>
                      <a:pt x="494" y="28"/>
                    </a:lnTo>
                    <a:lnTo>
                      <a:pt x="484" y="28"/>
                    </a:lnTo>
                    <a:lnTo>
                      <a:pt x="484" y="0"/>
                    </a:lnTo>
                    <a:lnTo>
                      <a:pt x="462" y="0"/>
                    </a:lnTo>
                    <a:lnTo>
                      <a:pt x="462" y="28"/>
                    </a:lnTo>
                    <a:lnTo>
                      <a:pt x="450" y="28"/>
                    </a:lnTo>
                    <a:lnTo>
                      <a:pt x="450" y="0"/>
                    </a:lnTo>
                    <a:lnTo>
                      <a:pt x="434" y="0"/>
                    </a:lnTo>
                    <a:lnTo>
                      <a:pt x="434" y="28"/>
                    </a:lnTo>
                    <a:lnTo>
                      <a:pt x="430" y="104"/>
                    </a:lnTo>
                    <a:lnTo>
                      <a:pt x="410" y="104"/>
                    </a:lnTo>
                    <a:lnTo>
                      <a:pt x="410" y="132"/>
                    </a:lnTo>
                    <a:lnTo>
                      <a:pt x="394" y="132"/>
                    </a:lnTo>
                    <a:lnTo>
                      <a:pt x="394" y="104"/>
                    </a:lnTo>
                    <a:lnTo>
                      <a:pt x="360" y="104"/>
                    </a:lnTo>
                    <a:lnTo>
                      <a:pt x="360" y="132"/>
                    </a:lnTo>
                    <a:lnTo>
                      <a:pt x="344" y="132"/>
                    </a:lnTo>
                    <a:lnTo>
                      <a:pt x="344" y="104"/>
                    </a:lnTo>
                    <a:lnTo>
                      <a:pt x="310" y="104"/>
                    </a:lnTo>
                    <a:lnTo>
                      <a:pt x="310" y="132"/>
                    </a:lnTo>
                    <a:lnTo>
                      <a:pt x="298" y="132"/>
                    </a:lnTo>
                    <a:lnTo>
                      <a:pt x="294" y="46"/>
                    </a:lnTo>
                    <a:lnTo>
                      <a:pt x="294" y="0"/>
                    </a:lnTo>
                    <a:lnTo>
                      <a:pt x="278" y="0"/>
                    </a:lnTo>
                    <a:lnTo>
                      <a:pt x="278" y="28"/>
                    </a:lnTo>
                    <a:lnTo>
                      <a:pt x="268" y="28"/>
                    </a:lnTo>
                    <a:lnTo>
                      <a:pt x="268" y="0"/>
                    </a:lnTo>
                    <a:lnTo>
                      <a:pt x="246" y="0"/>
                    </a:lnTo>
                    <a:lnTo>
                      <a:pt x="246" y="28"/>
                    </a:lnTo>
                    <a:lnTo>
                      <a:pt x="234" y="28"/>
                    </a:lnTo>
                    <a:lnTo>
                      <a:pt x="234" y="0"/>
                    </a:lnTo>
                    <a:lnTo>
                      <a:pt x="218" y="0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82"/>
                    </a:lnTo>
                    <a:lnTo>
                      <a:pt x="232" y="82"/>
                    </a:lnTo>
                    <a:lnTo>
                      <a:pt x="224" y="195"/>
                    </a:lnTo>
                    <a:lnTo>
                      <a:pt x="214" y="195"/>
                    </a:lnTo>
                    <a:lnTo>
                      <a:pt x="214" y="166"/>
                    </a:lnTo>
                    <a:lnTo>
                      <a:pt x="182" y="166"/>
                    </a:lnTo>
                    <a:lnTo>
                      <a:pt x="182" y="195"/>
                    </a:lnTo>
                    <a:lnTo>
                      <a:pt x="148" y="195"/>
                    </a:lnTo>
                    <a:lnTo>
                      <a:pt x="148" y="166"/>
                    </a:lnTo>
                    <a:lnTo>
                      <a:pt x="116" y="166"/>
                    </a:lnTo>
                    <a:lnTo>
                      <a:pt x="116" y="195"/>
                    </a:lnTo>
                    <a:lnTo>
                      <a:pt x="82" y="195"/>
                    </a:lnTo>
                    <a:lnTo>
                      <a:pt x="82" y="166"/>
                    </a:lnTo>
                    <a:lnTo>
                      <a:pt x="50" y="166"/>
                    </a:lnTo>
                    <a:lnTo>
                      <a:pt x="50" y="195"/>
                    </a:lnTo>
                    <a:lnTo>
                      <a:pt x="16" y="195"/>
                    </a:lnTo>
                    <a:lnTo>
                      <a:pt x="16" y="166"/>
                    </a:lnTo>
                    <a:lnTo>
                      <a:pt x="0" y="166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367"/>
                    </a:lnTo>
                    <a:lnTo>
                      <a:pt x="728" y="367"/>
                    </a:lnTo>
                    <a:lnTo>
                      <a:pt x="728" y="223"/>
                    </a:lnTo>
                    <a:lnTo>
                      <a:pt x="728" y="195"/>
                    </a:lnTo>
                    <a:lnTo>
                      <a:pt x="728" y="166"/>
                    </a:lnTo>
                    <a:lnTo>
                      <a:pt x="712" y="166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1"/>
              <p:cNvSpPr>
                <a:spLocks noEditPoints="1"/>
              </p:cNvSpPr>
              <p:nvPr/>
            </p:nvSpPr>
            <p:spPr bwMode="auto">
              <a:xfrm>
                <a:off x="10038139" y="6775833"/>
                <a:ext cx="257689" cy="655509"/>
              </a:xfrm>
              <a:custGeom>
                <a:avLst/>
                <a:gdLst>
                  <a:gd name="T0" fmla="*/ 256 w 274"/>
                  <a:gd name="T1" fmla="*/ 603 h 697"/>
                  <a:gd name="T2" fmla="*/ 232 w 274"/>
                  <a:gd name="T3" fmla="*/ 483 h 697"/>
                  <a:gd name="T4" fmla="*/ 200 w 274"/>
                  <a:gd name="T5" fmla="*/ 314 h 697"/>
                  <a:gd name="T6" fmla="*/ 220 w 274"/>
                  <a:gd name="T7" fmla="*/ 258 h 697"/>
                  <a:gd name="T8" fmla="*/ 220 w 274"/>
                  <a:gd name="T9" fmla="*/ 204 h 697"/>
                  <a:gd name="T10" fmla="*/ 184 w 274"/>
                  <a:gd name="T11" fmla="*/ 186 h 697"/>
                  <a:gd name="T12" fmla="*/ 208 w 274"/>
                  <a:gd name="T13" fmla="*/ 168 h 697"/>
                  <a:gd name="T14" fmla="*/ 194 w 274"/>
                  <a:gd name="T15" fmla="*/ 132 h 697"/>
                  <a:gd name="T16" fmla="*/ 194 w 274"/>
                  <a:gd name="T17" fmla="*/ 132 h 697"/>
                  <a:gd name="T18" fmla="*/ 190 w 274"/>
                  <a:gd name="T19" fmla="*/ 110 h 697"/>
                  <a:gd name="T20" fmla="*/ 182 w 274"/>
                  <a:gd name="T21" fmla="*/ 92 h 697"/>
                  <a:gd name="T22" fmla="*/ 168 w 274"/>
                  <a:gd name="T23" fmla="*/ 78 h 697"/>
                  <a:gd name="T24" fmla="*/ 152 w 274"/>
                  <a:gd name="T25" fmla="*/ 70 h 697"/>
                  <a:gd name="T26" fmla="*/ 144 w 274"/>
                  <a:gd name="T27" fmla="*/ 48 h 697"/>
                  <a:gd name="T28" fmla="*/ 136 w 274"/>
                  <a:gd name="T29" fmla="*/ 0 h 697"/>
                  <a:gd name="T30" fmla="*/ 128 w 274"/>
                  <a:gd name="T31" fmla="*/ 48 h 697"/>
                  <a:gd name="T32" fmla="*/ 128 w 274"/>
                  <a:gd name="T33" fmla="*/ 70 h 697"/>
                  <a:gd name="T34" fmla="*/ 112 w 274"/>
                  <a:gd name="T35" fmla="*/ 78 h 697"/>
                  <a:gd name="T36" fmla="*/ 100 w 274"/>
                  <a:gd name="T37" fmla="*/ 92 h 697"/>
                  <a:gd name="T38" fmla="*/ 92 w 274"/>
                  <a:gd name="T39" fmla="*/ 110 h 697"/>
                  <a:gd name="T40" fmla="*/ 88 w 274"/>
                  <a:gd name="T41" fmla="*/ 132 h 697"/>
                  <a:gd name="T42" fmla="*/ 86 w 274"/>
                  <a:gd name="T43" fmla="*/ 168 h 697"/>
                  <a:gd name="T44" fmla="*/ 72 w 274"/>
                  <a:gd name="T45" fmla="*/ 186 h 697"/>
                  <a:gd name="T46" fmla="*/ 96 w 274"/>
                  <a:gd name="T47" fmla="*/ 204 h 697"/>
                  <a:gd name="T48" fmla="*/ 62 w 274"/>
                  <a:gd name="T49" fmla="*/ 258 h 697"/>
                  <a:gd name="T50" fmla="*/ 58 w 274"/>
                  <a:gd name="T51" fmla="*/ 258 h 697"/>
                  <a:gd name="T52" fmla="*/ 70 w 274"/>
                  <a:gd name="T53" fmla="*/ 483 h 697"/>
                  <a:gd name="T54" fmla="*/ 36 w 274"/>
                  <a:gd name="T55" fmla="*/ 603 h 697"/>
                  <a:gd name="T56" fmla="*/ 0 w 274"/>
                  <a:gd name="T57" fmla="*/ 647 h 697"/>
                  <a:gd name="T58" fmla="*/ 20 w 274"/>
                  <a:gd name="T59" fmla="*/ 697 h 697"/>
                  <a:gd name="T60" fmla="*/ 120 w 274"/>
                  <a:gd name="T61" fmla="*/ 258 h 697"/>
                  <a:gd name="T62" fmla="*/ 158 w 274"/>
                  <a:gd name="T63" fmla="*/ 212 h 697"/>
                  <a:gd name="T64" fmla="*/ 120 w 274"/>
                  <a:gd name="T65" fmla="*/ 258 h 697"/>
                  <a:gd name="T66" fmla="*/ 212 w 274"/>
                  <a:gd name="T67" fmla="*/ 258 h 697"/>
                  <a:gd name="T68" fmla="*/ 184 w 274"/>
                  <a:gd name="T69" fmla="*/ 258 h 697"/>
                  <a:gd name="T70" fmla="*/ 212 w 274"/>
                  <a:gd name="T71" fmla="*/ 212 h 697"/>
                  <a:gd name="T72" fmla="*/ 128 w 274"/>
                  <a:gd name="T73" fmla="*/ 168 h 697"/>
                  <a:gd name="T74" fmla="*/ 114 w 274"/>
                  <a:gd name="T75" fmla="*/ 140 h 697"/>
                  <a:gd name="T76" fmla="*/ 136 w 274"/>
                  <a:gd name="T77" fmla="*/ 140 h 697"/>
                  <a:gd name="T78" fmla="*/ 146 w 274"/>
                  <a:gd name="T79" fmla="*/ 168 h 697"/>
                  <a:gd name="T80" fmla="*/ 136 w 274"/>
                  <a:gd name="T81" fmla="*/ 140 h 697"/>
                  <a:gd name="T82" fmla="*/ 166 w 274"/>
                  <a:gd name="T83" fmla="*/ 140 h 697"/>
                  <a:gd name="T84" fmla="*/ 154 w 274"/>
                  <a:gd name="T85" fmla="*/ 168 h 697"/>
                  <a:gd name="T86" fmla="*/ 174 w 274"/>
                  <a:gd name="T87" fmla="*/ 168 h 697"/>
                  <a:gd name="T88" fmla="*/ 186 w 274"/>
                  <a:gd name="T89" fmla="*/ 140 h 697"/>
                  <a:gd name="T90" fmla="*/ 174 w 274"/>
                  <a:gd name="T91" fmla="*/ 168 h 697"/>
                  <a:gd name="T92" fmla="*/ 94 w 274"/>
                  <a:gd name="T93" fmla="*/ 140 h 697"/>
                  <a:gd name="T94" fmla="*/ 106 w 274"/>
                  <a:gd name="T95" fmla="*/ 168 h 697"/>
                  <a:gd name="T96" fmla="*/ 120 w 274"/>
                  <a:gd name="T97" fmla="*/ 186 h 697"/>
                  <a:gd name="T98" fmla="*/ 158 w 274"/>
                  <a:gd name="T99" fmla="*/ 204 h 697"/>
                  <a:gd name="T100" fmla="*/ 120 w 274"/>
                  <a:gd name="T101" fmla="*/ 186 h 697"/>
                  <a:gd name="T102" fmla="*/ 70 w 274"/>
                  <a:gd name="T103" fmla="*/ 258 h 697"/>
                  <a:gd name="T104" fmla="*/ 96 w 274"/>
                  <a:gd name="T105" fmla="*/ 212 h 697"/>
                  <a:gd name="T106" fmla="*/ 70 w 274"/>
                  <a:gd name="T107" fmla="*/ 258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697">
                    <a:moveTo>
                      <a:pt x="274" y="697"/>
                    </a:moveTo>
                    <a:lnTo>
                      <a:pt x="256" y="603"/>
                    </a:lnTo>
                    <a:lnTo>
                      <a:pt x="248" y="603"/>
                    </a:lnTo>
                    <a:lnTo>
                      <a:pt x="232" y="483"/>
                    </a:lnTo>
                    <a:lnTo>
                      <a:pt x="220" y="483"/>
                    </a:lnTo>
                    <a:lnTo>
                      <a:pt x="200" y="314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04"/>
                    </a:lnTo>
                    <a:lnTo>
                      <a:pt x="184" y="204"/>
                    </a:lnTo>
                    <a:lnTo>
                      <a:pt x="184" y="186"/>
                    </a:lnTo>
                    <a:lnTo>
                      <a:pt x="208" y="186"/>
                    </a:lnTo>
                    <a:lnTo>
                      <a:pt x="208" y="168"/>
                    </a:lnTo>
                    <a:lnTo>
                      <a:pt x="194" y="168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2" y="120"/>
                    </a:lnTo>
                    <a:lnTo>
                      <a:pt x="190" y="110"/>
                    </a:lnTo>
                    <a:lnTo>
                      <a:pt x="186" y="100"/>
                    </a:lnTo>
                    <a:lnTo>
                      <a:pt x="182" y="92"/>
                    </a:lnTo>
                    <a:lnTo>
                      <a:pt x="176" y="84"/>
                    </a:lnTo>
                    <a:lnTo>
                      <a:pt x="168" y="78"/>
                    </a:lnTo>
                    <a:lnTo>
                      <a:pt x="160" y="74"/>
                    </a:lnTo>
                    <a:lnTo>
                      <a:pt x="152" y="70"/>
                    </a:lnTo>
                    <a:lnTo>
                      <a:pt x="152" y="48"/>
                    </a:lnTo>
                    <a:lnTo>
                      <a:pt x="144" y="48"/>
                    </a:lnTo>
                    <a:lnTo>
                      <a:pt x="144" y="0"/>
                    </a:lnTo>
                    <a:lnTo>
                      <a:pt x="136" y="0"/>
                    </a:lnTo>
                    <a:lnTo>
                      <a:pt x="136" y="48"/>
                    </a:lnTo>
                    <a:lnTo>
                      <a:pt x="128" y="48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20" y="74"/>
                    </a:lnTo>
                    <a:lnTo>
                      <a:pt x="112" y="78"/>
                    </a:lnTo>
                    <a:lnTo>
                      <a:pt x="106" y="84"/>
                    </a:lnTo>
                    <a:lnTo>
                      <a:pt x="100" y="92"/>
                    </a:lnTo>
                    <a:lnTo>
                      <a:pt x="94" y="100"/>
                    </a:lnTo>
                    <a:lnTo>
                      <a:pt x="92" y="110"/>
                    </a:lnTo>
                    <a:lnTo>
                      <a:pt x="88" y="12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68"/>
                    </a:lnTo>
                    <a:lnTo>
                      <a:pt x="72" y="168"/>
                    </a:lnTo>
                    <a:lnTo>
                      <a:pt x="72" y="186"/>
                    </a:lnTo>
                    <a:lnTo>
                      <a:pt x="96" y="186"/>
                    </a:lnTo>
                    <a:lnTo>
                      <a:pt x="96" y="204"/>
                    </a:lnTo>
                    <a:lnTo>
                      <a:pt x="62" y="204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58" y="258"/>
                    </a:lnTo>
                    <a:lnTo>
                      <a:pt x="84" y="314"/>
                    </a:lnTo>
                    <a:lnTo>
                      <a:pt x="70" y="483"/>
                    </a:lnTo>
                    <a:lnTo>
                      <a:pt x="56" y="483"/>
                    </a:lnTo>
                    <a:lnTo>
                      <a:pt x="36" y="603"/>
                    </a:lnTo>
                    <a:lnTo>
                      <a:pt x="0" y="603"/>
                    </a:lnTo>
                    <a:lnTo>
                      <a:pt x="0" y="647"/>
                    </a:lnTo>
                    <a:lnTo>
                      <a:pt x="20" y="647"/>
                    </a:lnTo>
                    <a:lnTo>
                      <a:pt x="20" y="697"/>
                    </a:lnTo>
                    <a:lnTo>
                      <a:pt x="274" y="697"/>
                    </a:lnTo>
                    <a:close/>
                    <a:moveTo>
                      <a:pt x="120" y="258"/>
                    </a:moveTo>
                    <a:lnTo>
                      <a:pt x="120" y="212"/>
                    </a:lnTo>
                    <a:lnTo>
                      <a:pt x="158" y="212"/>
                    </a:lnTo>
                    <a:lnTo>
                      <a:pt x="158" y="258"/>
                    </a:lnTo>
                    <a:lnTo>
                      <a:pt x="120" y="258"/>
                    </a:lnTo>
                    <a:close/>
                    <a:moveTo>
                      <a:pt x="212" y="212"/>
                    </a:moveTo>
                    <a:lnTo>
                      <a:pt x="212" y="258"/>
                    </a:lnTo>
                    <a:lnTo>
                      <a:pt x="212" y="258"/>
                    </a:lnTo>
                    <a:lnTo>
                      <a:pt x="184" y="258"/>
                    </a:lnTo>
                    <a:lnTo>
                      <a:pt x="184" y="212"/>
                    </a:lnTo>
                    <a:lnTo>
                      <a:pt x="212" y="212"/>
                    </a:lnTo>
                    <a:close/>
                    <a:moveTo>
                      <a:pt x="128" y="140"/>
                    </a:moveTo>
                    <a:lnTo>
                      <a:pt x="128" y="168"/>
                    </a:lnTo>
                    <a:lnTo>
                      <a:pt x="114" y="168"/>
                    </a:lnTo>
                    <a:lnTo>
                      <a:pt x="114" y="140"/>
                    </a:lnTo>
                    <a:lnTo>
                      <a:pt x="128" y="140"/>
                    </a:lnTo>
                    <a:close/>
                    <a:moveTo>
                      <a:pt x="136" y="140"/>
                    </a:moveTo>
                    <a:lnTo>
                      <a:pt x="146" y="140"/>
                    </a:lnTo>
                    <a:lnTo>
                      <a:pt x="146" y="168"/>
                    </a:lnTo>
                    <a:lnTo>
                      <a:pt x="136" y="168"/>
                    </a:lnTo>
                    <a:lnTo>
                      <a:pt x="136" y="140"/>
                    </a:lnTo>
                    <a:close/>
                    <a:moveTo>
                      <a:pt x="154" y="140"/>
                    </a:moveTo>
                    <a:lnTo>
                      <a:pt x="166" y="140"/>
                    </a:lnTo>
                    <a:lnTo>
                      <a:pt x="166" y="168"/>
                    </a:lnTo>
                    <a:lnTo>
                      <a:pt x="154" y="168"/>
                    </a:lnTo>
                    <a:lnTo>
                      <a:pt x="154" y="140"/>
                    </a:lnTo>
                    <a:close/>
                    <a:moveTo>
                      <a:pt x="174" y="168"/>
                    </a:moveTo>
                    <a:lnTo>
                      <a:pt x="174" y="140"/>
                    </a:lnTo>
                    <a:lnTo>
                      <a:pt x="186" y="140"/>
                    </a:lnTo>
                    <a:lnTo>
                      <a:pt x="186" y="168"/>
                    </a:lnTo>
                    <a:lnTo>
                      <a:pt x="174" y="168"/>
                    </a:lnTo>
                    <a:close/>
                    <a:moveTo>
                      <a:pt x="94" y="168"/>
                    </a:moveTo>
                    <a:lnTo>
                      <a:pt x="94" y="140"/>
                    </a:lnTo>
                    <a:lnTo>
                      <a:pt x="106" y="140"/>
                    </a:lnTo>
                    <a:lnTo>
                      <a:pt x="106" y="168"/>
                    </a:lnTo>
                    <a:lnTo>
                      <a:pt x="94" y="168"/>
                    </a:lnTo>
                    <a:close/>
                    <a:moveTo>
                      <a:pt x="120" y="186"/>
                    </a:moveTo>
                    <a:lnTo>
                      <a:pt x="158" y="186"/>
                    </a:lnTo>
                    <a:lnTo>
                      <a:pt x="158" y="204"/>
                    </a:lnTo>
                    <a:lnTo>
                      <a:pt x="120" y="204"/>
                    </a:lnTo>
                    <a:lnTo>
                      <a:pt x="120" y="186"/>
                    </a:lnTo>
                    <a:close/>
                    <a:moveTo>
                      <a:pt x="70" y="258"/>
                    </a:moveTo>
                    <a:lnTo>
                      <a:pt x="70" y="258"/>
                    </a:lnTo>
                    <a:lnTo>
                      <a:pt x="70" y="212"/>
                    </a:lnTo>
                    <a:lnTo>
                      <a:pt x="96" y="212"/>
                    </a:lnTo>
                    <a:lnTo>
                      <a:pt x="96" y="258"/>
                    </a:lnTo>
                    <a:lnTo>
                      <a:pt x="70" y="25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7"/>
              <p:cNvSpPr>
                <a:spLocks/>
              </p:cNvSpPr>
              <p:nvPr/>
            </p:nvSpPr>
            <p:spPr bwMode="auto">
              <a:xfrm>
                <a:off x="11715512" y="6769338"/>
                <a:ext cx="329892" cy="632054"/>
              </a:xfrm>
              <a:custGeom>
                <a:avLst/>
                <a:gdLst>
                  <a:gd name="T0" fmla="*/ 335 w 345"/>
                  <a:gd name="T1" fmla="*/ 619 h 661"/>
                  <a:gd name="T2" fmla="*/ 329 w 345"/>
                  <a:gd name="T3" fmla="*/ 597 h 661"/>
                  <a:gd name="T4" fmla="*/ 321 w 345"/>
                  <a:gd name="T5" fmla="*/ 599 h 661"/>
                  <a:gd name="T6" fmla="*/ 319 w 345"/>
                  <a:gd name="T7" fmla="*/ 609 h 661"/>
                  <a:gd name="T8" fmla="*/ 313 w 345"/>
                  <a:gd name="T9" fmla="*/ 577 h 661"/>
                  <a:gd name="T10" fmla="*/ 305 w 345"/>
                  <a:gd name="T11" fmla="*/ 575 h 661"/>
                  <a:gd name="T12" fmla="*/ 303 w 345"/>
                  <a:gd name="T13" fmla="*/ 583 h 661"/>
                  <a:gd name="T14" fmla="*/ 297 w 345"/>
                  <a:gd name="T15" fmla="*/ 563 h 661"/>
                  <a:gd name="T16" fmla="*/ 291 w 345"/>
                  <a:gd name="T17" fmla="*/ 561 h 661"/>
                  <a:gd name="T18" fmla="*/ 285 w 345"/>
                  <a:gd name="T19" fmla="*/ 583 h 661"/>
                  <a:gd name="T20" fmla="*/ 217 w 345"/>
                  <a:gd name="T21" fmla="*/ 232 h 661"/>
                  <a:gd name="T22" fmla="*/ 211 w 345"/>
                  <a:gd name="T23" fmla="*/ 214 h 661"/>
                  <a:gd name="T24" fmla="*/ 207 w 345"/>
                  <a:gd name="T25" fmla="*/ 130 h 661"/>
                  <a:gd name="T26" fmla="*/ 197 w 345"/>
                  <a:gd name="T27" fmla="*/ 96 h 661"/>
                  <a:gd name="T28" fmla="*/ 195 w 345"/>
                  <a:gd name="T29" fmla="*/ 86 h 661"/>
                  <a:gd name="T30" fmla="*/ 195 w 345"/>
                  <a:gd name="T31" fmla="*/ 72 h 661"/>
                  <a:gd name="T32" fmla="*/ 255 w 345"/>
                  <a:gd name="T33" fmla="*/ 56 h 661"/>
                  <a:gd name="T34" fmla="*/ 269 w 345"/>
                  <a:gd name="T35" fmla="*/ 54 h 661"/>
                  <a:gd name="T36" fmla="*/ 281 w 345"/>
                  <a:gd name="T37" fmla="*/ 52 h 661"/>
                  <a:gd name="T38" fmla="*/ 293 w 345"/>
                  <a:gd name="T39" fmla="*/ 48 h 661"/>
                  <a:gd name="T40" fmla="*/ 283 w 345"/>
                  <a:gd name="T41" fmla="*/ 40 h 661"/>
                  <a:gd name="T42" fmla="*/ 279 w 345"/>
                  <a:gd name="T43" fmla="*/ 36 h 661"/>
                  <a:gd name="T44" fmla="*/ 263 w 345"/>
                  <a:gd name="T45" fmla="*/ 40 h 661"/>
                  <a:gd name="T46" fmla="*/ 225 w 345"/>
                  <a:gd name="T47" fmla="*/ 44 h 661"/>
                  <a:gd name="T48" fmla="*/ 211 w 345"/>
                  <a:gd name="T49" fmla="*/ 38 h 661"/>
                  <a:gd name="T50" fmla="*/ 201 w 345"/>
                  <a:gd name="T51" fmla="*/ 36 h 661"/>
                  <a:gd name="T52" fmla="*/ 191 w 345"/>
                  <a:gd name="T53" fmla="*/ 20 h 661"/>
                  <a:gd name="T54" fmla="*/ 187 w 345"/>
                  <a:gd name="T55" fmla="*/ 6 h 661"/>
                  <a:gd name="T56" fmla="*/ 173 w 345"/>
                  <a:gd name="T57" fmla="*/ 0 h 661"/>
                  <a:gd name="T58" fmla="*/ 158 w 345"/>
                  <a:gd name="T59" fmla="*/ 8 h 661"/>
                  <a:gd name="T60" fmla="*/ 154 w 345"/>
                  <a:gd name="T61" fmla="*/ 24 h 661"/>
                  <a:gd name="T62" fmla="*/ 146 w 345"/>
                  <a:gd name="T63" fmla="*/ 36 h 661"/>
                  <a:gd name="T64" fmla="*/ 136 w 345"/>
                  <a:gd name="T65" fmla="*/ 38 h 661"/>
                  <a:gd name="T66" fmla="*/ 122 w 345"/>
                  <a:gd name="T67" fmla="*/ 44 h 661"/>
                  <a:gd name="T68" fmla="*/ 84 w 345"/>
                  <a:gd name="T69" fmla="*/ 40 h 661"/>
                  <a:gd name="T70" fmla="*/ 68 w 345"/>
                  <a:gd name="T71" fmla="*/ 36 h 661"/>
                  <a:gd name="T72" fmla="*/ 64 w 345"/>
                  <a:gd name="T73" fmla="*/ 40 h 661"/>
                  <a:gd name="T74" fmla="*/ 54 w 345"/>
                  <a:gd name="T75" fmla="*/ 48 h 661"/>
                  <a:gd name="T76" fmla="*/ 66 w 345"/>
                  <a:gd name="T77" fmla="*/ 52 h 661"/>
                  <a:gd name="T78" fmla="*/ 78 w 345"/>
                  <a:gd name="T79" fmla="*/ 54 h 661"/>
                  <a:gd name="T80" fmla="*/ 90 w 345"/>
                  <a:gd name="T81" fmla="*/ 56 h 661"/>
                  <a:gd name="T82" fmla="*/ 150 w 345"/>
                  <a:gd name="T83" fmla="*/ 72 h 661"/>
                  <a:gd name="T84" fmla="*/ 152 w 345"/>
                  <a:gd name="T85" fmla="*/ 82 h 661"/>
                  <a:gd name="T86" fmla="*/ 154 w 345"/>
                  <a:gd name="T87" fmla="*/ 84 h 661"/>
                  <a:gd name="T88" fmla="*/ 140 w 345"/>
                  <a:gd name="T89" fmla="*/ 128 h 661"/>
                  <a:gd name="T90" fmla="*/ 136 w 345"/>
                  <a:gd name="T91" fmla="*/ 184 h 661"/>
                  <a:gd name="T92" fmla="*/ 130 w 345"/>
                  <a:gd name="T93" fmla="*/ 232 h 661"/>
                  <a:gd name="T94" fmla="*/ 64 w 345"/>
                  <a:gd name="T95" fmla="*/ 583 h 661"/>
                  <a:gd name="T96" fmla="*/ 60 w 345"/>
                  <a:gd name="T97" fmla="*/ 563 h 661"/>
                  <a:gd name="T98" fmla="*/ 52 w 345"/>
                  <a:gd name="T99" fmla="*/ 561 h 661"/>
                  <a:gd name="T100" fmla="*/ 46 w 345"/>
                  <a:gd name="T101" fmla="*/ 583 h 661"/>
                  <a:gd name="T102" fmla="*/ 46 w 345"/>
                  <a:gd name="T103" fmla="*/ 589 h 661"/>
                  <a:gd name="T104" fmla="*/ 40 w 345"/>
                  <a:gd name="T105" fmla="*/ 575 h 661"/>
                  <a:gd name="T106" fmla="*/ 34 w 345"/>
                  <a:gd name="T107" fmla="*/ 577 h 661"/>
                  <a:gd name="T108" fmla="*/ 30 w 345"/>
                  <a:gd name="T109" fmla="*/ 597 h 661"/>
                  <a:gd name="T110" fmla="*/ 24 w 345"/>
                  <a:gd name="T111" fmla="*/ 599 h 661"/>
                  <a:gd name="T112" fmla="*/ 20 w 345"/>
                  <a:gd name="T113" fmla="*/ 595 h 661"/>
                  <a:gd name="T114" fmla="*/ 16 w 345"/>
                  <a:gd name="T115" fmla="*/ 599 h 661"/>
                  <a:gd name="T116" fmla="*/ 8 w 345"/>
                  <a:gd name="T117" fmla="*/ 639 h 661"/>
                  <a:gd name="T118" fmla="*/ 345 w 345"/>
                  <a:gd name="T119" fmla="*/ 66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5" h="661">
                    <a:moveTo>
                      <a:pt x="337" y="639"/>
                    </a:moveTo>
                    <a:lnTo>
                      <a:pt x="337" y="639"/>
                    </a:lnTo>
                    <a:lnTo>
                      <a:pt x="335" y="619"/>
                    </a:lnTo>
                    <a:lnTo>
                      <a:pt x="329" y="599"/>
                    </a:lnTo>
                    <a:lnTo>
                      <a:pt x="329" y="599"/>
                    </a:lnTo>
                    <a:lnTo>
                      <a:pt x="329" y="597"/>
                    </a:lnTo>
                    <a:lnTo>
                      <a:pt x="325" y="595"/>
                    </a:lnTo>
                    <a:lnTo>
                      <a:pt x="323" y="597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19" y="609"/>
                    </a:lnTo>
                    <a:lnTo>
                      <a:pt x="319" y="609"/>
                    </a:lnTo>
                    <a:lnTo>
                      <a:pt x="317" y="593"/>
                    </a:lnTo>
                    <a:lnTo>
                      <a:pt x="313" y="577"/>
                    </a:lnTo>
                    <a:lnTo>
                      <a:pt x="313" y="577"/>
                    </a:lnTo>
                    <a:lnTo>
                      <a:pt x="311" y="575"/>
                    </a:lnTo>
                    <a:lnTo>
                      <a:pt x="309" y="575"/>
                    </a:lnTo>
                    <a:lnTo>
                      <a:pt x="305" y="575"/>
                    </a:lnTo>
                    <a:lnTo>
                      <a:pt x="305" y="577"/>
                    </a:lnTo>
                    <a:lnTo>
                      <a:pt x="305" y="577"/>
                    </a:lnTo>
                    <a:lnTo>
                      <a:pt x="303" y="583"/>
                    </a:lnTo>
                    <a:lnTo>
                      <a:pt x="303" y="583"/>
                    </a:lnTo>
                    <a:lnTo>
                      <a:pt x="297" y="563"/>
                    </a:lnTo>
                    <a:lnTo>
                      <a:pt x="297" y="563"/>
                    </a:lnTo>
                    <a:lnTo>
                      <a:pt x="295" y="561"/>
                    </a:lnTo>
                    <a:lnTo>
                      <a:pt x="293" y="561"/>
                    </a:lnTo>
                    <a:lnTo>
                      <a:pt x="291" y="561"/>
                    </a:lnTo>
                    <a:lnTo>
                      <a:pt x="289" y="563"/>
                    </a:lnTo>
                    <a:lnTo>
                      <a:pt x="289" y="563"/>
                    </a:lnTo>
                    <a:lnTo>
                      <a:pt x="285" y="583"/>
                    </a:lnTo>
                    <a:lnTo>
                      <a:pt x="235" y="583"/>
                    </a:lnTo>
                    <a:lnTo>
                      <a:pt x="223" y="232"/>
                    </a:lnTo>
                    <a:lnTo>
                      <a:pt x="217" y="232"/>
                    </a:lnTo>
                    <a:lnTo>
                      <a:pt x="217" y="214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1" y="186"/>
                    </a:lnTo>
                    <a:lnTo>
                      <a:pt x="209" y="160"/>
                    </a:lnTo>
                    <a:lnTo>
                      <a:pt x="207" y="130"/>
                    </a:lnTo>
                    <a:lnTo>
                      <a:pt x="207" y="130"/>
                    </a:lnTo>
                    <a:lnTo>
                      <a:pt x="201" y="108"/>
                    </a:lnTo>
                    <a:lnTo>
                      <a:pt x="197" y="96"/>
                    </a:lnTo>
                    <a:lnTo>
                      <a:pt x="193" y="86"/>
                    </a:lnTo>
                    <a:lnTo>
                      <a:pt x="193" y="86"/>
                    </a:lnTo>
                    <a:lnTo>
                      <a:pt x="195" y="86"/>
                    </a:lnTo>
                    <a:lnTo>
                      <a:pt x="195" y="84"/>
                    </a:lnTo>
                    <a:lnTo>
                      <a:pt x="195" y="72"/>
                    </a:lnTo>
                    <a:lnTo>
                      <a:pt x="195" y="72"/>
                    </a:lnTo>
                    <a:lnTo>
                      <a:pt x="223" y="66"/>
                    </a:lnTo>
                    <a:lnTo>
                      <a:pt x="247" y="60"/>
                    </a:lnTo>
                    <a:lnTo>
                      <a:pt x="255" y="56"/>
                    </a:lnTo>
                    <a:lnTo>
                      <a:pt x="263" y="52"/>
                    </a:lnTo>
                    <a:lnTo>
                      <a:pt x="263" y="52"/>
                    </a:lnTo>
                    <a:lnTo>
                      <a:pt x="269" y="54"/>
                    </a:lnTo>
                    <a:lnTo>
                      <a:pt x="275" y="54"/>
                    </a:lnTo>
                    <a:lnTo>
                      <a:pt x="281" y="52"/>
                    </a:lnTo>
                    <a:lnTo>
                      <a:pt x="281" y="52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3" y="48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83" y="40"/>
                    </a:lnTo>
                    <a:lnTo>
                      <a:pt x="283" y="40"/>
                    </a:lnTo>
                    <a:lnTo>
                      <a:pt x="281" y="36"/>
                    </a:lnTo>
                    <a:lnTo>
                      <a:pt x="279" y="36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41" y="42"/>
                    </a:lnTo>
                    <a:lnTo>
                      <a:pt x="225" y="44"/>
                    </a:lnTo>
                    <a:lnTo>
                      <a:pt x="215" y="42"/>
                    </a:lnTo>
                    <a:lnTo>
                      <a:pt x="215" y="42"/>
                    </a:lnTo>
                    <a:lnTo>
                      <a:pt x="211" y="38"/>
                    </a:lnTo>
                    <a:lnTo>
                      <a:pt x="207" y="36"/>
                    </a:lnTo>
                    <a:lnTo>
                      <a:pt x="201" y="36"/>
                    </a:lnTo>
                    <a:lnTo>
                      <a:pt x="201" y="36"/>
                    </a:lnTo>
                    <a:lnTo>
                      <a:pt x="191" y="36"/>
                    </a:lnTo>
                    <a:lnTo>
                      <a:pt x="191" y="36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91" y="12"/>
                    </a:lnTo>
                    <a:lnTo>
                      <a:pt x="187" y="6"/>
                    </a:lnTo>
                    <a:lnTo>
                      <a:pt x="181" y="2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8" y="0"/>
                    </a:lnTo>
                    <a:lnTo>
                      <a:pt x="164" y="2"/>
                    </a:lnTo>
                    <a:lnTo>
                      <a:pt x="158" y="8"/>
                    </a:lnTo>
                    <a:lnTo>
                      <a:pt x="156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0" y="36"/>
                    </a:lnTo>
                    <a:lnTo>
                      <a:pt x="136" y="38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2" y="44"/>
                    </a:lnTo>
                    <a:lnTo>
                      <a:pt x="106" y="42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6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56" y="42"/>
                    </a:lnTo>
                    <a:lnTo>
                      <a:pt x="54" y="44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90" y="56"/>
                    </a:lnTo>
                    <a:lnTo>
                      <a:pt x="100" y="60"/>
                    </a:lnTo>
                    <a:lnTo>
                      <a:pt x="122" y="66"/>
                    </a:lnTo>
                    <a:lnTo>
                      <a:pt x="150" y="72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2" y="82"/>
                    </a:lnTo>
                    <a:lnTo>
                      <a:pt x="152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48" y="94"/>
                    </a:lnTo>
                    <a:lnTo>
                      <a:pt x="144" y="10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36" y="156"/>
                    </a:lnTo>
                    <a:lnTo>
                      <a:pt x="136" y="184"/>
                    </a:lnTo>
                    <a:lnTo>
                      <a:pt x="136" y="214"/>
                    </a:lnTo>
                    <a:lnTo>
                      <a:pt x="130" y="214"/>
                    </a:lnTo>
                    <a:lnTo>
                      <a:pt x="130" y="232"/>
                    </a:lnTo>
                    <a:lnTo>
                      <a:pt x="120" y="232"/>
                    </a:lnTo>
                    <a:lnTo>
                      <a:pt x="114" y="583"/>
                    </a:lnTo>
                    <a:lnTo>
                      <a:pt x="64" y="583"/>
                    </a:lnTo>
                    <a:lnTo>
                      <a:pt x="64" y="583"/>
                    </a:lnTo>
                    <a:lnTo>
                      <a:pt x="60" y="563"/>
                    </a:lnTo>
                    <a:lnTo>
                      <a:pt x="60" y="563"/>
                    </a:lnTo>
                    <a:lnTo>
                      <a:pt x="58" y="561"/>
                    </a:lnTo>
                    <a:lnTo>
                      <a:pt x="56" y="561"/>
                    </a:lnTo>
                    <a:lnTo>
                      <a:pt x="52" y="561"/>
                    </a:lnTo>
                    <a:lnTo>
                      <a:pt x="52" y="563"/>
                    </a:lnTo>
                    <a:lnTo>
                      <a:pt x="52" y="563"/>
                    </a:lnTo>
                    <a:lnTo>
                      <a:pt x="46" y="583"/>
                    </a:lnTo>
                    <a:lnTo>
                      <a:pt x="46" y="583"/>
                    </a:lnTo>
                    <a:lnTo>
                      <a:pt x="46" y="589"/>
                    </a:lnTo>
                    <a:lnTo>
                      <a:pt x="46" y="589"/>
                    </a:lnTo>
                    <a:lnTo>
                      <a:pt x="42" y="577"/>
                    </a:lnTo>
                    <a:lnTo>
                      <a:pt x="42" y="577"/>
                    </a:lnTo>
                    <a:lnTo>
                      <a:pt x="40" y="575"/>
                    </a:lnTo>
                    <a:lnTo>
                      <a:pt x="38" y="575"/>
                    </a:lnTo>
                    <a:lnTo>
                      <a:pt x="36" y="575"/>
                    </a:lnTo>
                    <a:lnTo>
                      <a:pt x="34" y="577"/>
                    </a:lnTo>
                    <a:lnTo>
                      <a:pt x="34" y="577"/>
                    </a:lnTo>
                    <a:lnTo>
                      <a:pt x="30" y="597"/>
                    </a:lnTo>
                    <a:lnTo>
                      <a:pt x="30" y="597"/>
                    </a:lnTo>
                    <a:lnTo>
                      <a:pt x="28" y="609"/>
                    </a:lnTo>
                    <a:lnTo>
                      <a:pt x="28" y="609"/>
                    </a:lnTo>
                    <a:lnTo>
                      <a:pt x="24" y="599"/>
                    </a:lnTo>
                    <a:lnTo>
                      <a:pt x="24" y="599"/>
                    </a:lnTo>
                    <a:lnTo>
                      <a:pt x="24" y="597"/>
                    </a:lnTo>
                    <a:lnTo>
                      <a:pt x="20" y="595"/>
                    </a:lnTo>
                    <a:lnTo>
                      <a:pt x="18" y="597"/>
                    </a:lnTo>
                    <a:lnTo>
                      <a:pt x="16" y="599"/>
                    </a:lnTo>
                    <a:lnTo>
                      <a:pt x="16" y="599"/>
                    </a:lnTo>
                    <a:lnTo>
                      <a:pt x="12" y="619"/>
                    </a:lnTo>
                    <a:lnTo>
                      <a:pt x="12" y="619"/>
                    </a:lnTo>
                    <a:lnTo>
                      <a:pt x="8" y="639"/>
                    </a:lnTo>
                    <a:lnTo>
                      <a:pt x="0" y="639"/>
                    </a:lnTo>
                    <a:lnTo>
                      <a:pt x="0" y="661"/>
                    </a:lnTo>
                    <a:lnTo>
                      <a:pt x="345" y="661"/>
                    </a:lnTo>
                    <a:lnTo>
                      <a:pt x="345" y="639"/>
                    </a:lnTo>
                    <a:lnTo>
                      <a:pt x="337" y="639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91"/>
              <p:cNvSpPr>
                <a:spLocks/>
              </p:cNvSpPr>
              <p:nvPr/>
            </p:nvSpPr>
            <p:spPr bwMode="auto">
              <a:xfrm>
                <a:off x="5421891" y="6800691"/>
                <a:ext cx="1283569" cy="610127"/>
              </a:xfrm>
              <a:custGeom>
                <a:avLst/>
                <a:gdLst>
                  <a:gd name="T0" fmla="*/ 42 w 892"/>
                  <a:gd name="T1" fmla="*/ 424 h 424"/>
                  <a:gd name="T2" fmla="*/ 40 w 892"/>
                  <a:gd name="T3" fmla="*/ 424 h 424"/>
                  <a:gd name="T4" fmla="*/ 6 w 892"/>
                  <a:gd name="T5" fmla="*/ 400 h 424"/>
                  <a:gd name="T6" fmla="*/ 2 w 892"/>
                  <a:gd name="T7" fmla="*/ 394 h 424"/>
                  <a:gd name="T8" fmla="*/ 0 w 892"/>
                  <a:gd name="T9" fmla="*/ 386 h 424"/>
                  <a:gd name="T10" fmla="*/ 2 w 892"/>
                  <a:gd name="T11" fmla="*/ 382 h 424"/>
                  <a:gd name="T12" fmla="*/ 8 w 892"/>
                  <a:gd name="T13" fmla="*/ 376 h 424"/>
                  <a:gd name="T14" fmla="*/ 14 w 892"/>
                  <a:gd name="T15" fmla="*/ 376 h 424"/>
                  <a:gd name="T16" fmla="*/ 86 w 892"/>
                  <a:gd name="T17" fmla="*/ 360 h 424"/>
                  <a:gd name="T18" fmla="*/ 110 w 892"/>
                  <a:gd name="T19" fmla="*/ 356 h 424"/>
                  <a:gd name="T20" fmla="*/ 136 w 892"/>
                  <a:gd name="T21" fmla="*/ 350 h 424"/>
                  <a:gd name="T22" fmla="*/ 182 w 892"/>
                  <a:gd name="T23" fmla="*/ 334 h 424"/>
                  <a:gd name="T24" fmla="*/ 242 w 892"/>
                  <a:gd name="T25" fmla="*/ 304 h 424"/>
                  <a:gd name="T26" fmla="*/ 310 w 892"/>
                  <a:gd name="T27" fmla="*/ 254 h 424"/>
                  <a:gd name="T28" fmla="*/ 364 w 892"/>
                  <a:gd name="T29" fmla="*/ 198 h 424"/>
                  <a:gd name="T30" fmla="*/ 404 w 892"/>
                  <a:gd name="T31" fmla="*/ 142 h 424"/>
                  <a:gd name="T32" fmla="*/ 432 w 892"/>
                  <a:gd name="T33" fmla="*/ 94 h 424"/>
                  <a:gd name="T34" fmla="*/ 454 w 892"/>
                  <a:gd name="T35" fmla="*/ 40 h 424"/>
                  <a:gd name="T36" fmla="*/ 458 w 892"/>
                  <a:gd name="T37" fmla="*/ 28 h 424"/>
                  <a:gd name="T38" fmla="*/ 462 w 892"/>
                  <a:gd name="T39" fmla="*/ 26 h 424"/>
                  <a:gd name="T40" fmla="*/ 476 w 892"/>
                  <a:gd name="T41" fmla="*/ 22 h 424"/>
                  <a:gd name="T42" fmla="*/ 506 w 892"/>
                  <a:gd name="T43" fmla="*/ 10 h 424"/>
                  <a:gd name="T44" fmla="*/ 522 w 892"/>
                  <a:gd name="T45" fmla="*/ 0 h 424"/>
                  <a:gd name="T46" fmla="*/ 522 w 892"/>
                  <a:gd name="T47" fmla="*/ 0 h 424"/>
                  <a:gd name="T48" fmla="*/ 530 w 892"/>
                  <a:gd name="T49" fmla="*/ 2 h 424"/>
                  <a:gd name="T50" fmla="*/ 532 w 892"/>
                  <a:gd name="T51" fmla="*/ 6 h 424"/>
                  <a:gd name="T52" fmla="*/ 532 w 892"/>
                  <a:gd name="T53" fmla="*/ 10 h 424"/>
                  <a:gd name="T54" fmla="*/ 432 w 892"/>
                  <a:gd name="T55" fmla="*/ 198 h 424"/>
                  <a:gd name="T56" fmla="*/ 396 w 892"/>
                  <a:gd name="T57" fmla="*/ 282 h 424"/>
                  <a:gd name="T58" fmla="*/ 366 w 892"/>
                  <a:gd name="T59" fmla="*/ 362 h 424"/>
                  <a:gd name="T60" fmla="*/ 888 w 892"/>
                  <a:gd name="T61" fmla="*/ 392 h 424"/>
                  <a:gd name="T62" fmla="*/ 892 w 892"/>
                  <a:gd name="T63" fmla="*/ 396 h 424"/>
                  <a:gd name="T64" fmla="*/ 892 w 892"/>
                  <a:gd name="T65" fmla="*/ 420 h 424"/>
                  <a:gd name="T66" fmla="*/ 888 w 892"/>
                  <a:gd name="T6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2" h="424">
                    <a:moveTo>
                      <a:pt x="888" y="424"/>
                    </a:moveTo>
                    <a:lnTo>
                      <a:pt x="42" y="424"/>
                    </a:lnTo>
                    <a:lnTo>
                      <a:pt x="42" y="424"/>
                    </a:lnTo>
                    <a:lnTo>
                      <a:pt x="40" y="424"/>
                    </a:lnTo>
                    <a:lnTo>
                      <a:pt x="6" y="400"/>
                    </a:lnTo>
                    <a:lnTo>
                      <a:pt x="6" y="400"/>
                    </a:lnTo>
                    <a:lnTo>
                      <a:pt x="4" y="398"/>
                    </a:lnTo>
                    <a:lnTo>
                      <a:pt x="2" y="394"/>
                    </a:lnTo>
                    <a:lnTo>
                      <a:pt x="0" y="390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" y="382"/>
                    </a:lnTo>
                    <a:lnTo>
                      <a:pt x="6" y="378"/>
                    </a:lnTo>
                    <a:lnTo>
                      <a:pt x="8" y="376"/>
                    </a:lnTo>
                    <a:lnTo>
                      <a:pt x="14" y="376"/>
                    </a:lnTo>
                    <a:lnTo>
                      <a:pt x="14" y="376"/>
                    </a:lnTo>
                    <a:lnTo>
                      <a:pt x="44" y="37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110" y="356"/>
                    </a:lnTo>
                    <a:lnTo>
                      <a:pt x="110" y="356"/>
                    </a:lnTo>
                    <a:lnTo>
                      <a:pt x="136" y="350"/>
                    </a:lnTo>
                    <a:lnTo>
                      <a:pt x="158" y="342"/>
                    </a:lnTo>
                    <a:lnTo>
                      <a:pt x="182" y="334"/>
                    </a:lnTo>
                    <a:lnTo>
                      <a:pt x="204" y="324"/>
                    </a:lnTo>
                    <a:lnTo>
                      <a:pt x="242" y="304"/>
                    </a:lnTo>
                    <a:lnTo>
                      <a:pt x="278" y="280"/>
                    </a:lnTo>
                    <a:lnTo>
                      <a:pt x="310" y="254"/>
                    </a:lnTo>
                    <a:lnTo>
                      <a:pt x="340" y="226"/>
                    </a:lnTo>
                    <a:lnTo>
                      <a:pt x="364" y="198"/>
                    </a:lnTo>
                    <a:lnTo>
                      <a:pt x="386" y="170"/>
                    </a:lnTo>
                    <a:lnTo>
                      <a:pt x="404" y="142"/>
                    </a:lnTo>
                    <a:lnTo>
                      <a:pt x="420" y="116"/>
                    </a:lnTo>
                    <a:lnTo>
                      <a:pt x="432" y="94"/>
                    </a:lnTo>
                    <a:lnTo>
                      <a:pt x="442" y="72"/>
                    </a:lnTo>
                    <a:lnTo>
                      <a:pt x="454" y="40"/>
                    </a:lnTo>
                    <a:lnTo>
                      <a:pt x="458" y="28"/>
                    </a:lnTo>
                    <a:lnTo>
                      <a:pt x="458" y="28"/>
                    </a:lnTo>
                    <a:lnTo>
                      <a:pt x="460" y="26"/>
                    </a:lnTo>
                    <a:lnTo>
                      <a:pt x="462" y="26"/>
                    </a:lnTo>
                    <a:lnTo>
                      <a:pt x="462" y="26"/>
                    </a:lnTo>
                    <a:lnTo>
                      <a:pt x="476" y="22"/>
                    </a:lnTo>
                    <a:lnTo>
                      <a:pt x="492" y="18"/>
                    </a:lnTo>
                    <a:lnTo>
                      <a:pt x="506" y="1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6" y="0"/>
                    </a:lnTo>
                    <a:lnTo>
                      <a:pt x="530" y="2"/>
                    </a:lnTo>
                    <a:lnTo>
                      <a:pt x="530" y="2"/>
                    </a:lnTo>
                    <a:lnTo>
                      <a:pt x="532" y="6"/>
                    </a:lnTo>
                    <a:lnTo>
                      <a:pt x="532" y="10"/>
                    </a:lnTo>
                    <a:lnTo>
                      <a:pt x="532" y="10"/>
                    </a:lnTo>
                    <a:lnTo>
                      <a:pt x="478" y="108"/>
                    </a:lnTo>
                    <a:lnTo>
                      <a:pt x="432" y="198"/>
                    </a:lnTo>
                    <a:lnTo>
                      <a:pt x="414" y="240"/>
                    </a:lnTo>
                    <a:lnTo>
                      <a:pt x="396" y="282"/>
                    </a:lnTo>
                    <a:lnTo>
                      <a:pt x="380" y="322"/>
                    </a:lnTo>
                    <a:lnTo>
                      <a:pt x="366" y="362"/>
                    </a:lnTo>
                    <a:lnTo>
                      <a:pt x="888" y="392"/>
                    </a:lnTo>
                    <a:lnTo>
                      <a:pt x="888" y="392"/>
                    </a:lnTo>
                    <a:lnTo>
                      <a:pt x="890" y="392"/>
                    </a:lnTo>
                    <a:lnTo>
                      <a:pt x="892" y="396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0" y="424"/>
                    </a:lnTo>
                    <a:lnTo>
                      <a:pt x="888" y="424"/>
                    </a:lnTo>
                    <a:lnTo>
                      <a:pt x="888" y="42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95"/>
              <p:cNvSpPr>
                <a:spLocks/>
              </p:cNvSpPr>
              <p:nvPr/>
            </p:nvSpPr>
            <p:spPr bwMode="auto">
              <a:xfrm>
                <a:off x="2520797" y="7026108"/>
                <a:ext cx="2101850" cy="528637"/>
              </a:xfrm>
              <a:custGeom>
                <a:avLst/>
                <a:gdLst>
                  <a:gd name="T0" fmla="*/ 1324 w 1324"/>
                  <a:gd name="T1" fmla="*/ 195 h 333"/>
                  <a:gd name="T2" fmla="*/ 1016 w 1324"/>
                  <a:gd name="T3" fmla="*/ 195 h 333"/>
                  <a:gd name="T4" fmla="*/ 1016 w 1324"/>
                  <a:gd name="T5" fmla="*/ 0 h 333"/>
                  <a:gd name="T6" fmla="*/ 980 w 1324"/>
                  <a:gd name="T7" fmla="*/ 0 h 333"/>
                  <a:gd name="T8" fmla="*/ 980 w 1324"/>
                  <a:gd name="T9" fmla="*/ 195 h 333"/>
                  <a:gd name="T10" fmla="*/ 362 w 1324"/>
                  <a:gd name="T11" fmla="*/ 195 h 333"/>
                  <a:gd name="T12" fmla="*/ 362 w 1324"/>
                  <a:gd name="T13" fmla="*/ 0 h 333"/>
                  <a:gd name="T14" fmla="*/ 328 w 1324"/>
                  <a:gd name="T15" fmla="*/ 0 h 333"/>
                  <a:gd name="T16" fmla="*/ 328 w 1324"/>
                  <a:gd name="T17" fmla="*/ 195 h 333"/>
                  <a:gd name="T18" fmla="*/ 0 w 1324"/>
                  <a:gd name="T19" fmla="*/ 195 h 333"/>
                  <a:gd name="T20" fmla="*/ 0 w 1324"/>
                  <a:gd name="T21" fmla="*/ 219 h 333"/>
                  <a:gd name="T22" fmla="*/ 328 w 1324"/>
                  <a:gd name="T23" fmla="*/ 219 h 333"/>
                  <a:gd name="T24" fmla="*/ 328 w 1324"/>
                  <a:gd name="T25" fmla="*/ 333 h 333"/>
                  <a:gd name="T26" fmla="*/ 362 w 1324"/>
                  <a:gd name="T27" fmla="*/ 333 h 333"/>
                  <a:gd name="T28" fmla="*/ 362 w 1324"/>
                  <a:gd name="T29" fmla="*/ 219 h 333"/>
                  <a:gd name="T30" fmla="*/ 980 w 1324"/>
                  <a:gd name="T31" fmla="*/ 219 h 333"/>
                  <a:gd name="T32" fmla="*/ 980 w 1324"/>
                  <a:gd name="T33" fmla="*/ 333 h 333"/>
                  <a:gd name="T34" fmla="*/ 1016 w 1324"/>
                  <a:gd name="T35" fmla="*/ 333 h 333"/>
                  <a:gd name="T36" fmla="*/ 1016 w 1324"/>
                  <a:gd name="T37" fmla="*/ 219 h 333"/>
                  <a:gd name="T38" fmla="*/ 1324 w 1324"/>
                  <a:gd name="T39" fmla="*/ 219 h 333"/>
                  <a:gd name="T40" fmla="*/ 1324 w 1324"/>
                  <a:gd name="T41" fmla="*/ 19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4" h="333">
                    <a:moveTo>
                      <a:pt x="1324" y="195"/>
                    </a:moveTo>
                    <a:lnTo>
                      <a:pt x="1016" y="195"/>
                    </a:lnTo>
                    <a:lnTo>
                      <a:pt x="1016" y="0"/>
                    </a:lnTo>
                    <a:lnTo>
                      <a:pt x="980" y="0"/>
                    </a:lnTo>
                    <a:lnTo>
                      <a:pt x="980" y="195"/>
                    </a:lnTo>
                    <a:lnTo>
                      <a:pt x="362" y="195"/>
                    </a:lnTo>
                    <a:lnTo>
                      <a:pt x="362" y="0"/>
                    </a:lnTo>
                    <a:lnTo>
                      <a:pt x="328" y="0"/>
                    </a:lnTo>
                    <a:lnTo>
                      <a:pt x="328" y="195"/>
                    </a:lnTo>
                    <a:lnTo>
                      <a:pt x="0" y="195"/>
                    </a:lnTo>
                    <a:lnTo>
                      <a:pt x="0" y="219"/>
                    </a:lnTo>
                    <a:lnTo>
                      <a:pt x="328" y="219"/>
                    </a:lnTo>
                    <a:lnTo>
                      <a:pt x="328" y="333"/>
                    </a:lnTo>
                    <a:lnTo>
                      <a:pt x="362" y="333"/>
                    </a:lnTo>
                    <a:lnTo>
                      <a:pt x="362" y="219"/>
                    </a:lnTo>
                    <a:lnTo>
                      <a:pt x="980" y="219"/>
                    </a:lnTo>
                    <a:lnTo>
                      <a:pt x="980" y="333"/>
                    </a:lnTo>
                    <a:lnTo>
                      <a:pt x="1016" y="333"/>
                    </a:lnTo>
                    <a:lnTo>
                      <a:pt x="1016" y="219"/>
                    </a:lnTo>
                    <a:lnTo>
                      <a:pt x="1324" y="219"/>
                    </a:lnTo>
                    <a:lnTo>
                      <a:pt x="1324" y="195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6"/>
              <p:cNvSpPr>
                <a:spLocks/>
              </p:cNvSpPr>
              <p:nvPr/>
            </p:nvSpPr>
            <p:spPr bwMode="auto">
              <a:xfrm>
                <a:off x="2616047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8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8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97"/>
              <p:cNvSpPr>
                <a:spLocks/>
              </p:cNvSpPr>
              <p:nvPr/>
            </p:nvSpPr>
            <p:spPr bwMode="auto">
              <a:xfrm>
                <a:off x="3066897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8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6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8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8"/>
              <p:cNvSpPr>
                <a:spLocks/>
              </p:cNvSpPr>
              <p:nvPr/>
            </p:nvSpPr>
            <p:spPr bwMode="auto">
              <a:xfrm>
                <a:off x="3654272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6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6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99"/>
              <p:cNvSpPr>
                <a:spLocks/>
              </p:cNvSpPr>
              <p:nvPr/>
            </p:nvSpPr>
            <p:spPr bwMode="auto">
              <a:xfrm>
                <a:off x="4105122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6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4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6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4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03"/>
              <p:cNvSpPr>
                <a:spLocks/>
              </p:cNvSpPr>
              <p:nvPr/>
            </p:nvSpPr>
            <p:spPr bwMode="auto">
              <a:xfrm>
                <a:off x="7131578" y="6831480"/>
                <a:ext cx="1268412" cy="639763"/>
              </a:xfrm>
              <a:custGeom>
                <a:avLst/>
                <a:gdLst>
                  <a:gd name="T0" fmla="*/ 769 w 799"/>
                  <a:gd name="T1" fmla="*/ 182 h 403"/>
                  <a:gd name="T2" fmla="*/ 737 w 799"/>
                  <a:gd name="T3" fmla="*/ 182 h 403"/>
                  <a:gd name="T4" fmla="*/ 696 w 799"/>
                  <a:gd name="T5" fmla="*/ 243 h 403"/>
                  <a:gd name="T6" fmla="*/ 719 w 799"/>
                  <a:gd name="T7" fmla="*/ 250 h 403"/>
                  <a:gd name="T8" fmla="*/ 681 w 799"/>
                  <a:gd name="T9" fmla="*/ 261 h 403"/>
                  <a:gd name="T10" fmla="*/ 639 w 799"/>
                  <a:gd name="T11" fmla="*/ 240 h 403"/>
                  <a:gd name="T12" fmla="*/ 606 w 799"/>
                  <a:gd name="T13" fmla="*/ 213 h 403"/>
                  <a:gd name="T14" fmla="*/ 577 w 799"/>
                  <a:gd name="T15" fmla="*/ 185 h 403"/>
                  <a:gd name="T16" fmla="*/ 517 w 799"/>
                  <a:gd name="T17" fmla="*/ 149 h 403"/>
                  <a:gd name="T18" fmla="*/ 437 w 799"/>
                  <a:gd name="T19" fmla="*/ 129 h 403"/>
                  <a:gd name="T20" fmla="*/ 452 w 799"/>
                  <a:gd name="T21" fmla="*/ 99 h 403"/>
                  <a:gd name="T22" fmla="*/ 456 w 799"/>
                  <a:gd name="T23" fmla="*/ 91 h 403"/>
                  <a:gd name="T24" fmla="*/ 460 w 799"/>
                  <a:gd name="T25" fmla="*/ 88 h 403"/>
                  <a:gd name="T26" fmla="*/ 459 w 799"/>
                  <a:gd name="T27" fmla="*/ 79 h 403"/>
                  <a:gd name="T28" fmla="*/ 444 w 799"/>
                  <a:gd name="T29" fmla="*/ 79 h 403"/>
                  <a:gd name="T30" fmla="*/ 422 w 799"/>
                  <a:gd name="T31" fmla="*/ 71 h 403"/>
                  <a:gd name="T32" fmla="*/ 411 w 799"/>
                  <a:gd name="T33" fmla="*/ 53 h 403"/>
                  <a:gd name="T34" fmla="*/ 410 w 799"/>
                  <a:gd name="T35" fmla="*/ 47 h 403"/>
                  <a:gd name="T36" fmla="*/ 404 w 799"/>
                  <a:gd name="T37" fmla="*/ 43 h 403"/>
                  <a:gd name="T38" fmla="*/ 403 w 799"/>
                  <a:gd name="T39" fmla="*/ 12 h 403"/>
                  <a:gd name="T40" fmla="*/ 406 w 799"/>
                  <a:gd name="T41" fmla="*/ 9 h 403"/>
                  <a:gd name="T42" fmla="*/ 407 w 799"/>
                  <a:gd name="T43" fmla="*/ 3 h 403"/>
                  <a:gd name="T44" fmla="*/ 403 w 799"/>
                  <a:gd name="T45" fmla="*/ 0 h 403"/>
                  <a:gd name="T46" fmla="*/ 399 w 799"/>
                  <a:gd name="T47" fmla="*/ 0 h 403"/>
                  <a:gd name="T48" fmla="*/ 395 w 799"/>
                  <a:gd name="T49" fmla="*/ 7 h 403"/>
                  <a:gd name="T50" fmla="*/ 397 w 799"/>
                  <a:gd name="T51" fmla="*/ 11 h 403"/>
                  <a:gd name="T52" fmla="*/ 400 w 799"/>
                  <a:gd name="T53" fmla="*/ 43 h 403"/>
                  <a:gd name="T54" fmla="*/ 393 w 799"/>
                  <a:gd name="T55" fmla="*/ 49 h 403"/>
                  <a:gd name="T56" fmla="*/ 392 w 799"/>
                  <a:gd name="T57" fmla="*/ 71 h 403"/>
                  <a:gd name="T58" fmla="*/ 377 w 799"/>
                  <a:gd name="T59" fmla="*/ 71 h 403"/>
                  <a:gd name="T60" fmla="*/ 351 w 799"/>
                  <a:gd name="T61" fmla="*/ 79 h 403"/>
                  <a:gd name="T62" fmla="*/ 340 w 799"/>
                  <a:gd name="T63" fmla="*/ 79 h 403"/>
                  <a:gd name="T64" fmla="*/ 339 w 799"/>
                  <a:gd name="T65" fmla="*/ 88 h 403"/>
                  <a:gd name="T66" fmla="*/ 343 w 799"/>
                  <a:gd name="T67" fmla="*/ 91 h 403"/>
                  <a:gd name="T68" fmla="*/ 351 w 799"/>
                  <a:gd name="T69" fmla="*/ 110 h 403"/>
                  <a:gd name="T70" fmla="*/ 365 w 799"/>
                  <a:gd name="T71" fmla="*/ 129 h 403"/>
                  <a:gd name="T72" fmla="*/ 308 w 799"/>
                  <a:gd name="T73" fmla="*/ 140 h 403"/>
                  <a:gd name="T74" fmla="*/ 240 w 799"/>
                  <a:gd name="T75" fmla="*/ 172 h 403"/>
                  <a:gd name="T76" fmla="*/ 191 w 799"/>
                  <a:gd name="T77" fmla="*/ 213 h 403"/>
                  <a:gd name="T78" fmla="*/ 170 w 799"/>
                  <a:gd name="T79" fmla="*/ 232 h 403"/>
                  <a:gd name="T80" fmla="*/ 121 w 799"/>
                  <a:gd name="T81" fmla="*/ 261 h 403"/>
                  <a:gd name="T82" fmla="*/ 92 w 799"/>
                  <a:gd name="T83" fmla="*/ 250 h 403"/>
                  <a:gd name="T84" fmla="*/ 103 w 799"/>
                  <a:gd name="T85" fmla="*/ 231 h 403"/>
                  <a:gd name="T86" fmla="*/ 73 w 799"/>
                  <a:gd name="T87" fmla="*/ 182 h 403"/>
                  <a:gd name="T88" fmla="*/ 41 w 799"/>
                  <a:gd name="T89" fmla="*/ 182 h 403"/>
                  <a:gd name="T90" fmla="*/ 0 w 799"/>
                  <a:gd name="T91" fmla="*/ 243 h 403"/>
                  <a:gd name="T92" fmla="*/ 19 w 799"/>
                  <a:gd name="T93" fmla="*/ 250 h 403"/>
                  <a:gd name="T94" fmla="*/ 784 w 799"/>
                  <a:gd name="T95" fmla="*/ 250 h 403"/>
                  <a:gd name="T96" fmla="*/ 799 w 799"/>
                  <a:gd name="T97" fmla="*/ 24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9" h="403">
                    <a:moveTo>
                      <a:pt x="785" y="231"/>
                    </a:moveTo>
                    <a:lnTo>
                      <a:pt x="760" y="182"/>
                    </a:lnTo>
                    <a:lnTo>
                      <a:pt x="769" y="182"/>
                    </a:lnTo>
                    <a:lnTo>
                      <a:pt x="747" y="153"/>
                    </a:lnTo>
                    <a:lnTo>
                      <a:pt x="727" y="183"/>
                    </a:lnTo>
                    <a:lnTo>
                      <a:pt x="737" y="182"/>
                    </a:lnTo>
                    <a:lnTo>
                      <a:pt x="711" y="231"/>
                    </a:lnTo>
                    <a:lnTo>
                      <a:pt x="696" y="231"/>
                    </a:lnTo>
                    <a:lnTo>
                      <a:pt x="696" y="243"/>
                    </a:lnTo>
                    <a:lnTo>
                      <a:pt x="707" y="243"/>
                    </a:lnTo>
                    <a:lnTo>
                      <a:pt x="707" y="250"/>
                    </a:lnTo>
                    <a:lnTo>
                      <a:pt x="719" y="250"/>
                    </a:lnTo>
                    <a:lnTo>
                      <a:pt x="719" y="261"/>
                    </a:lnTo>
                    <a:lnTo>
                      <a:pt x="681" y="261"/>
                    </a:lnTo>
                    <a:lnTo>
                      <a:pt x="681" y="261"/>
                    </a:lnTo>
                    <a:lnTo>
                      <a:pt x="666" y="255"/>
                    </a:lnTo>
                    <a:lnTo>
                      <a:pt x="650" y="246"/>
                    </a:lnTo>
                    <a:lnTo>
                      <a:pt x="639" y="240"/>
                    </a:lnTo>
                    <a:lnTo>
                      <a:pt x="629" y="232"/>
                    </a:lnTo>
                    <a:lnTo>
                      <a:pt x="619" y="223"/>
                    </a:lnTo>
                    <a:lnTo>
                      <a:pt x="606" y="213"/>
                    </a:lnTo>
                    <a:lnTo>
                      <a:pt x="606" y="213"/>
                    </a:lnTo>
                    <a:lnTo>
                      <a:pt x="591" y="198"/>
                    </a:lnTo>
                    <a:lnTo>
                      <a:pt x="577" y="185"/>
                    </a:lnTo>
                    <a:lnTo>
                      <a:pt x="559" y="171"/>
                    </a:lnTo>
                    <a:lnTo>
                      <a:pt x="539" y="159"/>
                    </a:lnTo>
                    <a:lnTo>
                      <a:pt x="517" y="149"/>
                    </a:lnTo>
                    <a:lnTo>
                      <a:pt x="494" y="140"/>
                    </a:lnTo>
                    <a:lnTo>
                      <a:pt x="467" y="133"/>
                    </a:lnTo>
                    <a:lnTo>
                      <a:pt x="437" y="129"/>
                    </a:lnTo>
                    <a:lnTo>
                      <a:pt x="437" y="110"/>
                    </a:lnTo>
                    <a:lnTo>
                      <a:pt x="448" y="110"/>
                    </a:lnTo>
                    <a:lnTo>
                      <a:pt x="452" y="99"/>
                    </a:lnTo>
                    <a:lnTo>
                      <a:pt x="456" y="99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9" y="90"/>
                    </a:lnTo>
                    <a:lnTo>
                      <a:pt x="460" y="88"/>
                    </a:lnTo>
                    <a:lnTo>
                      <a:pt x="460" y="81"/>
                    </a:lnTo>
                    <a:lnTo>
                      <a:pt x="460" y="81"/>
                    </a:lnTo>
                    <a:lnTo>
                      <a:pt x="459" y="79"/>
                    </a:lnTo>
                    <a:lnTo>
                      <a:pt x="456" y="79"/>
                    </a:lnTo>
                    <a:lnTo>
                      <a:pt x="444" y="79"/>
                    </a:lnTo>
                    <a:lnTo>
                      <a:pt x="444" y="79"/>
                    </a:lnTo>
                    <a:lnTo>
                      <a:pt x="434" y="73"/>
                    </a:lnTo>
                    <a:lnTo>
                      <a:pt x="427" y="71"/>
                    </a:lnTo>
                    <a:lnTo>
                      <a:pt x="422" y="71"/>
                    </a:lnTo>
                    <a:lnTo>
                      <a:pt x="422" y="71"/>
                    </a:lnTo>
                    <a:lnTo>
                      <a:pt x="411" y="71"/>
                    </a:lnTo>
                    <a:lnTo>
                      <a:pt x="411" y="53"/>
                    </a:lnTo>
                    <a:lnTo>
                      <a:pt x="411" y="53"/>
                    </a:lnTo>
                    <a:lnTo>
                      <a:pt x="411" y="50"/>
                    </a:lnTo>
                    <a:lnTo>
                      <a:pt x="410" y="47"/>
                    </a:lnTo>
                    <a:lnTo>
                      <a:pt x="407" y="45"/>
                    </a:lnTo>
                    <a:lnTo>
                      <a:pt x="404" y="43"/>
                    </a:lnTo>
                    <a:lnTo>
                      <a:pt x="404" y="43"/>
                    </a:lnTo>
                    <a:lnTo>
                      <a:pt x="403" y="43"/>
                    </a:lnTo>
                    <a:lnTo>
                      <a:pt x="403" y="12"/>
                    </a:lnTo>
                    <a:lnTo>
                      <a:pt x="403" y="12"/>
                    </a:lnTo>
                    <a:lnTo>
                      <a:pt x="404" y="11"/>
                    </a:lnTo>
                    <a:lnTo>
                      <a:pt x="404" y="11"/>
                    </a:lnTo>
                    <a:lnTo>
                      <a:pt x="406" y="9"/>
                    </a:lnTo>
                    <a:lnTo>
                      <a:pt x="407" y="8"/>
                    </a:lnTo>
                    <a:lnTo>
                      <a:pt x="407" y="5"/>
                    </a:lnTo>
                    <a:lnTo>
                      <a:pt x="407" y="3"/>
                    </a:lnTo>
                    <a:lnTo>
                      <a:pt x="407" y="3"/>
                    </a:lnTo>
                    <a:lnTo>
                      <a:pt x="406" y="1"/>
                    </a:lnTo>
                    <a:lnTo>
                      <a:pt x="403" y="0"/>
                    </a:lnTo>
                    <a:lnTo>
                      <a:pt x="400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6" y="3"/>
                    </a:lnTo>
                    <a:lnTo>
                      <a:pt x="395" y="4"/>
                    </a:lnTo>
                    <a:lnTo>
                      <a:pt x="395" y="7"/>
                    </a:lnTo>
                    <a:lnTo>
                      <a:pt x="396" y="9"/>
                    </a:lnTo>
                    <a:lnTo>
                      <a:pt x="396" y="9"/>
                    </a:lnTo>
                    <a:lnTo>
                      <a:pt x="397" y="11"/>
                    </a:lnTo>
                    <a:lnTo>
                      <a:pt x="400" y="12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6" y="45"/>
                    </a:lnTo>
                    <a:lnTo>
                      <a:pt x="393" y="49"/>
                    </a:lnTo>
                    <a:lnTo>
                      <a:pt x="393" y="49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2" y="71"/>
                    </a:lnTo>
                    <a:lnTo>
                      <a:pt x="392" y="71"/>
                    </a:lnTo>
                    <a:lnTo>
                      <a:pt x="377" y="71"/>
                    </a:lnTo>
                    <a:lnTo>
                      <a:pt x="377" y="71"/>
                    </a:lnTo>
                    <a:lnTo>
                      <a:pt x="368" y="71"/>
                    </a:lnTo>
                    <a:lnTo>
                      <a:pt x="361" y="73"/>
                    </a:lnTo>
                    <a:lnTo>
                      <a:pt x="351" y="79"/>
                    </a:lnTo>
                    <a:lnTo>
                      <a:pt x="343" y="79"/>
                    </a:lnTo>
                    <a:lnTo>
                      <a:pt x="343" y="79"/>
                    </a:lnTo>
                    <a:lnTo>
                      <a:pt x="340" y="79"/>
                    </a:lnTo>
                    <a:lnTo>
                      <a:pt x="339" y="81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40" y="90"/>
                    </a:lnTo>
                    <a:lnTo>
                      <a:pt x="343" y="91"/>
                    </a:lnTo>
                    <a:lnTo>
                      <a:pt x="343" y="91"/>
                    </a:lnTo>
                    <a:lnTo>
                      <a:pt x="343" y="99"/>
                    </a:lnTo>
                    <a:lnTo>
                      <a:pt x="347" y="99"/>
                    </a:lnTo>
                    <a:lnTo>
                      <a:pt x="351" y="110"/>
                    </a:lnTo>
                    <a:lnTo>
                      <a:pt x="364" y="110"/>
                    </a:lnTo>
                    <a:lnTo>
                      <a:pt x="364" y="129"/>
                    </a:lnTo>
                    <a:lnTo>
                      <a:pt x="365" y="129"/>
                    </a:lnTo>
                    <a:lnTo>
                      <a:pt x="365" y="129"/>
                    </a:lnTo>
                    <a:lnTo>
                      <a:pt x="335" y="133"/>
                    </a:lnTo>
                    <a:lnTo>
                      <a:pt x="308" y="140"/>
                    </a:lnTo>
                    <a:lnTo>
                      <a:pt x="284" y="149"/>
                    </a:lnTo>
                    <a:lnTo>
                      <a:pt x="260" y="160"/>
                    </a:lnTo>
                    <a:lnTo>
                      <a:pt x="240" y="172"/>
                    </a:lnTo>
                    <a:lnTo>
                      <a:pt x="222" y="185"/>
                    </a:lnTo>
                    <a:lnTo>
                      <a:pt x="206" y="198"/>
                    </a:lnTo>
                    <a:lnTo>
                      <a:pt x="191" y="213"/>
                    </a:lnTo>
                    <a:lnTo>
                      <a:pt x="191" y="213"/>
                    </a:lnTo>
                    <a:lnTo>
                      <a:pt x="180" y="224"/>
                    </a:lnTo>
                    <a:lnTo>
                      <a:pt x="170" y="232"/>
                    </a:lnTo>
                    <a:lnTo>
                      <a:pt x="151" y="247"/>
                    </a:lnTo>
                    <a:lnTo>
                      <a:pt x="134" y="255"/>
                    </a:lnTo>
                    <a:lnTo>
                      <a:pt x="121" y="261"/>
                    </a:lnTo>
                    <a:lnTo>
                      <a:pt x="85" y="261"/>
                    </a:lnTo>
                    <a:lnTo>
                      <a:pt x="85" y="250"/>
                    </a:lnTo>
                    <a:lnTo>
                      <a:pt x="92" y="250"/>
                    </a:lnTo>
                    <a:lnTo>
                      <a:pt x="92" y="243"/>
                    </a:lnTo>
                    <a:lnTo>
                      <a:pt x="103" y="243"/>
                    </a:lnTo>
                    <a:lnTo>
                      <a:pt x="103" y="231"/>
                    </a:lnTo>
                    <a:lnTo>
                      <a:pt x="88" y="231"/>
                    </a:lnTo>
                    <a:lnTo>
                      <a:pt x="62" y="182"/>
                    </a:lnTo>
                    <a:lnTo>
                      <a:pt x="73" y="182"/>
                    </a:lnTo>
                    <a:lnTo>
                      <a:pt x="52" y="153"/>
                    </a:lnTo>
                    <a:lnTo>
                      <a:pt x="31" y="183"/>
                    </a:lnTo>
                    <a:lnTo>
                      <a:pt x="41" y="182"/>
                    </a:lnTo>
                    <a:lnTo>
                      <a:pt x="14" y="231"/>
                    </a:lnTo>
                    <a:lnTo>
                      <a:pt x="0" y="231"/>
                    </a:lnTo>
                    <a:lnTo>
                      <a:pt x="0" y="243"/>
                    </a:lnTo>
                    <a:lnTo>
                      <a:pt x="11" y="243"/>
                    </a:lnTo>
                    <a:lnTo>
                      <a:pt x="11" y="250"/>
                    </a:lnTo>
                    <a:lnTo>
                      <a:pt x="19" y="250"/>
                    </a:lnTo>
                    <a:lnTo>
                      <a:pt x="19" y="403"/>
                    </a:lnTo>
                    <a:lnTo>
                      <a:pt x="784" y="403"/>
                    </a:lnTo>
                    <a:lnTo>
                      <a:pt x="784" y="250"/>
                    </a:lnTo>
                    <a:lnTo>
                      <a:pt x="788" y="250"/>
                    </a:lnTo>
                    <a:lnTo>
                      <a:pt x="788" y="243"/>
                    </a:lnTo>
                    <a:lnTo>
                      <a:pt x="799" y="243"/>
                    </a:lnTo>
                    <a:lnTo>
                      <a:pt x="799" y="231"/>
                    </a:lnTo>
                    <a:lnTo>
                      <a:pt x="785" y="231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08"/>
              <p:cNvSpPr>
                <a:spLocks/>
              </p:cNvSpPr>
              <p:nvPr/>
            </p:nvSpPr>
            <p:spPr bwMode="auto">
              <a:xfrm>
                <a:off x="4731578" y="6887702"/>
                <a:ext cx="605993" cy="559017"/>
              </a:xfrm>
              <a:custGeom>
                <a:avLst/>
                <a:gdLst>
                  <a:gd name="T0" fmla="*/ 486 w 516"/>
                  <a:gd name="T1" fmla="*/ 372 h 476"/>
                  <a:gd name="T2" fmla="*/ 486 w 516"/>
                  <a:gd name="T3" fmla="*/ 330 h 476"/>
                  <a:gd name="T4" fmla="*/ 486 w 516"/>
                  <a:gd name="T5" fmla="*/ 228 h 476"/>
                  <a:gd name="T6" fmla="*/ 486 w 516"/>
                  <a:gd name="T7" fmla="*/ 172 h 476"/>
                  <a:gd name="T8" fmla="*/ 486 w 516"/>
                  <a:gd name="T9" fmla="*/ 172 h 476"/>
                  <a:gd name="T10" fmla="*/ 486 w 516"/>
                  <a:gd name="T11" fmla="*/ 170 h 476"/>
                  <a:gd name="T12" fmla="*/ 484 w 516"/>
                  <a:gd name="T13" fmla="*/ 168 h 476"/>
                  <a:gd name="T14" fmla="*/ 482 w 516"/>
                  <a:gd name="T15" fmla="*/ 168 h 476"/>
                  <a:gd name="T16" fmla="*/ 478 w 516"/>
                  <a:gd name="T17" fmla="*/ 168 h 476"/>
                  <a:gd name="T18" fmla="*/ 418 w 516"/>
                  <a:gd name="T19" fmla="*/ 226 h 476"/>
                  <a:gd name="T20" fmla="*/ 410 w 516"/>
                  <a:gd name="T21" fmla="*/ 68 h 476"/>
                  <a:gd name="T22" fmla="*/ 370 w 516"/>
                  <a:gd name="T23" fmla="*/ 68 h 476"/>
                  <a:gd name="T24" fmla="*/ 366 w 516"/>
                  <a:gd name="T25" fmla="*/ 172 h 476"/>
                  <a:gd name="T26" fmla="*/ 304 w 516"/>
                  <a:gd name="T27" fmla="*/ 228 h 476"/>
                  <a:gd name="T28" fmla="*/ 304 w 516"/>
                  <a:gd name="T29" fmla="*/ 228 h 476"/>
                  <a:gd name="T30" fmla="*/ 298 w 516"/>
                  <a:gd name="T31" fmla="*/ 0 h 476"/>
                  <a:gd name="T32" fmla="*/ 266 w 516"/>
                  <a:gd name="T33" fmla="*/ 0 h 476"/>
                  <a:gd name="T34" fmla="*/ 262 w 516"/>
                  <a:gd name="T35" fmla="*/ 168 h 476"/>
                  <a:gd name="T36" fmla="*/ 262 w 516"/>
                  <a:gd name="T37" fmla="*/ 168 h 476"/>
                  <a:gd name="T38" fmla="*/ 260 w 516"/>
                  <a:gd name="T39" fmla="*/ 168 h 476"/>
                  <a:gd name="T40" fmla="*/ 258 w 516"/>
                  <a:gd name="T41" fmla="*/ 168 h 476"/>
                  <a:gd name="T42" fmla="*/ 194 w 516"/>
                  <a:gd name="T43" fmla="*/ 228 h 476"/>
                  <a:gd name="T44" fmla="*/ 146 w 516"/>
                  <a:gd name="T45" fmla="*/ 228 h 476"/>
                  <a:gd name="T46" fmla="*/ 138 w 516"/>
                  <a:gd name="T47" fmla="*/ 42 h 476"/>
                  <a:gd name="T48" fmla="*/ 92 w 516"/>
                  <a:gd name="T49" fmla="*/ 42 h 476"/>
                  <a:gd name="T50" fmla="*/ 84 w 516"/>
                  <a:gd name="T51" fmla="*/ 228 h 476"/>
                  <a:gd name="T52" fmla="*/ 28 w 516"/>
                  <a:gd name="T53" fmla="*/ 228 h 476"/>
                  <a:gd name="T54" fmla="*/ 28 w 516"/>
                  <a:gd name="T55" fmla="*/ 312 h 476"/>
                  <a:gd name="T56" fmla="*/ 0 w 516"/>
                  <a:gd name="T57" fmla="*/ 312 h 476"/>
                  <a:gd name="T58" fmla="*/ 0 w 516"/>
                  <a:gd name="T59" fmla="*/ 476 h 476"/>
                  <a:gd name="T60" fmla="*/ 104 w 516"/>
                  <a:gd name="T61" fmla="*/ 476 h 476"/>
                  <a:gd name="T62" fmla="*/ 162 w 516"/>
                  <a:gd name="T63" fmla="*/ 476 h 476"/>
                  <a:gd name="T64" fmla="*/ 516 w 516"/>
                  <a:gd name="T65" fmla="*/ 476 h 476"/>
                  <a:gd name="T66" fmla="*/ 516 w 516"/>
                  <a:gd name="T67" fmla="*/ 372 h 476"/>
                  <a:gd name="T68" fmla="*/ 486 w 516"/>
                  <a:gd name="T69" fmla="*/ 37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6" h="476">
                    <a:moveTo>
                      <a:pt x="486" y="372"/>
                    </a:moveTo>
                    <a:lnTo>
                      <a:pt x="486" y="330"/>
                    </a:lnTo>
                    <a:lnTo>
                      <a:pt x="486" y="228"/>
                    </a:lnTo>
                    <a:lnTo>
                      <a:pt x="486" y="172"/>
                    </a:lnTo>
                    <a:lnTo>
                      <a:pt x="486" y="172"/>
                    </a:lnTo>
                    <a:lnTo>
                      <a:pt x="486" y="170"/>
                    </a:lnTo>
                    <a:lnTo>
                      <a:pt x="484" y="168"/>
                    </a:lnTo>
                    <a:lnTo>
                      <a:pt x="482" y="168"/>
                    </a:lnTo>
                    <a:lnTo>
                      <a:pt x="478" y="168"/>
                    </a:lnTo>
                    <a:lnTo>
                      <a:pt x="418" y="226"/>
                    </a:lnTo>
                    <a:lnTo>
                      <a:pt x="410" y="68"/>
                    </a:lnTo>
                    <a:lnTo>
                      <a:pt x="370" y="68"/>
                    </a:lnTo>
                    <a:lnTo>
                      <a:pt x="366" y="172"/>
                    </a:lnTo>
                    <a:lnTo>
                      <a:pt x="304" y="228"/>
                    </a:lnTo>
                    <a:lnTo>
                      <a:pt x="304" y="228"/>
                    </a:lnTo>
                    <a:lnTo>
                      <a:pt x="298" y="0"/>
                    </a:lnTo>
                    <a:lnTo>
                      <a:pt x="266" y="0"/>
                    </a:lnTo>
                    <a:lnTo>
                      <a:pt x="262" y="168"/>
                    </a:lnTo>
                    <a:lnTo>
                      <a:pt x="262" y="168"/>
                    </a:lnTo>
                    <a:lnTo>
                      <a:pt x="260" y="168"/>
                    </a:lnTo>
                    <a:lnTo>
                      <a:pt x="258" y="168"/>
                    </a:lnTo>
                    <a:lnTo>
                      <a:pt x="194" y="228"/>
                    </a:lnTo>
                    <a:lnTo>
                      <a:pt x="146" y="228"/>
                    </a:lnTo>
                    <a:lnTo>
                      <a:pt x="138" y="42"/>
                    </a:lnTo>
                    <a:lnTo>
                      <a:pt x="92" y="42"/>
                    </a:lnTo>
                    <a:lnTo>
                      <a:pt x="84" y="228"/>
                    </a:lnTo>
                    <a:lnTo>
                      <a:pt x="28" y="228"/>
                    </a:lnTo>
                    <a:lnTo>
                      <a:pt x="28" y="312"/>
                    </a:lnTo>
                    <a:lnTo>
                      <a:pt x="0" y="312"/>
                    </a:lnTo>
                    <a:lnTo>
                      <a:pt x="0" y="476"/>
                    </a:lnTo>
                    <a:lnTo>
                      <a:pt x="104" y="476"/>
                    </a:lnTo>
                    <a:lnTo>
                      <a:pt x="162" y="476"/>
                    </a:lnTo>
                    <a:lnTo>
                      <a:pt x="516" y="476"/>
                    </a:lnTo>
                    <a:lnTo>
                      <a:pt x="516" y="372"/>
                    </a:lnTo>
                    <a:lnTo>
                      <a:pt x="486" y="37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12"/>
              <p:cNvSpPr>
                <a:spLocks/>
              </p:cNvSpPr>
              <p:nvPr/>
            </p:nvSpPr>
            <p:spPr bwMode="auto">
              <a:xfrm>
                <a:off x="328613" y="6587958"/>
                <a:ext cx="663400" cy="921481"/>
              </a:xfrm>
              <a:custGeom>
                <a:avLst/>
                <a:gdLst>
                  <a:gd name="T0" fmla="*/ 391 w 401"/>
                  <a:gd name="T1" fmla="*/ 201 h 557"/>
                  <a:gd name="T2" fmla="*/ 397 w 401"/>
                  <a:gd name="T3" fmla="*/ 150 h 557"/>
                  <a:gd name="T4" fmla="*/ 365 w 401"/>
                  <a:gd name="T5" fmla="*/ 140 h 557"/>
                  <a:gd name="T6" fmla="*/ 350 w 401"/>
                  <a:gd name="T7" fmla="*/ 118 h 557"/>
                  <a:gd name="T8" fmla="*/ 334 w 401"/>
                  <a:gd name="T9" fmla="*/ 118 h 557"/>
                  <a:gd name="T10" fmla="*/ 332 w 401"/>
                  <a:gd name="T11" fmla="*/ 101 h 557"/>
                  <a:gd name="T12" fmla="*/ 319 w 401"/>
                  <a:gd name="T13" fmla="*/ 34 h 557"/>
                  <a:gd name="T14" fmla="*/ 328 w 401"/>
                  <a:gd name="T15" fmla="*/ 17 h 557"/>
                  <a:gd name="T16" fmla="*/ 324 w 401"/>
                  <a:gd name="T17" fmla="*/ 6 h 557"/>
                  <a:gd name="T18" fmla="*/ 318 w 401"/>
                  <a:gd name="T19" fmla="*/ 0 h 557"/>
                  <a:gd name="T20" fmla="*/ 314 w 401"/>
                  <a:gd name="T21" fmla="*/ 12 h 557"/>
                  <a:gd name="T22" fmla="*/ 311 w 401"/>
                  <a:gd name="T23" fmla="*/ 28 h 557"/>
                  <a:gd name="T24" fmla="*/ 305 w 401"/>
                  <a:gd name="T25" fmla="*/ 73 h 557"/>
                  <a:gd name="T26" fmla="*/ 299 w 401"/>
                  <a:gd name="T27" fmla="*/ 106 h 557"/>
                  <a:gd name="T28" fmla="*/ 292 w 401"/>
                  <a:gd name="T29" fmla="*/ 117 h 557"/>
                  <a:gd name="T30" fmla="*/ 270 w 401"/>
                  <a:gd name="T31" fmla="*/ 137 h 557"/>
                  <a:gd name="T32" fmla="*/ 241 w 401"/>
                  <a:gd name="T33" fmla="*/ 140 h 557"/>
                  <a:gd name="T34" fmla="*/ 235 w 401"/>
                  <a:gd name="T35" fmla="*/ 118 h 557"/>
                  <a:gd name="T36" fmla="*/ 204 w 401"/>
                  <a:gd name="T37" fmla="*/ 86 h 557"/>
                  <a:gd name="T38" fmla="*/ 175 w 401"/>
                  <a:gd name="T39" fmla="*/ 111 h 557"/>
                  <a:gd name="T40" fmla="*/ 165 w 401"/>
                  <a:gd name="T41" fmla="*/ 137 h 557"/>
                  <a:gd name="T42" fmla="*/ 139 w 401"/>
                  <a:gd name="T43" fmla="*/ 140 h 557"/>
                  <a:gd name="T44" fmla="*/ 128 w 401"/>
                  <a:gd name="T45" fmla="*/ 122 h 557"/>
                  <a:gd name="T46" fmla="*/ 105 w 401"/>
                  <a:gd name="T47" fmla="*/ 118 h 557"/>
                  <a:gd name="T48" fmla="*/ 104 w 401"/>
                  <a:gd name="T49" fmla="*/ 101 h 557"/>
                  <a:gd name="T50" fmla="*/ 96 w 401"/>
                  <a:gd name="T51" fmla="*/ 54 h 557"/>
                  <a:gd name="T52" fmla="*/ 99 w 401"/>
                  <a:gd name="T53" fmla="*/ 20 h 557"/>
                  <a:gd name="T54" fmla="*/ 95 w 401"/>
                  <a:gd name="T55" fmla="*/ 6 h 557"/>
                  <a:gd name="T56" fmla="*/ 89 w 401"/>
                  <a:gd name="T57" fmla="*/ 0 h 557"/>
                  <a:gd name="T58" fmla="*/ 83 w 401"/>
                  <a:gd name="T59" fmla="*/ 6 h 557"/>
                  <a:gd name="T60" fmla="*/ 82 w 401"/>
                  <a:gd name="T61" fmla="*/ 23 h 557"/>
                  <a:gd name="T62" fmla="*/ 79 w 401"/>
                  <a:gd name="T63" fmla="*/ 54 h 557"/>
                  <a:gd name="T64" fmla="*/ 71 w 401"/>
                  <a:gd name="T65" fmla="*/ 101 h 557"/>
                  <a:gd name="T66" fmla="*/ 70 w 401"/>
                  <a:gd name="T67" fmla="*/ 118 h 557"/>
                  <a:gd name="T68" fmla="*/ 48 w 401"/>
                  <a:gd name="T69" fmla="*/ 124 h 557"/>
                  <a:gd name="T70" fmla="*/ 0 w 401"/>
                  <a:gd name="T71" fmla="*/ 140 h 557"/>
                  <a:gd name="T72" fmla="*/ 6 w 401"/>
                  <a:gd name="T73" fmla="*/ 200 h 557"/>
                  <a:gd name="T74" fmla="*/ 13 w 401"/>
                  <a:gd name="T75" fmla="*/ 203 h 557"/>
                  <a:gd name="T76" fmla="*/ 16 w 401"/>
                  <a:gd name="T77" fmla="*/ 268 h 557"/>
                  <a:gd name="T78" fmla="*/ 4 w 401"/>
                  <a:gd name="T79" fmla="*/ 271 h 557"/>
                  <a:gd name="T80" fmla="*/ 12 w 401"/>
                  <a:gd name="T81" fmla="*/ 286 h 557"/>
                  <a:gd name="T82" fmla="*/ 10 w 401"/>
                  <a:gd name="T83" fmla="*/ 470 h 557"/>
                  <a:gd name="T84" fmla="*/ 10 w 401"/>
                  <a:gd name="T85" fmla="*/ 557 h 557"/>
                  <a:gd name="T86" fmla="*/ 136 w 401"/>
                  <a:gd name="T87" fmla="*/ 474 h 557"/>
                  <a:gd name="T88" fmla="*/ 128 w 401"/>
                  <a:gd name="T89" fmla="*/ 328 h 557"/>
                  <a:gd name="T90" fmla="*/ 139 w 401"/>
                  <a:gd name="T91" fmla="*/ 284 h 557"/>
                  <a:gd name="T92" fmla="*/ 168 w 401"/>
                  <a:gd name="T93" fmla="*/ 258 h 557"/>
                  <a:gd name="T94" fmla="*/ 211 w 401"/>
                  <a:gd name="T95" fmla="*/ 252 h 557"/>
                  <a:gd name="T96" fmla="*/ 255 w 401"/>
                  <a:gd name="T97" fmla="*/ 271 h 557"/>
                  <a:gd name="T98" fmla="*/ 279 w 401"/>
                  <a:gd name="T99" fmla="*/ 319 h 557"/>
                  <a:gd name="T100" fmla="*/ 271 w 401"/>
                  <a:gd name="T101" fmla="*/ 474 h 557"/>
                  <a:gd name="T102" fmla="*/ 392 w 401"/>
                  <a:gd name="T103" fmla="*/ 557 h 557"/>
                  <a:gd name="T104" fmla="*/ 391 w 401"/>
                  <a:gd name="T105" fmla="*/ 470 h 557"/>
                  <a:gd name="T106" fmla="*/ 389 w 401"/>
                  <a:gd name="T107" fmla="*/ 286 h 557"/>
                  <a:gd name="T108" fmla="*/ 398 w 401"/>
                  <a:gd name="T109" fmla="*/ 271 h 557"/>
                  <a:gd name="T110" fmla="*/ 388 w 401"/>
                  <a:gd name="T111" fmla="*/ 27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557">
                    <a:moveTo>
                      <a:pt x="388" y="220"/>
                    </a:moveTo>
                    <a:lnTo>
                      <a:pt x="388" y="203"/>
                    </a:lnTo>
                    <a:lnTo>
                      <a:pt x="388" y="203"/>
                    </a:lnTo>
                    <a:lnTo>
                      <a:pt x="389" y="201"/>
                    </a:lnTo>
                    <a:lnTo>
                      <a:pt x="391" y="201"/>
                    </a:lnTo>
                    <a:lnTo>
                      <a:pt x="395" y="200"/>
                    </a:lnTo>
                    <a:lnTo>
                      <a:pt x="395" y="200"/>
                    </a:lnTo>
                    <a:lnTo>
                      <a:pt x="397" y="200"/>
                    </a:lnTo>
                    <a:lnTo>
                      <a:pt x="397" y="198"/>
                    </a:lnTo>
                    <a:lnTo>
                      <a:pt x="397" y="150"/>
                    </a:lnTo>
                    <a:lnTo>
                      <a:pt x="401" y="149"/>
                    </a:lnTo>
                    <a:lnTo>
                      <a:pt x="401" y="14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5" y="140"/>
                    </a:lnTo>
                    <a:lnTo>
                      <a:pt x="365" y="137"/>
                    </a:lnTo>
                    <a:lnTo>
                      <a:pt x="365" y="137"/>
                    </a:lnTo>
                    <a:lnTo>
                      <a:pt x="362" y="130"/>
                    </a:lnTo>
                    <a:lnTo>
                      <a:pt x="357" y="122"/>
                    </a:lnTo>
                    <a:lnTo>
                      <a:pt x="350" y="118"/>
                    </a:lnTo>
                    <a:lnTo>
                      <a:pt x="343" y="117"/>
                    </a:lnTo>
                    <a:lnTo>
                      <a:pt x="343" y="117"/>
                    </a:lnTo>
                    <a:lnTo>
                      <a:pt x="338" y="117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1"/>
                    </a:lnTo>
                    <a:lnTo>
                      <a:pt x="334" y="111"/>
                    </a:lnTo>
                    <a:lnTo>
                      <a:pt x="334" y="106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28" y="73"/>
                    </a:lnTo>
                    <a:lnTo>
                      <a:pt x="325" y="54"/>
                    </a:lnTo>
                    <a:lnTo>
                      <a:pt x="319" y="34"/>
                    </a:lnTo>
                    <a:lnTo>
                      <a:pt x="327" y="34"/>
                    </a:lnTo>
                    <a:lnTo>
                      <a:pt x="322" y="29"/>
                    </a:lnTo>
                    <a:lnTo>
                      <a:pt x="322" y="23"/>
                    </a:lnTo>
                    <a:lnTo>
                      <a:pt x="327" y="20"/>
                    </a:lnTo>
                    <a:lnTo>
                      <a:pt x="328" y="17"/>
                    </a:lnTo>
                    <a:lnTo>
                      <a:pt x="337" y="12"/>
                    </a:lnTo>
                    <a:lnTo>
                      <a:pt x="322" y="12"/>
                    </a:lnTo>
                    <a:lnTo>
                      <a:pt x="322" y="12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3"/>
                    </a:lnTo>
                    <a:lnTo>
                      <a:pt x="322" y="1"/>
                    </a:lnTo>
                    <a:lnTo>
                      <a:pt x="321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4" y="0"/>
                    </a:lnTo>
                    <a:lnTo>
                      <a:pt x="312" y="1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4" y="12"/>
                    </a:lnTo>
                    <a:lnTo>
                      <a:pt x="299" y="12"/>
                    </a:lnTo>
                    <a:lnTo>
                      <a:pt x="305" y="17"/>
                    </a:lnTo>
                    <a:lnTo>
                      <a:pt x="306" y="20"/>
                    </a:lnTo>
                    <a:lnTo>
                      <a:pt x="309" y="23"/>
                    </a:lnTo>
                    <a:lnTo>
                      <a:pt x="311" y="28"/>
                    </a:lnTo>
                    <a:lnTo>
                      <a:pt x="305" y="34"/>
                    </a:lnTo>
                    <a:lnTo>
                      <a:pt x="314" y="34"/>
                    </a:lnTo>
                    <a:lnTo>
                      <a:pt x="314" y="34"/>
                    </a:lnTo>
                    <a:lnTo>
                      <a:pt x="308" y="54"/>
                    </a:lnTo>
                    <a:lnTo>
                      <a:pt x="305" y="73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299" y="106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299" y="118"/>
                    </a:lnTo>
                    <a:lnTo>
                      <a:pt x="299" y="118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84" y="118"/>
                    </a:lnTo>
                    <a:lnTo>
                      <a:pt x="277" y="122"/>
                    </a:lnTo>
                    <a:lnTo>
                      <a:pt x="273" y="130"/>
                    </a:lnTo>
                    <a:lnTo>
                      <a:pt x="270" y="137"/>
                    </a:lnTo>
                    <a:lnTo>
                      <a:pt x="270" y="137"/>
                    </a:lnTo>
                    <a:lnTo>
                      <a:pt x="270" y="140"/>
                    </a:lnTo>
                    <a:lnTo>
                      <a:pt x="268" y="140"/>
                    </a:lnTo>
                    <a:lnTo>
                      <a:pt x="241" y="140"/>
                    </a:lnTo>
                    <a:lnTo>
                      <a:pt x="241" y="140"/>
                    </a:lnTo>
                    <a:lnTo>
                      <a:pt x="239" y="140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38" y="127"/>
                    </a:lnTo>
                    <a:lnTo>
                      <a:pt x="235" y="118"/>
                    </a:lnTo>
                    <a:lnTo>
                      <a:pt x="232" y="114"/>
                    </a:lnTo>
                    <a:lnTo>
                      <a:pt x="227" y="108"/>
                    </a:lnTo>
                    <a:lnTo>
                      <a:pt x="227" y="108"/>
                    </a:lnTo>
                    <a:lnTo>
                      <a:pt x="204" y="86"/>
                    </a:lnTo>
                    <a:lnTo>
                      <a:pt x="204" y="86"/>
                    </a:lnTo>
                    <a:lnTo>
                      <a:pt x="203" y="86"/>
                    </a:lnTo>
                    <a:lnTo>
                      <a:pt x="201" y="86"/>
                    </a:lnTo>
                    <a:lnTo>
                      <a:pt x="201" y="86"/>
                    </a:lnTo>
                    <a:lnTo>
                      <a:pt x="190" y="96"/>
                    </a:lnTo>
                    <a:lnTo>
                      <a:pt x="175" y="111"/>
                    </a:lnTo>
                    <a:lnTo>
                      <a:pt x="175" y="111"/>
                    </a:lnTo>
                    <a:lnTo>
                      <a:pt x="169" y="118"/>
                    </a:lnTo>
                    <a:lnTo>
                      <a:pt x="166" y="125"/>
                    </a:lnTo>
                    <a:lnTo>
                      <a:pt x="165" y="133"/>
                    </a:lnTo>
                    <a:lnTo>
                      <a:pt x="165" y="137"/>
                    </a:lnTo>
                    <a:lnTo>
                      <a:pt x="165" y="137"/>
                    </a:lnTo>
                    <a:lnTo>
                      <a:pt x="165" y="139"/>
                    </a:lnTo>
                    <a:lnTo>
                      <a:pt x="163" y="140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37" y="140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3" y="130"/>
                    </a:lnTo>
                    <a:lnTo>
                      <a:pt x="128" y="122"/>
                    </a:lnTo>
                    <a:lnTo>
                      <a:pt x="121" y="118"/>
                    </a:lnTo>
                    <a:lnTo>
                      <a:pt x="114" y="117"/>
                    </a:lnTo>
                    <a:lnTo>
                      <a:pt x="114" y="117"/>
                    </a:lnTo>
                    <a:lnTo>
                      <a:pt x="109" y="117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1" y="73"/>
                    </a:lnTo>
                    <a:lnTo>
                      <a:pt x="96" y="54"/>
                    </a:lnTo>
                    <a:lnTo>
                      <a:pt x="90" y="34"/>
                    </a:lnTo>
                    <a:lnTo>
                      <a:pt x="98" y="34"/>
                    </a:lnTo>
                    <a:lnTo>
                      <a:pt x="95" y="29"/>
                    </a:lnTo>
                    <a:lnTo>
                      <a:pt x="95" y="23"/>
                    </a:lnTo>
                    <a:lnTo>
                      <a:pt x="99" y="20"/>
                    </a:lnTo>
                    <a:lnTo>
                      <a:pt x="99" y="17"/>
                    </a:lnTo>
                    <a:lnTo>
                      <a:pt x="108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3"/>
                    </a:lnTo>
                    <a:lnTo>
                      <a:pt x="93" y="1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12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77" y="20"/>
                    </a:lnTo>
                    <a:lnTo>
                      <a:pt x="82" y="23"/>
                    </a:lnTo>
                    <a:lnTo>
                      <a:pt x="83" y="28"/>
                    </a:lnTo>
                    <a:lnTo>
                      <a:pt x="77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79" y="54"/>
                    </a:lnTo>
                    <a:lnTo>
                      <a:pt x="76" y="73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0" y="106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0" y="117"/>
                    </a:lnTo>
                    <a:lnTo>
                      <a:pt x="55" y="118"/>
                    </a:lnTo>
                    <a:lnTo>
                      <a:pt x="48" y="124"/>
                    </a:lnTo>
                    <a:lnTo>
                      <a:pt x="44" y="131"/>
                    </a:lnTo>
                    <a:lnTo>
                      <a:pt x="42" y="136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0" y="140"/>
                    </a:lnTo>
                    <a:lnTo>
                      <a:pt x="0" y="149"/>
                    </a:lnTo>
                    <a:lnTo>
                      <a:pt x="4" y="150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7" y="200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3" y="201"/>
                    </a:lnTo>
                    <a:lnTo>
                      <a:pt x="13" y="203"/>
                    </a:lnTo>
                    <a:lnTo>
                      <a:pt x="13" y="220"/>
                    </a:lnTo>
                    <a:lnTo>
                      <a:pt x="16" y="220"/>
                    </a:lnTo>
                    <a:lnTo>
                      <a:pt x="16" y="267"/>
                    </a:lnTo>
                    <a:lnTo>
                      <a:pt x="16" y="267"/>
                    </a:lnTo>
                    <a:lnTo>
                      <a:pt x="16" y="268"/>
                    </a:lnTo>
                    <a:lnTo>
                      <a:pt x="15" y="270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4" y="270"/>
                    </a:lnTo>
                    <a:lnTo>
                      <a:pt x="4" y="271"/>
                    </a:lnTo>
                    <a:lnTo>
                      <a:pt x="4" y="279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10" y="281"/>
                    </a:lnTo>
                    <a:lnTo>
                      <a:pt x="12" y="286"/>
                    </a:lnTo>
                    <a:lnTo>
                      <a:pt x="12" y="299"/>
                    </a:lnTo>
                    <a:lnTo>
                      <a:pt x="16" y="299"/>
                    </a:lnTo>
                    <a:lnTo>
                      <a:pt x="16" y="461"/>
                    </a:lnTo>
                    <a:lnTo>
                      <a:pt x="10" y="461"/>
                    </a:lnTo>
                    <a:lnTo>
                      <a:pt x="10" y="470"/>
                    </a:lnTo>
                    <a:lnTo>
                      <a:pt x="7" y="474"/>
                    </a:lnTo>
                    <a:lnTo>
                      <a:pt x="7" y="554"/>
                    </a:lnTo>
                    <a:lnTo>
                      <a:pt x="7" y="554"/>
                    </a:lnTo>
                    <a:lnTo>
                      <a:pt x="9" y="556"/>
                    </a:lnTo>
                    <a:lnTo>
                      <a:pt x="10" y="557"/>
                    </a:lnTo>
                    <a:lnTo>
                      <a:pt x="133" y="557"/>
                    </a:lnTo>
                    <a:lnTo>
                      <a:pt x="133" y="557"/>
                    </a:lnTo>
                    <a:lnTo>
                      <a:pt x="136" y="556"/>
                    </a:lnTo>
                    <a:lnTo>
                      <a:pt x="136" y="554"/>
                    </a:lnTo>
                    <a:lnTo>
                      <a:pt x="136" y="474"/>
                    </a:lnTo>
                    <a:lnTo>
                      <a:pt x="133" y="470"/>
                    </a:lnTo>
                    <a:lnTo>
                      <a:pt x="133" y="461"/>
                    </a:lnTo>
                    <a:lnTo>
                      <a:pt x="128" y="461"/>
                    </a:lnTo>
                    <a:lnTo>
                      <a:pt x="128" y="461"/>
                    </a:lnTo>
                    <a:lnTo>
                      <a:pt x="128" y="328"/>
                    </a:lnTo>
                    <a:lnTo>
                      <a:pt x="128" y="328"/>
                    </a:lnTo>
                    <a:lnTo>
                      <a:pt x="128" y="319"/>
                    </a:lnTo>
                    <a:lnTo>
                      <a:pt x="130" y="309"/>
                    </a:lnTo>
                    <a:lnTo>
                      <a:pt x="133" y="296"/>
                    </a:lnTo>
                    <a:lnTo>
                      <a:pt x="139" y="284"/>
                    </a:lnTo>
                    <a:lnTo>
                      <a:pt x="141" y="277"/>
                    </a:lnTo>
                    <a:lnTo>
                      <a:pt x="147" y="271"/>
                    </a:lnTo>
                    <a:lnTo>
                      <a:pt x="152" y="267"/>
                    </a:lnTo>
                    <a:lnTo>
                      <a:pt x="159" y="261"/>
                    </a:lnTo>
                    <a:lnTo>
                      <a:pt x="168" y="258"/>
                    </a:lnTo>
                    <a:lnTo>
                      <a:pt x="176" y="255"/>
                    </a:lnTo>
                    <a:lnTo>
                      <a:pt x="187" y="252"/>
                    </a:lnTo>
                    <a:lnTo>
                      <a:pt x="200" y="252"/>
                    </a:lnTo>
                    <a:lnTo>
                      <a:pt x="200" y="252"/>
                    </a:lnTo>
                    <a:lnTo>
                      <a:pt x="211" y="252"/>
                    </a:lnTo>
                    <a:lnTo>
                      <a:pt x="223" y="255"/>
                    </a:lnTo>
                    <a:lnTo>
                      <a:pt x="232" y="258"/>
                    </a:lnTo>
                    <a:lnTo>
                      <a:pt x="241" y="261"/>
                    </a:lnTo>
                    <a:lnTo>
                      <a:pt x="248" y="265"/>
                    </a:lnTo>
                    <a:lnTo>
                      <a:pt x="255" y="271"/>
                    </a:lnTo>
                    <a:lnTo>
                      <a:pt x="261" y="277"/>
                    </a:lnTo>
                    <a:lnTo>
                      <a:pt x="265" y="283"/>
                    </a:lnTo>
                    <a:lnTo>
                      <a:pt x="273" y="296"/>
                    </a:lnTo>
                    <a:lnTo>
                      <a:pt x="276" y="308"/>
                    </a:lnTo>
                    <a:lnTo>
                      <a:pt x="279" y="319"/>
                    </a:lnTo>
                    <a:lnTo>
                      <a:pt x="279" y="328"/>
                    </a:lnTo>
                    <a:lnTo>
                      <a:pt x="279" y="461"/>
                    </a:lnTo>
                    <a:lnTo>
                      <a:pt x="274" y="461"/>
                    </a:lnTo>
                    <a:lnTo>
                      <a:pt x="274" y="470"/>
                    </a:lnTo>
                    <a:lnTo>
                      <a:pt x="271" y="474"/>
                    </a:lnTo>
                    <a:lnTo>
                      <a:pt x="271" y="554"/>
                    </a:lnTo>
                    <a:lnTo>
                      <a:pt x="271" y="554"/>
                    </a:lnTo>
                    <a:lnTo>
                      <a:pt x="271" y="556"/>
                    </a:lnTo>
                    <a:lnTo>
                      <a:pt x="274" y="557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4" y="556"/>
                    </a:lnTo>
                    <a:lnTo>
                      <a:pt x="395" y="554"/>
                    </a:lnTo>
                    <a:lnTo>
                      <a:pt x="395" y="474"/>
                    </a:lnTo>
                    <a:lnTo>
                      <a:pt x="391" y="470"/>
                    </a:lnTo>
                    <a:lnTo>
                      <a:pt x="391" y="461"/>
                    </a:lnTo>
                    <a:lnTo>
                      <a:pt x="386" y="461"/>
                    </a:lnTo>
                    <a:lnTo>
                      <a:pt x="386" y="299"/>
                    </a:lnTo>
                    <a:lnTo>
                      <a:pt x="389" y="299"/>
                    </a:lnTo>
                    <a:lnTo>
                      <a:pt x="389" y="286"/>
                    </a:lnTo>
                    <a:lnTo>
                      <a:pt x="389" y="286"/>
                    </a:lnTo>
                    <a:lnTo>
                      <a:pt x="392" y="281"/>
                    </a:lnTo>
                    <a:lnTo>
                      <a:pt x="394" y="280"/>
                    </a:lnTo>
                    <a:lnTo>
                      <a:pt x="398" y="279"/>
                    </a:lnTo>
                    <a:lnTo>
                      <a:pt x="398" y="271"/>
                    </a:lnTo>
                    <a:lnTo>
                      <a:pt x="398" y="271"/>
                    </a:lnTo>
                    <a:lnTo>
                      <a:pt x="397" y="270"/>
                    </a:lnTo>
                    <a:lnTo>
                      <a:pt x="395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6" y="268"/>
                    </a:lnTo>
                    <a:lnTo>
                      <a:pt x="385" y="267"/>
                    </a:lnTo>
                    <a:lnTo>
                      <a:pt x="385" y="220"/>
                    </a:lnTo>
                    <a:lnTo>
                      <a:pt x="388" y="220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7"/>
              <p:cNvSpPr>
                <a:spLocks/>
              </p:cNvSpPr>
              <p:nvPr/>
            </p:nvSpPr>
            <p:spPr bwMode="auto">
              <a:xfrm>
                <a:off x="1152525" y="6769568"/>
                <a:ext cx="411163" cy="650875"/>
              </a:xfrm>
              <a:custGeom>
                <a:avLst/>
                <a:gdLst>
                  <a:gd name="T0" fmla="*/ 240 w 259"/>
                  <a:gd name="T1" fmla="*/ 374 h 410"/>
                  <a:gd name="T2" fmla="*/ 238 w 259"/>
                  <a:gd name="T3" fmla="*/ 362 h 410"/>
                  <a:gd name="T4" fmla="*/ 234 w 259"/>
                  <a:gd name="T5" fmla="*/ 354 h 410"/>
                  <a:gd name="T6" fmla="*/ 225 w 259"/>
                  <a:gd name="T7" fmla="*/ 349 h 410"/>
                  <a:gd name="T8" fmla="*/ 222 w 259"/>
                  <a:gd name="T9" fmla="*/ 348 h 410"/>
                  <a:gd name="T10" fmla="*/ 216 w 259"/>
                  <a:gd name="T11" fmla="*/ 340 h 410"/>
                  <a:gd name="T12" fmla="*/ 216 w 259"/>
                  <a:gd name="T13" fmla="*/ 331 h 410"/>
                  <a:gd name="T14" fmla="*/ 214 w 259"/>
                  <a:gd name="T15" fmla="*/ 327 h 410"/>
                  <a:gd name="T16" fmla="*/ 204 w 259"/>
                  <a:gd name="T17" fmla="*/ 315 h 410"/>
                  <a:gd name="T18" fmla="*/ 201 w 259"/>
                  <a:gd name="T19" fmla="*/ 310 h 410"/>
                  <a:gd name="T20" fmla="*/ 186 w 259"/>
                  <a:gd name="T21" fmla="*/ 310 h 410"/>
                  <a:gd name="T22" fmla="*/ 173 w 259"/>
                  <a:gd name="T23" fmla="*/ 310 h 410"/>
                  <a:gd name="T24" fmla="*/ 173 w 259"/>
                  <a:gd name="T25" fmla="*/ 287 h 410"/>
                  <a:gd name="T26" fmla="*/ 165 w 259"/>
                  <a:gd name="T27" fmla="*/ 278 h 410"/>
                  <a:gd name="T28" fmla="*/ 158 w 259"/>
                  <a:gd name="T29" fmla="*/ 217 h 410"/>
                  <a:gd name="T30" fmla="*/ 131 w 259"/>
                  <a:gd name="T31" fmla="*/ 198 h 410"/>
                  <a:gd name="T32" fmla="*/ 131 w 259"/>
                  <a:gd name="T33" fmla="*/ 195 h 410"/>
                  <a:gd name="T34" fmla="*/ 125 w 259"/>
                  <a:gd name="T35" fmla="*/ 190 h 410"/>
                  <a:gd name="T36" fmla="*/ 121 w 259"/>
                  <a:gd name="T37" fmla="*/ 189 h 410"/>
                  <a:gd name="T38" fmla="*/ 118 w 259"/>
                  <a:gd name="T39" fmla="*/ 42 h 410"/>
                  <a:gd name="T40" fmla="*/ 124 w 259"/>
                  <a:gd name="T41" fmla="*/ 34 h 410"/>
                  <a:gd name="T42" fmla="*/ 131 w 259"/>
                  <a:gd name="T43" fmla="*/ 18 h 410"/>
                  <a:gd name="T44" fmla="*/ 130 w 259"/>
                  <a:gd name="T45" fmla="*/ 16 h 410"/>
                  <a:gd name="T46" fmla="*/ 121 w 259"/>
                  <a:gd name="T47" fmla="*/ 16 h 410"/>
                  <a:gd name="T48" fmla="*/ 116 w 259"/>
                  <a:gd name="T49" fmla="*/ 4 h 410"/>
                  <a:gd name="T50" fmla="*/ 109 w 259"/>
                  <a:gd name="T51" fmla="*/ 0 h 410"/>
                  <a:gd name="T52" fmla="*/ 104 w 259"/>
                  <a:gd name="T53" fmla="*/ 1 h 410"/>
                  <a:gd name="T54" fmla="*/ 98 w 259"/>
                  <a:gd name="T55" fmla="*/ 10 h 410"/>
                  <a:gd name="T56" fmla="*/ 86 w 259"/>
                  <a:gd name="T57" fmla="*/ 16 h 410"/>
                  <a:gd name="T58" fmla="*/ 85 w 259"/>
                  <a:gd name="T59" fmla="*/ 18 h 410"/>
                  <a:gd name="T60" fmla="*/ 89 w 259"/>
                  <a:gd name="T61" fmla="*/ 28 h 410"/>
                  <a:gd name="T62" fmla="*/ 98 w 259"/>
                  <a:gd name="T63" fmla="*/ 42 h 410"/>
                  <a:gd name="T64" fmla="*/ 97 w 259"/>
                  <a:gd name="T65" fmla="*/ 189 h 410"/>
                  <a:gd name="T66" fmla="*/ 92 w 259"/>
                  <a:gd name="T67" fmla="*/ 190 h 410"/>
                  <a:gd name="T68" fmla="*/ 88 w 259"/>
                  <a:gd name="T69" fmla="*/ 195 h 410"/>
                  <a:gd name="T70" fmla="*/ 79 w 259"/>
                  <a:gd name="T71" fmla="*/ 198 h 410"/>
                  <a:gd name="T72" fmla="*/ 71 w 259"/>
                  <a:gd name="T73" fmla="*/ 245 h 410"/>
                  <a:gd name="T74" fmla="*/ 64 w 259"/>
                  <a:gd name="T75" fmla="*/ 256 h 410"/>
                  <a:gd name="T76" fmla="*/ 48 w 259"/>
                  <a:gd name="T77" fmla="*/ 306 h 410"/>
                  <a:gd name="T78" fmla="*/ 36 w 259"/>
                  <a:gd name="T79" fmla="*/ 351 h 410"/>
                  <a:gd name="T80" fmla="*/ 24 w 259"/>
                  <a:gd name="T81" fmla="*/ 373 h 410"/>
                  <a:gd name="T82" fmla="*/ 259 w 259"/>
                  <a:gd name="T83" fmla="*/ 410 h 410"/>
                  <a:gd name="T84" fmla="*/ 259 w 259"/>
                  <a:gd name="T85" fmla="*/ 388 h 410"/>
                  <a:gd name="T86" fmla="*/ 243 w 259"/>
                  <a:gd name="T87" fmla="*/ 377 h 410"/>
                  <a:gd name="T88" fmla="*/ 240 w 259"/>
                  <a:gd name="T89" fmla="*/ 37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9" h="410">
                    <a:moveTo>
                      <a:pt x="240" y="374"/>
                    </a:moveTo>
                    <a:lnTo>
                      <a:pt x="240" y="374"/>
                    </a:lnTo>
                    <a:lnTo>
                      <a:pt x="240" y="370"/>
                    </a:lnTo>
                    <a:lnTo>
                      <a:pt x="238" y="362"/>
                    </a:lnTo>
                    <a:lnTo>
                      <a:pt x="235" y="358"/>
                    </a:lnTo>
                    <a:lnTo>
                      <a:pt x="234" y="354"/>
                    </a:lnTo>
                    <a:lnTo>
                      <a:pt x="229" y="351"/>
                    </a:lnTo>
                    <a:lnTo>
                      <a:pt x="225" y="349"/>
                    </a:lnTo>
                    <a:lnTo>
                      <a:pt x="225" y="349"/>
                    </a:lnTo>
                    <a:lnTo>
                      <a:pt x="222" y="348"/>
                    </a:lnTo>
                    <a:lnTo>
                      <a:pt x="219" y="346"/>
                    </a:lnTo>
                    <a:lnTo>
                      <a:pt x="216" y="340"/>
                    </a:lnTo>
                    <a:lnTo>
                      <a:pt x="216" y="336"/>
                    </a:lnTo>
                    <a:lnTo>
                      <a:pt x="216" y="331"/>
                    </a:lnTo>
                    <a:lnTo>
                      <a:pt x="216" y="331"/>
                    </a:lnTo>
                    <a:lnTo>
                      <a:pt x="214" y="327"/>
                    </a:lnTo>
                    <a:lnTo>
                      <a:pt x="210" y="321"/>
                    </a:lnTo>
                    <a:lnTo>
                      <a:pt x="204" y="315"/>
                    </a:lnTo>
                    <a:lnTo>
                      <a:pt x="201" y="310"/>
                    </a:lnTo>
                    <a:lnTo>
                      <a:pt x="201" y="310"/>
                    </a:lnTo>
                    <a:lnTo>
                      <a:pt x="195" y="310"/>
                    </a:lnTo>
                    <a:lnTo>
                      <a:pt x="186" y="310"/>
                    </a:lnTo>
                    <a:lnTo>
                      <a:pt x="173" y="310"/>
                    </a:lnTo>
                    <a:lnTo>
                      <a:pt x="173" y="310"/>
                    </a:lnTo>
                    <a:lnTo>
                      <a:pt x="173" y="287"/>
                    </a:lnTo>
                    <a:lnTo>
                      <a:pt x="173" y="287"/>
                    </a:lnTo>
                    <a:lnTo>
                      <a:pt x="170" y="284"/>
                    </a:lnTo>
                    <a:lnTo>
                      <a:pt x="165" y="278"/>
                    </a:lnTo>
                    <a:lnTo>
                      <a:pt x="158" y="272"/>
                    </a:lnTo>
                    <a:lnTo>
                      <a:pt x="158" y="217"/>
                    </a:lnTo>
                    <a:lnTo>
                      <a:pt x="147" y="198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31" y="195"/>
                    </a:lnTo>
                    <a:lnTo>
                      <a:pt x="128" y="192"/>
                    </a:lnTo>
                    <a:lnTo>
                      <a:pt x="125" y="190"/>
                    </a:lnTo>
                    <a:lnTo>
                      <a:pt x="121" y="189"/>
                    </a:lnTo>
                    <a:lnTo>
                      <a:pt x="121" y="189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4" y="34"/>
                    </a:lnTo>
                    <a:lnTo>
                      <a:pt x="127" y="2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0" y="16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19" y="10"/>
                    </a:lnTo>
                    <a:lnTo>
                      <a:pt x="116" y="4"/>
                    </a:lnTo>
                    <a:lnTo>
                      <a:pt x="113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101" y="4"/>
                    </a:lnTo>
                    <a:lnTo>
                      <a:pt x="98" y="10"/>
                    </a:lnTo>
                    <a:lnTo>
                      <a:pt x="97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9" y="28"/>
                    </a:lnTo>
                    <a:lnTo>
                      <a:pt x="92" y="34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2" y="190"/>
                    </a:lnTo>
                    <a:lnTo>
                      <a:pt x="89" y="192"/>
                    </a:lnTo>
                    <a:lnTo>
                      <a:pt x="88" y="195"/>
                    </a:lnTo>
                    <a:lnTo>
                      <a:pt x="88" y="198"/>
                    </a:lnTo>
                    <a:lnTo>
                      <a:pt x="79" y="198"/>
                    </a:lnTo>
                    <a:lnTo>
                      <a:pt x="79" y="241"/>
                    </a:lnTo>
                    <a:lnTo>
                      <a:pt x="71" y="245"/>
                    </a:lnTo>
                    <a:lnTo>
                      <a:pt x="71" y="256"/>
                    </a:lnTo>
                    <a:lnTo>
                      <a:pt x="64" y="256"/>
                    </a:lnTo>
                    <a:lnTo>
                      <a:pt x="64" y="288"/>
                    </a:lnTo>
                    <a:lnTo>
                      <a:pt x="48" y="306"/>
                    </a:lnTo>
                    <a:lnTo>
                      <a:pt x="48" y="339"/>
                    </a:lnTo>
                    <a:lnTo>
                      <a:pt x="36" y="351"/>
                    </a:lnTo>
                    <a:lnTo>
                      <a:pt x="36" y="373"/>
                    </a:lnTo>
                    <a:lnTo>
                      <a:pt x="24" y="373"/>
                    </a:lnTo>
                    <a:lnTo>
                      <a:pt x="0" y="406"/>
                    </a:lnTo>
                    <a:lnTo>
                      <a:pt x="259" y="410"/>
                    </a:lnTo>
                    <a:lnTo>
                      <a:pt x="259" y="388"/>
                    </a:lnTo>
                    <a:lnTo>
                      <a:pt x="259" y="388"/>
                    </a:lnTo>
                    <a:lnTo>
                      <a:pt x="250" y="382"/>
                    </a:lnTo>
                    <a:lnTo>
                      <a:pt x="243" y="377"/>
                    </a:lnTo>
                    <a:lnTo>
                      <a:pt x="240" y="374"/>
                    </a:lnTo>
                    <a:lnTo>
                      <a:pt x="240" y="37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2"/>
              <p:cNvSpPr>
                <a:spLocks noEditPoints="1"/>
              </p:cNvSpPr>
              <p:nvPr/>
            </p:nvSpPr>
            <p:spPr bwMode="auto">
              <a:xfrm>
                <a:off x="8566451" y="6627474"/>
                <a:ext cx="1365732" cy="783443"/>
              </a:xfrm>
              <a:custGeom>
                <a:avLst/>
                <a:gdLst>
                  <a:gd name="T0" fmla="*/ 570 w 1032"/>
                  <a:gd name="T1" fmla="*/ 204 h 592"/>
                  <a:gd name="T2" fmla="*/ 602 w 1032"/>
                  <a:gd name="T3" fmla="*/ 192 h 592"/>
                  <a:gd name="T4" fmla="*/ 588 w 1032"/>
                  <a:gd name="T5" fmla="*/ 160 h 592"/>
                  <a:gd name="T6" fmla="*/ 548 w 1032"/>
                  <a:gd name="T7" fmla="*/ 104 h 592"/>
                  <a:gd name="T8" fmla="*/ 540 w 1032"/>
                  <a:gd name="T9" fmla="*/ 80 h 592"/>
                  <a:gd name="T10" fmla="*/ 526 w 1032"/>
                  <a:gd name="T11" fmla="*/ 64 h 592"/>
                  <a:gd name="T12" fmla="*/ 474 w 1032"/>
                  <a:gd name="T13" fmla="*/ 2 h 592"/>
                  <a:gd name="T14" fmla="*/ 494 w 1032"/>
                  <a:gd name="T15" fmla="*/ 76 h 592"/>
                  <a:gd name="T16" fmla="*/ 462 w 1032"/>
                  <a:gd name="T17" fmla="*/ 104 h 592"/>
                  <a:gd name="T18" fmla="*/ 510 w 1032"/>
                  <a:gd name="T19" fmla="*/ 116 h 592"/>
                  <a:gd name="T20" fmla="*/ 476 w 1032"/>
                  <a:gd name="T21" fmla="*/ 120 h 592"/>
                  <a:gd name="T22" fmla="*/ 464 w 1032"/>
                  <a:gd name="T23" fmla="*/ 148 h 592"/>
                  <a:gd name="T24" fmla="*/ 456 w 1032"/>
                  <a:gd name="T25" fmla="*/ 184 h 592"/>
                  <a:gd name="T26" fmla="*/ 434 w 1032"/>
                  <a:gd name="T27" fmla="*/ 204 h 592"/>
                  <a:gd name="T28" fmla="*/ 0 w 1032"/>
                  <a:gd name="T29" fmla="*/ 278 h 592"/>
                  <a:gd name="T30" fmla="*/ 60 w 1032"/>
                  <a:gd name="T31" fmla="*/ 344 h 592"/>
                  <a:gd name="T32" fmla="*/ 70 w 1032"/>
                  <a:gd name="T33" fmla="*/ 532 h 592"/>
                  <a:gd name="T34" fmla="*/ 56 w 1032"/>
                  <a:gd name="T35" fmla="*/ 554 h 592"/>
                  <a:gd name="T36" fmla="*/ 970 w 1032"/>
                  <a:gd name="T37" fmla="*/ 546 h 592"/>
                  <a:gd name="T38" fmla="*/ 958 w 1032"/>
                  <a:gd name="T39" fmla="*/ 370 h 592"/>
                  <a:gd name="T40" fmla="*/ 988 w 1032"/>
                  <a:gd name="T41" fmla="*/ 330 h 592"/>
                  <a:gd name="T42" fmla="*/ 158 w 1032"/>
                  <a:gd name="T43" fmla="*/ 532 h 592"/>
                  <a:gd name="T44" fmla="*/ 142 w 1032"/>
                  <a:gd name="T45" fmla="*/ 546 h 592"/>
                  <a:gd name="T46" fmla="*/ 112 w 1032"/>
                  <a:gd name="T47" fmla="*/ 538 h 592"/>
                  <a:gd name="T48" fmla="*/ 108 w 1032"/>
                  <a:gd name="T49" fmla="*/ 362 h 592"/>
                  <a:gd name="T50" fmla="*/ 158 w 1032"/>
                  <a:gd name="T51" fmla="*/ 532 h 592"/>
                  <a:gd name="T52" fmla="*/ 228 w 1032"/>
                  <a:gd name="T53" fmla="*/ 546 h 592"/>
                  <a:gd name="T54" fmla="*/ 196 w 1032"/>
                  <a:gd name="T55" fmla="*/ 542 h 592"/>
                  <a:gd name="T56" fmla="*/ 190 w 1032"/>
                  <a:gd name="T57" fmla="*/ 362 h 592"/>
                  <a:gd name="T58" fmla="*/ 240 w 1032"/>
                  <a:gd name="T59" fmla="*/ 370 h 592"/>
                  <a:gd name="T60" fmla="*/ 310 w 1032"/>
                  <a:gd name="T61" fmla="*/ 542 h 592"/>
                  <a:gd name="T62" fmla="*/ 282 w 1032"/>
                  <a:gd name="T63" fmla="*/ 542 h 592"/>
                  <a:gd name="T64" fmla="*/ 272 w 1032"/>
                  <a:gd name="T65" fmla="*/ 370 h 592"/>
                  <a:gd name="T66" fmla="*/ 320 w 1032"/>
                  <a:gd name="T67" fmla="*/ 370 h 592"/>
                  <a:gd name="T68" fmla="*/ 574 w 1032"/>
                  <a:gd name="T69" fmla="*/ 170 h 592"/>
                  <a:gd name="T70" fmla="*/ 556 w 1032"/>
                  <a:gd name="T71" fmla="*/ 174 h 592"/>
                  <a:gd name="T72" fmla="*/ 546 w 1032"/>
                  <a:gd name="T73" fmla="*/ 130 h 592"/>
                  <a:gd name="T74" fmla="*/ 544 w 1032"/>
                  <a:gd name="T75" fmla="*/ 110 h 592"/>
                  <a:gd name="T76" fmla="*/ 548 w 1032"/>
                  <a:gd name="T77" fmla="*/ 162 h 592"/>
                  <a:gd name="T78" fmla="*/ 552 w 1032"/>
                  <a:gd name="T79" fmla="*/ 150 h 592"/>
                  <a:gd name="T80" fmla="*/ 496 w 1032"/>
                  <a:gd name="T81" fmla="*/ 152 h 592"/>
                  <a:gd name="T82" fmla="*/ 514 w 1032"/>
                  <a:gd name="T83" fmla="*/ 170 h 592"/>
                  <a:gd name="T84" fmla="*/ 490 w 1032"/>
                  <a:gd name="T85" fmla="*/ 152 h 592"/>
                  <a:gd name="T86" fmla="*/ 502 w 1032"/>
                  <a:gd name="T87" fmla="*/ 180 h 592"/>
                  <a:gd name="T88" fmla="*/ 486 w 1032"/>
                  <a:gd name="T89" fmla="*/ 178 h 592"/>
                  <a:gd name="T90" fmla="*/ 464 w 1032"/>
                  <a:gd name="T91" fmla="*/ 180 h 592"/>
                  <a:gd name="T92" fmla="*/ 588 w 1032"/>
                  <a:gd name="T93" fmla="*/ 554 h 592"/>
                  <a:gd name="T94" fmla="*/ 464 w 1032"/>
                  <a:gd name="T95" fmla="*/ 336 h 592"/>
                  <a:gd name="T96" fmla="*/ 542 w 1032"/>
                  <a:gd name="T97" fmla="*/ 314 h 592"/>
                  <a:gd name="T98" fmla="*/ 588 w 1032"/>
                  <a:gd name="T99" fmla="*/ 380 h 592"/>
                  <a:gd name="T100" fmla="*/ 752 w 1032"/>
                  <a:gd name="T101" fmla="*/ 538 h 592"/>
                  <a:gd name="T102" fmla="*/ 726 w 1032"/>
                  <a:gd name="T103" fmla="*/ 546 h 592"/>
                  <a:gd name="T104" fmla="*/ 710 w 1032"/>
                  <a:gd name="T105" fmla="*/ 532 h 592"/>
                  <a:gd name="T106" fmla="*/ 756 w 1032"/>
                  <a:gd name="T107" fmla="*/ 362 h 592"/>
                  <a:gd name="T108" fmla="*/ 840 w 1032"/>
                  <a:gd name="T109" fmla="*/ 538 h 592"/>
                  <a:gd name="T110" fmla="*/ 806 w 1032"/>
                  <a:gd name="T111" fmla="*/ 554 h 592"/>
                  <a:gd name="T112" fmla="*/ 794 w 1032"/>
                  <a:gd name="T113" fmla="*/ 532 h 592"/>
                  <a:gd name="T114" fmla="*/ 838 w 1032"/>
                  <a:gd name="T115" fmla="*/ 344 h 592"/>
                  <a:gd name="T116" fmla="*/ 924 w 1032"/>
                  <a:gd name="T117" fmla="*/ 532 h 592"/>
                  <a:gd name="T118" fmla="*/ 912 w 1032"/>
                  <a:gd name="T119" fmla="*/ 554 h 592"/>
                  <a:gd name="T120" fmla="*/ 876 w 1032"/>
                  <a:gd name="T121" fmla="*/ 538 h 592"/>
                  <a:gd name="T122" fmla="*/ 878 w 1032"/>
                  <a:gd name="T123" fmla="*/ 34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2" h="592">
                    <a:moveTo>
                      <a:pt x="686" y="278"/>
                    </a:moveTo>
                    <a:lnTo>
                      <a:pt x="686" y="218"/>
                    </a:lnTo>
                    <a:lnTo>
                      <a:pt x="690" y="218"/>
                    </a:lnTo>
                    <a:lnTo>
                      <a:pt x="690" y="210"/>
                    </a:lnTo>
                    <a:lnTo>
                      <a:pt x="698" y="210"/>
                    </a:lnTo>
                    <a:lnTo>
                      <a:pt x="698" y="204"/>
                    </a:lnTo>
                    <a:lnTo>
                      <a:pt x="570" y="204"/>
                    </a:lnTo>
                    <a:lnTo>
                      <a:pt x="570" y="204"/>
                    </a:lnTo>
                    <a:lnTo>
                      <a:pt x="582" y="184"/>
                    </a:lnTo>
                    <a:lnTo>
                      <a:pt x="582" y="184"/>
                    </a:lnTo>
                    <a:lnTo>
                      <a:pt x="588" y="172"/>
                    </a:lnTo>
                    <a:lnTo>
                      <a:pt x="600" y="190"/>
                    </a:lnTo>
                    <a:lnTo>
                      <a:pt x="600" y="190"/>
                    </a:lnTo>
                    <a:lnTo>
                      <a:pt x="602" y="192"/>
                    </a:lnTo>
                    <a:lnTo>
                      <a:pt x="602" y="192"/>
                    </a:lnTo>
                    <a:lnTo>
                      <a:pt x="604" y="192"/>
                    </a:lnTo>
                    <a:lnTo>
                      <a:pt x="604" y="192"/>
                    </a:lnTo>
                    <a:lnTo>
                      <a:pt x="606" y="190"/>
                    </a:lnTo>
                    <a:lnTo>
                      <a:pt x="606" y="188"/>
                    </a:lnTo>
                    <a:lnTo>
                      <a:pt x="588" y="160"/>
                    </a:lnTo>
                    <a:lnTo>
                      <a:pt x="588" y="160"/>
                    </a:lnTo>
                    <a:lnTo>
                      <a:pt x="586" y="152"/>
                    </a:lnTo>
                    <a:lnTo>
                      <a:pt x="586" y="152"/>
                    </a:lnTo>
                    <a:lnTo>
                      <a:pt x="584" y="144"/>
                    </a:lnTo>
                    <a:lnTo>
                      <a:pt x="580" y="142"/>
                    </a:lnTo>
                    <a:lnTo>
                      <a:pt x="578" y="140"/>
                    </a:lnTo>
                    <a:lnTo>
                      <a:pt x="574" y="142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550" y="98"/>
                    </a:lnTo>
                    <a:lnTo>
                      <a:pt x="548" y="90"/>
                    </a:lnTo>
                    <a:lnTo>
                      <a:pt x="548" y="90"/>
                    </a:lnTo>
                    <a:lnTo>
                      <a:pt x="548" y="88"/>
                    </a:lnTo>
                    <a:lnTo>
                      <a:pt x="546" y="84"/>
                    </a:lnTo>
                    <a:lnTo>
                      <a:pt x="540" y="80"/>
                    </a:lnTo>
                    <a:lnTo>
                      <a:pt x="532" y="78"/>
                    </a:lnTo>
                    <a:lnTo>
                      <a:pt x="532" y="78"/>
                    </a:lnTo>
                    <a:lnTo>
                      <a:pt x="534" y="72"/>
                    </a:lnTo>
                    <a:lnTo>
                      <a:pt x="532" y="68"/>
                    </a:lnTo>
                    <a:lnTo>
                      <a:pt x="530" y="66"/>
                    </a:lnTo>
                    <a:lnTo>
                      <a:pt x="526" y="64"/>
                    </a:lnTo>
                    <a:lnTo>
                      <a:pt x="526" y="64"/>
                    </a:lnTo>
                    <a:lnTo>
                      <a:pt x="522" y="64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516" y="68"/>
                    </a:lnTo>
                    <a:lnTo>
                      <a:pt x="516" y="68"/>
                    </a:lnTo>
                    <a:lnTo>
                      <a:pt x="512" y="74"/>
                    </a:lnTo>
                    <a:lnTo>
                      <a:pt x="512" y="74"/>
                    </a:lnTo>
                    <a:lnTo>
                      <a:pt x="502" y="74"/>
                    </a:lnTo>
                    <a:lnTo>
                      <a:pt x="494" y="76"/>
                    </a:lnTo>
                    <a:lnTo>
                      <a:pt x="482" y="84"/>
                    </a:lnTo>
                    <a:lnTo>
                      <a:pt x="482" y="84"/>
                    </a:lnTo>
                    <a:lnTo>
                      <a:pt x="464" y="98"/>
                    </a:lnTo>
                    <a:lnTo>
                      <a:pt x="460" y="102"/>
                    </a:lnTo>
                    <a:lnTo>
                      <a:pt x="460" y="104"/>
                    </a:lnTo>
                    <a:lnTo>
                      <a:pt x="462" y="104"/>
                    </a:lnTo>
                    <a:lnTo>
                      <a:pt x="462" y="104"/>
                    </a:lnTo>
                    <a:lnTo>
                      <a:pt x="472" y="104"/>
                    </a:lnTo>
                    <a:lnTo>
                      <a:pt x="484" y="104"/>
                    </a:lnTo>
                    <a:lnTo>
                      <a:pt x="502" y="100"/>
                    </a:lnTo>
                    <a:lnTo>
                      <a:pt x="502" y="100"/>
                    </a:lnTo>
                    <a:lnTo>
                      <a:pt x="502" y="106"/>
                    </a:lnTo>
                    <a:lnTo>
                      <a:pt x="504" y="110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8"/>
                    </a:lnTo>
                    <a:lnTo>
                      <a:pt x="504" y="118"/>
                    </a:lnTo>
                    <a:lnTo>
                      <a:pt x="484" y="120"/>
                    </a:lnTo>
                    <a:lnTo>
                      <a:pt x="484" y="120"/>
                    </a:lnTo>
                    <a:lnTo>
                      <a:pt x="476" y="120"/>
                    </a:lnTo>
                    <a:lnTo>
                      <a:pt x="470" y="124"/>
                    </a:lnTo>
                    <a:lnTo>
                      <a:pt x="466" y="130"/>
                    </a:lnTo>
                    <a:lnTo>
                      <a:pt x="464" y="136"/>
                    </a:lnTo>
                    <a:lnTo>
                      <a:pt x="464" y="136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64" y="148"/>
                    </a:lnTo>
                    <a:lnTo>
                      <a:pt x="460" y="156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0" y="172"/>
                    </a:lnTo>
                    <a:lnTo>
                      <a:pt x="452" y="176"/>
                    </a:lnTo>
                    <a:lnTo>
                      <a:pt x="454" y="184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48" y="188"/>
                    </a:lnTo>
                    <a:lnTo>
                      <a:pt x="448" y="188"/>
                    </a:lnTo>
                    <a:lnTo>
                      <a:pt x="444" y="188"/>
                    </a:lnTo>
                    <a:lnTo>
                      <a:pt x="442" y="192"/>
                    </a:lnTo>
                    <a:lnTo>
                      <a:pt x="434" y="204"/>
                    </a:lnTo>
                    <a:lnTo>
                      <a:pt x="434" y="204"/>
                    </a:lnTo>
                    <a:lnTo>
                      <a:pt x="338" y="204"/>
                    </a:lnTo>
                    <a:lnTo>
                      <a:pt x="338" y="210"/>
                    </a:lnTo>
                    <a:lnTo>
                      <a:pt x="346" y="210"/>
                    </a:lnTo>
                    <a:lnTo>
                      <a:pt x="346" y="218"/>
                    </a:lnTo>
                    <a:lnTo>
                      <a:pt x="350" y="218"/>
                    </a:lnTo>
                    <a:lnTo>
                      <a:pt x="350" y="278"/>
                    </a:lnTo>
                    <a:lnTo>
                      <a:pt x="0" y="278"/>
                    </a:lnTo>
                    <a:lnTo>
                      <a:pt x="0" y="290"/>
                    </a:lnTo>
                    <a:lnTo>
                      <a:pt x="18" y="304"/>
                    </a:lnTo>
                    <a:lnTo>
                      <a:pt x="34" y="304"/>
                    </a:lnTo>
                    <a:lnTo>
                      <a:pt x="44" y="314"/>
                    </a:lnTo>
                    <a:lnTo>
                      <a:pt x="44" y="330"/>
                    </a:lnTo>
                    <a:lnTo>
                      <a:pt x="60" y="330"/>
                    </a:lnTo>
                    <a:lnTo>
                      <a:pt x="60" y="344"/>
                    </a:lnTo>
                    <a:lnTo>
                      <a:pt x="68" y="344"/>
                    </a:lnTo>
                    <a:lnTo>
                      <a:pt x="68" y="362"/>
                    </a:lnTo>
                    <a:lnTo>
                      <a:pt x="72" y="362"/>
                    </a:lnTo>
                    <a:lnTo>
                      <a:pt x="72" y="370"/>
                    </a:lnTo>
                    <a:lnTo>
                      <a:pt x="74" y="370"/>
                    </a:lnTo>
                    <a:lnTo>
                      <a:pt x="74" y="532"/>
                    </a:lnTo>
                    <a:lnTo>
                      <a:pt x="70" y="532"/>
                    </a:lnTo>
                    <a:lnTo>
                      <a:pt x="70" y="538"/>
                    </a:lnTo>
                    <a:lnTo>
                      <a:pt x="64" y="538"/>
                    </a:lnTo>
                    <a:lnTo>
                      <a:pt x="64" y="542"/>
                    </a:lnTo>
                    <a:lnTo>
                      <a:pt x="60" y="542"/>
                    </a:lnTo>
                    <a:lnTo>
                      <a:pt x="60" y="546"/>
                    </a:lnTo>
                    <a:lnTo>
                      <a:pt x="56" y="546"/>
                    </a:lnTo>
                    <a:lnTo>
                      <a:pt x="56" y="554"/>
                    </a:lnTo>
                    <a:lnTo>
                      <a:pt x="34" y="554"/>
                    </a:lnTo>
                    <a:lnTo>
                      <a:pt x="34" y="592"/>
                    </a:lnTo>
                    <a:lnTo>
                      <a:pt x="1004" y="592"/>
                    </a:lnTo>
                    <a:lnTo>
                      <a:pt x="1004" y="554"/>
                    </a:lnTo>
                    <a:lnTo>
                      <a:pt x="974" y="554"/>
                    </a:lnTo>
                    <a:lnTo>
                      <a:pt x="974" y="546"/>
                    </a:lnTo>
                    <a:lnTo>
                      <a:pt x="970" y="546"/>
                    </a:lnTo>
                    <a:lnTo>
                      <a:pt x="970" y="542"/>
                    </a:lnTo>
                    <a:lnTo>
                      <a:pt x="966" y="542"/>
                    </a:lnTo>
                    <a:lnTo>
                      <a:pt x="966" y="538"/>
                    </a:lnTo>
                    <a:lnTo>
                      <a:pt x="962" y="538"/>
                    </a:lnTo>
                    <a:lnTo>
                      <a:pt x="962" y="532"/>
                    </a:lnTo>
                    <a:lnTo>
                      <a:pt x="958" y="532"/>
                    </a:lnTo>
                    <a:lnTo>
                      <a:pt x="958" y="370"/>
                    </a:lnTo>
                    <a:lnTo>
                      <a:pt x="960" y="370"/>
                    </a:lnTo>
                    <a:lnTo>
                      <a:pt x="960" y="362"/>
                    </a:lnTo>
                    <a:lnTo>
                      <a:pt x="964" y="362"/>
                    </a:lnTo>
                    <a:lnTo>
                      <a:pt x="964" y="344"/>
                    </a:lnTo>
                    <a:lnTo>
                      <a:pt x="972" y="344"/>
                    </a:lnTo>
                    <a:lnTo>
                      <a:pt x="972" y="330"/>
                    </a:lnTo>
                    <a:lnTo>
                      <a:pt x="988" y="330"/>
                    </a:lnTo>
                    <a:lnTo>
                      <a:pt x="988" y="314"/>
                    </a:lnTo>
                    <a:lnTo>
                      <a:pt x="998" y="304"/>
                    </a:lnTo>
                    <a:lnTo>
                      <a:pt x="1014" y="304"/>
                    </a:lnTo>
                    <a:lnTo>
                      <a:pt x="1032" y="290"/>
                    </a:lnTo>
                    <a:lnTo>
                      <a:pt x="1032" y="278"/>
                    </a:lnTo>
                    <a:lnTo>
                      <a:pt x="686" y="278"/>
                    </a:lnTo>
                    <a:close/>
                    <a:moveTo>
                      <a:pt x="158" y="532"/>
                    </a:moveTo>
                    <a:lnTo>
                      <a:pt x="154" y="532"/>
                    </a:lnTo>
                    <a:lnTo>
                      <a:pt x="154" y="538"/>
                    </a:lnTo>
                    <a:lnTo>
                      <a:pt x="150" y="538"/>
                    </a:lnTo>
                    <a:lnTo>
                      <a:pt x="150" y="542"/>
                    </a:lnTo>
                    <a:lnTo>
                      <a:pt x="146" y="542"/>
                    </a:lnTo>
                    <a:lnTo>
                      <a:pt x="146" y="546"/>
                    </a:lnTo>
                    <a:lnTo>
                      <a:pt x="142" y="546"/>
                    </a:lnTo>
                    <a:lnTo>
                      <a:pt x="142" y="554"/>
                    </a:lnTo>
                    <a:lnTo>
                      <a:pt x="120" y="554"/>
                    </a:lnTo>
                    <a:lnTo>
                      <a:pt x="120" y="546"/>
                    </a:lnTo>
                    <a:lnTo>
                      <a:pt x="116" y="546"/>
                    </a:lnTo>
                    <a:lnTo>
                      <a:pt x="116" y="542"/>
                    </a:lnTo>
                    <a:lnTo>
                      <a:pt x="112" y="542"/>
                    </a:lnTo>
                    <a:lnTo>
                      <a:pt x="112" y="538"/>
                    </a:lnTo>
                    <a:lnTo>
                      <a:pt x="106" y="538"/>
                    </a:lnTo>
                    <a:lnTo>
                      <a:pt x="106" y="532"/>
                    </a:lnTo>
                    <a:lnTo>
                      <a:pt x="102" y="532"/>
                    </a:lnTo>
                    <a:lnTo>
                      <a:pt x="102" y="370"/>
                    </a:lnTo>
                    <a:lnTo>
                      <a:pt x="104" y="370"/>
                    </a:lnTo>
                    <a:lnTo>
                      <a:pt x="104" y="362"/>
                    </a:lnTo>
                    <a:lnTo>
                      <a:pt x="108" y="362"/>
                    </a:lnTo>
                    <a:lnTo>
                      <a:pt x="108" y="344"/>
                    </a:lnTo>
                    <a:lnTo>
                      <a:pt x="152" y="344"/>
                    </a:lnTo>
                    <a:lnTo>
                      <a:pt x="152" y="362"/>
                    </a:lnTo>
                    <a:lnTo>
                      <a:pt x="156" y="362"/>
                    </a:lnTo>
                    <a:lnTo>
                      <a:pt x="156" y="370"/>
                    </a:lnTo>
                    <a:lnTo>
                      <a:pt x="158" y="370"/>
                    </a:lnTo>
                    <a:lnTo>
                      <a:pt x="158" y="532"/>
                    </a:lnTo>
                    <a:close/>
                    <a:moveTo>
                      <a:pt x="240" y="532"/>
                    </a:moveTo>
                    <a:lnTo>
                      <a:pt x="238" y="532"/>
                    </a:lnTo>
                    <a:lnTo>
                      <a:pt x="238" y="538"/>
                    </a:lnTo>
                    <a:lnTo>
                      <a:pt x="232" y="538"/>
                    </a:lnTo>
                    <a:lnTo>
                      <a:pt x="232" y="542"/>
                    </a:lnTo>
                    <a:lnTo>
                      <a:pt x="228" y="542"/>
                    </a:lnTo>
                    <a:lnTo>
                      <a:pt x="228" y="546"/>
                    </a:lnTo>
                    <a:lnTo>
                      <a:pt x="224" y="546"/>
                    </a:lnTo>
                    <a:lnTo>
                      <a:pt x="224" y="554"/>
                    </a:lnTo>
                    <a:lnTo>
                      <a:pt x="204" y="554"/>
                    </a:lnTo>
                    <a:lnTo>
                      <a:pt x="204" y="546"/>
                    </a:lnTo>
                    <a:lnTo>
                      <a:pt x="200" y="546"/>
                    </a:lnTo>
                    <a:lnTo>
                      <a:pt x="200" y="542"/>
                    </a:lnTo>
                    <a:lnTo>
                      <a:pt x="196" y="542"/>
                    </a:lnTo>
                    <a:lnTo>
                      <a:pt x="196" y="538"/>
                    </a:lnTo>
                    <a:lnTo>
                      <a:pt x="192" y="538"/>
                    </a:lnTo>
                    <a:lnTo>
                      <a:pt x="192" y="532"/>
                    </a:lnTo>
                    <a:lnTo>
                      <a:pt x="188" y="532"/>
                    </a:lnTo>
                    <a:lnTo>
                      <a:pt x="188" y="370"/>
                    </a:lnTo>
                    <a:lnTo>
                      <a:pt x="190" y="370"/>
                    </a:lnTo>
                    <a:lnTo>
                      <a:pt x="190" y="362"/>
                    </a:lnTo>
                    <a:lnTo>
                      <a:pt x="194" y="362"/>
                    </a:lnTo>
                    <a:lnTo>
                      <a:pt x="194" y="344"/>
                    </a:lnTo>
                    <a:lnTo>
                      <a:pt x="236" y="344"/>
                    </a:lnTo>
                    <a:lnTo>
                      <a:pt x="236" y="362"/>
                    </a:lnTo>
                    <a:lnTo>
                      <a:pt x="238" y="362"/>
                    </a:lnTo>
                    <a:lnTo>
                      <a:pt x="238" y="370"/>
                    </a:lnTo>
                    <a:lnTo>
                      <a:pt x="240" y="370"/>
                    </a:lnTo>
                    <a:lnTo>
                      <a:pt x="240" y="532"/>
                    </a:lnTo>
                    <a:close/>
                    <a:moveTo>
                      <a:pt x="322" y="532"/>
                    </a:moveTo>
                    <a:lnTo>
                      <a:pt x="318" y="532"/>
                    </a:lnTo>
                    <a:lnTo>
                      <a:pt x="318" y="538"/>
                    </a:lnTo>
                    <a:lnTo>
                      <a:pt x="312" y="538"/>
                    </a:lnTo>
                    <a:lnTo>
                      <a:pt x="312" y="542"/>
                    </a:lnTo>
                    <a:lnTo>
                      <a:pt x="310" y="542"/>
                    </a:lnTo>
                    <a:lnTo>
                      <a:pt x="310" y="546"/>
                    </a:lnTo>
                    <a:lnTo>
                      <a:pt x="306" y="546"/>
                    </a:lnTo>
                    <a:lnTo>
                      <a:pt x="306" y="554"/>
                    </a:lnTo>
                    <a:lnTo>
                      <a:pt x="286" y="554"/>
                    </a:lnTo>
                    <a:lnTo>
                      <a:pt x="286" y="546"/>
                    </a:lnTo>
                    <a:lnTo>
                      <a:pt x="282" y="546"/>
                    </a:lnTo>
                    <a:lnTo>
                      <a:pt x="282" y="542"/>
                    </a:lnTo>
                    <a:lnTo>
                      <a:pt x="280" y="542"/>
                    </a:lnTo>
                    <a:lnTo>
                      <a:pt x="280" y="538"/>
                    </a:lnTo>
                    <a:lnTo>
                      <a:pt x="274" y="538"/>
                    </a:lnTo>
                    <a:lnTo>
                      <a:pt x="274" y="532"/>
                    </a:lnTo>
                    <a:lnTo>
                      <a:pt x="270" y="532"/>
                    </a:lnTo>
                    <a:lnTo>
                      <a:pt x="270" y="370"/>
                    </a:lnTo>
                    <a:lnTo>
                      <a:pt x="272" y="370"/>
                    </a:lnTo>
                    <a:lnTo>
                      <a:pt x="272" y="362"/>
                    </a:lnTo>
                    <a:lnTo>
                      <a:pt x="276" y="362"/>
                    </a:lnTo>
                    <a:lnTo>
                      <a:pt x="276" y="344"/>
                    </a:lnTo>
                    <a:lnTo>
                      <a:pt x="316" y="344"/>
                    </a:lnTo>
                    <a:lnTo>
                      <a:pt x="316" y="362"/>
                    </a:lnTo>
                    <a:lnTo>
                      <a:pt x="320" y="362"/>
                    </a:lnTo>
                    <a:lnTo>
                      <a:pt x="320" y="370"/>
                    </a:lnTo>
                    <a:lnTo>
                      <a:pt x="322" y="370"/>
                    </a:lnTo>
                    <a:lnTo>
                      <a:pt x="322" y="532"/>
                    </a:lnTo>
                    <a:close/>
                    <a:moveTo>
                      <a:pt x="570" y="146"/>
                    </a:moveTo>
                    <a:lnTo>
                      <a:pt x="570" y="146"/>
                    </a:lnTo>
                    <a:lnTo>
                      <a:pt x="574" y="164"/>
                    </a:lnTo>
                    <a:lnTo>
                      <a:pt x="574" y="164"/>
                    </a:lnTo>
                    <a:lnTo>
                      <a:pt x="574" y="170"/>
                    </a:lnTo>
                    <a:lnTo>
                      <a:pt x="570" y="176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58" y="186"/>
                    </a:lnTo>
                    <a:lnTo>
                      <a:pt x="556" y="186"/>
                    </a:lnTo>
                    <a:lnTo>
                      <a:pt x="554" y="182"/>
                    </a:lnTo>
                    <a:lnTo>
                      <a:pt x="556" y="174"/>
                    </a:lnTo>
                    <a:lnTo>
                      <a:pt x="556" y="174"/>
                    </a:lnTo>
                    <a:lnTo>
                      <a:pt x="558" y="170"/>
                    </a:lnTo>
                    <a:lnTo>
                      <a:pt x="560" y="166"/>
                    </a:lnTo>
                    <a:lnTo>
                      <a:pt x="562" y="158"/>
                    </a:lnTo>
                    <a:lnTo>
                      <a:pt x="560" y="152"/>
                    </a:lnTo>
                    <a:lnTo>
                      <a:pt x="560" y="15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2" y="128"/>
                    </a:lnTo>
                    <a:lnTo>
                      <a:pt x="540" y="126"/>
                    </a:lnTo>
                    <a:lnTo>
                      <a:pt x="542" y="112"/>
                    </a:lnTo>
                    <a:lnTo>
                      <a:pt x="542" y="112"/>
                    </a:lnTo>
                    <a:lnTo>
                      <a:pt x="544" y="110"/>
                    </a:lnTo>
                    <a:lnTo>
                      <a:pt x="570" y="146"/>
                    </a:lnTo>
                    <a:close/>
                    <a:moveTo>
                      <a:pt x="554" y="166"/>
                    </a:moveTo>
                    <a:lnTo>
                      <a:pt x="554" y="166"/>
                    </a:lnTo>
                    <a:lnTo>
                      <a:pt x="554" y="166"/>
                    </a:lnTo>
                    <a:lnTo>
                      <a:pt x="554" y="166"/>
                    </a:lnTo>
                    <a:lnTo>
                      <a:pt x="550" y="164"/>
                    </a:lnTo>
                    <a:lnTo>
                      <a:pt x="548" y="162"/>
                    </a:lnTo>
                    <a:lnTo>
                      <a:pt x="544" y="162"/>
                    </a:lnTo>
                    <a:lnTo>
                      <a:pt x="536" y="148"/>
                    </a:lnTo>
                    <a:lnTo>
                      <a:pt x="536" y="148"/>
                    </a:lnTo>
                    <a:lnTo>
                      <a:pt x="538" y="148"/>
                    </a:lnTo>
                    <a:lnTo>
                      <a:pt x="544" y="144"/>
                    </a:lnTo>
                    <a:lnTo>
                      <a:pt x="544" y="144"/>
                    </a:lnTo>
                    <a:lnTo>
                      <a:pt x="552" y="150"/>
                    </a:lnTo>
                    <a:lnTo>
                      <a:pt x="556" y="156"/>
                    </a:lnTo>
                    <a:lnTo>
                      <a:pt x="556" y="160"/>
                    </a:lnTo>
                    <a:lnTo>
                      <a:pt x="554" y="166"/>
                    </a:lnTo>
                    <a:lnTo>
                      <a:pt x="554" y="166"/>
                    </a:lnTo>
                    <a:close/>
                    <a:moveTo>
                      <a:pt x="490" y="152"/>
                    </a:moveTo>
                    <a:lnTo>
                      <a:pt x="490" y="152"/>
                    </a:lnTo>
                    <a:lnTo>
                      <a:pt x="496" y="152"/>
                    </a:lnTo>
                    <a:lnTo>
                      <a:pt x="500" y="150"/>
                    </a:lnTo>
                    <a:lnTo>
                      <a:pt x="508" y="146"/>
                    </a:lnTo>
                    <a:lnTo>
                      <a:pt x="508" y="146"/>
                    </a:lnTo>
                    <a:lnTo>
                      <a:pt x="522" y="148"/>
                    </a:lnTo>
                    <a:lnTo>
                      <a:pt x="526" y="164"/>
                    </a:lnTo>
                    <a:lnTo>
                      <a:pt x="522" y="168"/>
                    </a:lnTo>
                    <a:lnTo>
                      <a:pt x="514" y="170"/>
                    </a:lnTo>
                    <a:lnTo>
                      <a:pt x="506" y="174"/>
                    </a:lnTo>
                    <a:lnTo>
                      <a:pt x="506" y="174"/>
                    </a:lnTo>
                    <a:lnTo>
                      <a:pt x="506" y="176"/>
                    </a:lnTo>
                    <a:lnTo>
                      <a:pt x="506" y="176"/>
                    </a:lnTo>
                    <a:lnTo>
                      <a:pt x="496" y="164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close/>
                    <a:moveTo>
                      <a:pt x="462" y="166"/>
                    </a:moveTo>
                    <a:lnTo>
                      <a:pt x="462" y="166"/>
                    </a:lnTo>
                    <a:lnTo>
                      <a:pt x="470" y="158"/>
                    </a:lnTo>
                    <a:lnTo>
                      <a:pt x="502" y="180"/>
                    </a:lnTo>
                    <a:lnTo>
                      <a:pt x="502" y="180"/>
                    </a:lnTo>
                    <a:lnTo>
                      <a:pt x="498" y="184"/>
                    </a:lnTo>
                    <a:lnTo>
                      <a:pt x="498" y="184"/>
                    </a:lnTo>
                    <a:lnTo>
                      <a:pt x="496" y="184"/>
                    </a:lnTo>
                    <a:lnTo>
                      <a:pt x="494" y="184"/>
                    </a:lnTo>
                    <a:lnTo>
                      <a:pt x="490" y="182"/>
                    </a:lnTo>
                    <a:lnTo>
                      <a:pt x="490" y="182"/>
                    </a:lnTo>
                    <a:lnTo>
                      <a:pt x="486" y="178"/>
                    </a:lnTo>
                    <a:lnTo>
                      <a:pt x="480" y="174"/>
                    </a:lnTo>
                    <a:lnTo>
                      <a:pt x="480" y="174"/>
                    </a:lnTo>
                    <a:lnTo>
                      <a:pt x="478" y="174"/>
                    </a:lnTo>
                    <a:lnTo>
                      <a:pt x="474" y="174"/>
                    </a:lnTo>
                    <a:lnTo>
                      <a:pt x="468" y="178"/>
                    </a:lnTo>
                    <a:lnTo>
                      <a:pt x="468" y="178"/>
                    </a:lnTo>
                    <a:lnTo>
                      <a:pt x="464" y="180"/>
                    </a:lnTo>
                    <a:lnTo>
                      <a:pt x="460" y="180"/>
                    </a:lnTo>
                    <a:lnTo>
                      <a:pt x="460" y="180"/>
                    </a:lnTo>
                    <a:lnTo>
                      <a:pt x="460" y="176"/>
                    </a:lnTo>
                    <a:lnTo>
                      <a:pt x="460" y="172"/>
                    </a:lnTo>
                    <a:lnTo>
                      <a:pt x="462" y="166"/>
                    </a:lnTo>
                    <a:lnTo>
                      <a:pt x="462" y="166"/>
                    </a:lnTo>
                    <a:close/>
                    <a:moveTo>
                      <a:pt x="588" y="554"/>
                    </a:moveTo>
                    <a:lnTo>
                      <a:pt x="448" y="554"/>
                    </a:lnTo>
                    <a:lnTo>
                      <a:pt x="448" y="380"/>
                    </a:lnTo>
                    <a:lnTo>
                      <a:pt x="448" y="380"/>
                    </a:lnTo>
                    <a:lnTo>
                      <a:pt x="448" y="370"/>
                    </a:lnTo>
                    <a:lnTo>
                      <a:pt x="452" y="358"/>
                    </a:lnTo>
                    <a:lnTo>
                      <a:pt x="456" y="346"/>
                    </a:lnTo>
                    <a:lnTo>
                      <a:pt x="464" y="336"/>
                    </a:lnTo>
                    <a:lnTo>
                      <a:pt x="472" y="326"/>
                    </a:lnTo>
                    <a:lnTo>
                      <a:pt x="484" y="320"/>
                    </a:lnTo>
                    <a:lnTo>
                      <a:pt x="496" y="314"/>
                    </a:lnTo>
                    <a:lnTo>
                      <a:pt x="510" y="310"/>
                    </a:lnTo>
                    <a:lnTo>
                      <a:pt x="528" y="310"/>
                    </a:lnTo>
                    <a:lnTo>
                      <a:pt x="528" y="310"/>
                    </a:lnTo>
                    <a:lnTo>
                      <a:pt x="542" y="314"/>
                    </a:lnTo>
                    <a:lnTo>
                      <a:pt x="554" y="320"/>
                    </a:lnTo>
                    <a:lnTo>
                      <a:pt x="564" y="326"/>
                    </a:lnTo>
                    <a:lnTo>
                      <a:pt x="574" y="336"/>
                    </a:lnTo>
                    <a:lnTo>
                      <a:pt x="580" y="346"/>
                    </a:lnTo>
                    <a:lnTo>
                      <a:pt x="584" y="358"/>
                    </a:lnTo>
                    <a:lnTo>
                      <a:pt x="588" y="370"/>
                    </a:lnTo>
                    <a:lnTo>
                      <a:pt x="588" y="380"/>
                    </a:lnTo>
                    <a:lnTo>
                      <a:pt x="588" y="380"/>
                    </a:lnTo>
                    <a:lnTo>
                      <a:pt x="588" y="554"/>
                    </a:lnTo>
                    <a:lnTo>
                      <a:pt x="588" y="554"/>
                    </a:lnTo>
                    <a:close/>
                    <a:moveTo>
                      <a:pt x="760" y="532"/>
                    </a:moveTo>
                    <a:lnTo>
                      <a:pt x="758" y="532"/>
                    </a:lnTo>
                    <a:lnTo>
                      <a:pt x="758" y="538"/>
                    </a:lnTo>
                    <a:lnTo>
                      <a:pt x="752" y="538"/>
                    </a:lnTo>
                    <a:lnTo>
                      <a:pt x="752" y="542"/>
                    </a:lnTo>
                    <a:lnTo>
                      <a:pt x="748" y="542"/>
                    </a:lnTo>
                    <a:lnTo>
                      <a:pt x="748" y="546"/>
                    </a:lnTo>
                    <a:lnTo>
                      <a:pt x="744" y="546"/>
                    </a:lnTo>
                    <a:lnTo>
                      <a:pt x="744" y="554"/>
                    </a:lnTo>
                    <a:lnTo>
                      <a:pt x="726" y="554"/>
                    </a:lnTo>
                    <a:lnTo>
                      <a:pt x="726" y="546"/>
                    </a:lnTo>
                    <a:lnTo>
                      <a:pt x="722" y="546"/>
                    </a:lnTo>
                    <a:lnTo>
                      <a:pt x="722" y="542"/>
                    </a:lnTo>
                    <a:lnTo>
                      <a:pt x="718" y="542"/>
                    </a:lnTo>
                    <a:lnTo>
                      <a:pt x="718" y="538"/>
                    </a:lnTo>
                    <a:lnTo>
                      <a:pt x="714" y="538"/>
                    </a:lnTo>
                    <a:lnTo>
                      <a:pt x="714" y="532"/>
                    </a:lnTo>
                    <a:lnTo>
                      <a:pt x="710" y="532"/>
                    </a:lnTo>
                    <a:lnTo>
                      <a:pt x="710" y="370"/>
                    </a:lnTo>
                    <a:lnTo>
                      <a:pt x="712" y="370"/>
                    </a:lnTo>
                    <a:lnTo>
                      <a:pt x="712" y="362"/>
                    </a:lnTo>
                    <a:lnTo>
                      <a:pt x="716" y="362"/>
                    </a:lnTo>
                    <a:lnTo>
                      <a:pt x="716" y="344"/>
                    </a:lnTo>
                    <a:lnTo>
                      <a:pt x="756" y="344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8" y="370"/>
                    </a:lnTo>
                    <a:lnTo>
                      <a:pt x="760" y="370"/>
                    </a:lnTo>
                    <a:lnTo>
                      <a:pt x="760" y="532"/>
                    </a:lnTo>
                    <a:close/>
                    <a:moveTo>
                      <a:pt x="844" y="532"/>
                    </a:moveTo>
                    <a:lnTo>
                      <a:pt x="840" y="532"/>
                    </a:lnTo>
                    <a:lnTo>
                      <a:pt x="840" y="538"/>
                    </a:lnTo>
                    <a:lnTo>
                      <a:pt x="834" y="538"/>
                    </a:lnTo>
                    <a:lnTo>
                      <a:pt x="834" y="542"/>
                    </a:lnTo>
                    <a:lnTo>
                      <a:pt x="832" y="542"/>
                    </a:lnTo>
                    <a:lnTo>
                      <a:pt x="832" y="546"/>
                    </a:lnTo>
                    <a:lnTo>
                      <a:pt x="828" y="546"/>
                    </a:lnTo>
                    <a:lnTo>
                      <a:pt x="828" y="554"/>
                    </a:lnTo>
                    <a:lnTo>
                      <a:pt x="806" y="554"/>
                    </a:lnTo>
                    <a:lnTo>
                      <a:pt x="806" y="546"/>
                    </a:lnTo>
                    <a:lnTo>
                      <a:pt x="802" y="546"/>
                    </a:lnTo>
                    <a:lnTo>
                      <a:pt x="802" y="542"/>
                    </a:lnTo>
                    <a:lnTo>
                      <a:pt x="800" y="542"/>
                    </a:lnTo>
                    <a:lnTo>
                      <a:pt x="800" y="538"/>
                    </a:lnTo>
                    <a:lnTo>
                      <a:pt x="794" y="538"/>
                    </a:lnTo>
                    <a:lnTo>
                      <a:pt x="794" y="532"/>
                    </a:lnTo>
                    <a:lnTo>
                      <a:pt x="790" y="532"/>
                    </a:lnTo>
                    <a:lnTo>
                      <a:pt x="790" y="370"/>
                    </a:lnTo>
                    <a:lnTo>
                      <a:pt x="792" y="370"/>
                    </a:lnTo>
                    <a:lnTo>
                      <a:pt x="792" y="362"/>
                    </a:lnTo>
                    <a:lnTo>
                      <a:pt x="796" y="362"/>
                    </a:lnTo>
                    <a:lnTo>
                      <a:pt x="796" y="344"/>
                    </a:lnTo>
                    <a:lnTo>
                      <a:pt x="838" y="344"/>
                    </a:lnTo>
                    <a:lnTo>
                      <a:pt x="838" y="362"/>
                    </a:lnTo>
                    <a:lnTo>
                      <a:pt x="842" y="362"/>
                    </a:lnTo>
                    <a:lnTo>
                      <a:pt x="842" y="370"/>
                    </a:lnTo>
                    <a:lnTo>
                      <a:pt x="844" y="370"/>
                    </a:lnTo>
                    <a:lnTo>
                      <a:pt x="844" y="532"/>
                    </a:lnTo>
                    <a:close/>
                    <a:moveTo>
                      <a:pt x="928" y="532"/>
                    </a:moveTo>
                    <a:lnTo>
                      <a:pt x="924" y="532"/>
                    </a:lnTo>
                    <a:lnTo>
                      <a:pt x="924" y="538"/>
                    </a:lnTo>
                    <a:lnTo>
                      <a:pt x="920" y="538"/>
                    </a:lnTo>
                    <a:lnTo>
                      <a:pt x="920" y="542"/>
                    </a:lnTo>
                    <a:lnTo>
                      <a:pt x="916" y="542"/>
                    </a:lnTo>
                    <a:lnTo>
                      <a:pt x="916" y="546"/>
                    </a:lnTo>
                    <a:lnTo>
                      <a:pt x="912" y="546"/>
                    </a:lnTo>
                    <a:lnTo>
                      <a:pt x="912" y="554"/>
                    </a:lnTo>
                    <a:lnTo>
                      <a:pt x="890" y="554"/>
                    </a:lnTo>
                    <a:lnTo>
                      <a:pt x="890" y="546"/>
                    </a:lnTo>
                    <a:lnTo>
                      <a:pt x="886" y="546"/>
                    </a:lnTo>
                    <a:lnTo>
                      <a:pt x="886" y="542"/>
                    </a:lnTo>
                    <a:lnTo>
                      <a:pt x="882" y="542"/>
                    </a:lnTo>
                    <a:lnTo>
                      <a:pt x="882" y="538"/>
                    </a:lnTo>
                    <a:lnTo>
                      <a:pt x="876" y="538"/>
                    </a:lnTo>
                    <a:lnTo>
                      <a:pt x="876" y="532"/>
                    </a:lnTo>
                    <a:lnTo>
                      <a:pt x="874" y="532"/>
                    </a:lnTo>
                    <a:lnTo>
                      <a:pt x="874" y="370"/>
                    </a:lnTo>
                    <a:lnTo>
                      <a:pt x="876" y="370"/>
                    </a:lnTo>
                    <a:lnTo>
                      <a:pt x="876" y="362"/>
                    </a:lnTo>
                    <a:lnTo>
                      <a:pt x="878" y="362"/>
                    </a:lnTo>
                    <a:lnTo>
                      <a:pt x="878" y="344"/>
                    </a:lnTo>
                    <a:lnTo>
                      <a:pt x="922" y="344"/>
                    </a:lnTo>
                    <a:lnTo>
                      <a:pt x="922" y="362"/>
                    </a:lnTo>
                    <a:lnTo>
                      <a:pt x="926" y="362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53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23"/>
              <p:cNvSpPr>
                <a:spLocks/>
              </p:cNvSpPr>
              <p:nvPr/>
            </p:nvSpPr>
            <p:spPr bwMode="auto">
              <a:xfrm>
                <a:off x="9146093" y="6794220"/>
                <a:ext cx="42348" cy="37055"/>
              </a:xfrm>
              <a:custGeom>
                <a:avLst/>
                <a:gdLst>
                  <a:gd name="T0" fmla="*/ 26 w 32"/>
                  <a:gd name="T1" fmla="*/ 6 h 28"/>
                  <a:gd name="T2" fmla="*/ 32 w 32"/>
                  <a:gd name="T3" fmla="*/ 0 h 28"/>
                  <a:gd name="T4" fmla="*/ 32 w 32"/>
                  <a:gd name="T5" fmla="*/ 0 h 28"/>
                  <a:gd name="T6" fmla="*/ 26 w 32"/>
                  <a:gd name="T7" fmla="*/ 0 h 28"/>
                  <a:gd name="T8" fmla="*/ 20 w 32"/>
                  <a:gd name="T9" fmla="*/ 2 h 28"/>
                  <a:gd name="T10" fmla="*/ 18 w 32"/>
                  <a:gd name="T11" fmla="*/ 8 h 28"/>
                  <a:gd name="T12" fmla="*/ 16 w 32"/>
                  <a:gd name="T13" fmla="*/ 14 h 28"/>
                  <a:gd name="T14" fmla="*/ 16 w 32"/>
                  <a:gd name="T15" fmla="*/ 14 h 28"/>
                  <a:gd name="T16" fmla="*/ 12 w 32"/>
                  <a:gd name="T17" fmla="*/ 20 h 28"/>
                  <a:gd name="T18" fmla="*/ 6 w 32"/>
                  <a:gd name="T19" fmla="*/ 22 h 28"/>
                  <a:gd name="T20" fmla="*/ 0 w 32"/>
                  <a:gd name="T21" fmla="*/ 24 h 28"/>
                  <a:gd name="T22" fmla="*/ 0 w 32"/>
                  <a:gd name="T23" fmla="*/ 24 h 28"/>
                  <a:gd name="T24" fmla="*/ 8 w 32"/>
                  <a:gd name="T25" fmla="*/ 28 h 28"/>
                  <a:gd name="T26" fmla="*/ 14 w 32"/>
                  <a:gd name="T27" fmla="*/ 28 h 28"/>
                  <a:gd name="T28" fmla="*/ 18 w 32"/>
                  <a:gd name="T29" fmla="*/ 24 h 28"/>
                  <a:gd name="T30" fmla="*/ 22 w 32"/>
                  <a:gd name="T31" fmla="*/ 20 h 28"/>
                  <a:gd name="T32" fmla="*/ 24 w 32"/>
                  <a:gd name="T33" fmla="*/ 10 h 28"/>
                  <a:gd name="T34" fmla="*/ 26 w 32"/>
                  <a:gd name="T35" fmla="*/ 6 h 28"/>
                  <a:gd name="T36" fmla="*/ 26 w 32"/>
                  <a:gd name="T3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8">
                    <a:moveTo>
                      <a:pt x="26" y="6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8" y="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502900" y="6578600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02" y="720361"/>
            <a:ext cx="2111389" cy="4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0162" y="4540"/>
            <a:ext cx="54760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48765" y="875229"/>
            <a:ext cx="3023336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71474" y="827788"/>
            <a:ext cx="5208965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крупнейших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заказчиков </a:t>
            </a:r>
            <a:b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 субъектов МСП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80908" y="3982211"/>
            <a:ext cx="5491577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Содействие бизнесу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6775311" y="1918516"/>
            <a:ext cx="14176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закупки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«прямым» торгам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5740964" y="1830949"/>
            <a:ext cx="13583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9908304" y="1918516"/>
            <a:ext cx="1887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годовой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объем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закупок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/>
            </a:r>
            <a:b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субъектов МСП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8814618" y="1830949"/>
            <a:ext cx="13583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25%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5780908" y="2741309"/>
            <a:ext cx="585418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Корпорация МСП контролирует соблюдение квоты 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закупок крупнейших заказчиков (</a:t>
            </a:r>
            <a:r>
              <a:rPr lang="en-US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&gt;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12 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тыс.) </a:t>
            </a: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 малого и среднего бизнеса 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71474" y="3019297"/>
            <a:ext cx="3990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pc="-7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Льготные условия участия  </a:t>
            </a:r>
            <a:endParaRPr lang="ru-RU" spc="-7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381135" y="4004725"/>
            <a:ext cx="160341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дней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срок заключения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381135" y="3450727"/>
            <a:ext cx="25441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2910517" y="4004725"/>
            <a:ext cx="261941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рабочих дней – </a:t>
            </a:r>
            <a:endParaRPr lang="ru-RU" sz="1400" kern="0" spc="-3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оплаты 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2910517" y="3450727"/>
            <a:ext cx="18885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381135" y="5515849"/>
            <a:ext cx="224627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заявки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381135" y="5002428"/>
            <a:ext cx="16150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2910517" y="5515849"/>
            <a:ext cx="198457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договора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исполнения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2898888" y="5002428"/>
            <a:ext cx="16150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740518" y="526020"/>
            <a:ext cx="3661586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2800"/>
              </a:lnSpc>
              <a:defRPr/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Квота по закупкам  у субъектов МСП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AEA199-107E-1C4F-A0DC-08B9B796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7" y="1310392"/>
            <a:ext cx="6463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defTabSz="228600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4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</a:t>
            </a:r>
            <a:r>
              <a:rPr lang="ru-RU" altLang="ru-RU" sz="14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аспространена на всех заказчиков по Закону №223-ФЗ</a:t>
            </a:r>
            <a:endParaRPr lang="ru-RU" sz="14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4" y="2262337"/>
            <a:ext cx="1596755" cy="137907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5822651" y="4567249"/>
            <a:ext cx="581244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Поиск закупок 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Презентация продукции субъектов МСП заказчикам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Проведение </a:t>
            </a: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обучающих семинаров по участию в закупках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Урегулирование вопросов неоплаты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79156" y="0"/>
            <a:ext cx="5267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71476" y="2274536"/>
            <a:ext cx="2516867" cy="34092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54472" y="971941"/>
            <a:ext cx="205271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92878" y="921556"/>
            <a:ext cx="455675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Витрина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закупок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16352" y="930389"/>
            <a:ext cx="36374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источников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информации о закупках малого объема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658450" y="859718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77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54117" y="1891602"/>
            <a:ext cx="49809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ф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едеральные и региональные заказчики, осуществляющие закупки по 223-ФЗ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641726" y="1759090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все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77500" y="3387779"/>
            <a:ext cx="20300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витрина закупок малого объема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91010" y="3387779"/>
            <a:ext cx="226411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персонализированный подбор закупок крупнейших заказчиков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28983" y="3387779"/>
            <a:ext cx="192234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подписка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различным категориям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36860" y="4567127"/>
            <a:ext cx="5615331" cy="1198857"/>
            <a:chOff x="5890156" y="4567127"/>
            <a:chExt cx="5615331" cy="1198857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3308" y="4636967"/>
              <a:ext cx="1117237" cy="3852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6050" y="4651494"/>
              <a:ext cx="764145" cy="370730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50" name="Полилиния 49"/>
            <p:cNvSpPr/>
            <p:nvPr/>
          </p:nvSpPr>
          <p:spPr>
            <a:xfrm>
              <a:off x="5896708" y="4568330"/>
              <a:ext cx="1195763" cy="537061"/>
            </a:xfrm>
            <a:custGeom>
              <a:avLst/>
              <a:gdLst>
                <a:gd name="connsiteX0" fmla="*/ 277328 w 1234937"/>
                <a:gd name="connsiteY0" fmla="*/ 0 h 554655"/>
                <a:gd name="connsiteX1" fmla="*/ 329024 w 1234937"/>
                <a:gd name="connsiteY1" fmla="*/ 0 h 554655"/>
                <a:gd name="connsiteX2" fmla="*/ 349271 w 1234937"/>
                <a:gd name="connsiteY2" fmla="*/ 0 h 554655"/>
                <a:gd name="connsiteX3" fmla="*/ 400968 w 1234937"/>
                <a:gd name="connsiteY3" fmla="*/ 0 h 554655"/>
                <a:gd name="connsiteX4" fmla="*/ 422361 w 1234937"/>
                <a:gd name="connsiteY4" fmla="*/ 0 h 554655"/>
                <a:gd name="connsiteX5" fmla="*/ 474057 w 1234937"/>
                <a:gd name="connsiteY5" fmla="*/ 0 h 554655"/>
                <a:gd name="connsiteX6" fmla="*/ 474069 w 1234937"/>
                <a:gd name="connsiteY6" fmla="*/ 0 h 554655"/>
                <a:gd name="connsiteX7" fmla="*/ 492196 w 1234937"/>
                <a:gd name="connsiteY7" fmla="*/ 0 h 554655"/>
                <a:gd name="connsiteX8" fmla="*/ 494304 w 1234937"/>
                <a:gd name="connsiteY8" fmla="*/ 0 h 554655"/>
                <a:gd name="connsiteX9" fmla="*/ 525765 w 1234937"/>
                <a:gd name="connsiteY9" fmla="*/ 0 h 554655"/>
                <a:gd name="connsiteX10" fmla="*/ 543892 w 1234937"/>
                <a:gd name="connsiteY10" fmla="*/ 0 h 554655"/>
                <a:gd name="connsiteX11" fmla="*/ 546001 w 1234937"/>
                <a:gd name="connsiteY11" fmla="*/ 0 h 554655"/>
                <a:gd name="connsiteX12" fmla="*/ 546012 w 1234937"/>
                <a:gd name="connsiteY12" fmla="*/ 0 h 554655"/>
                <a:gd name="connsiteX13" fmla="*/ 564139 w 1234937"/>
                <a:gd name="connsiteY13" fmla="*/ 0 h 554655"/>
                <a:gd name="connsiteX14" fmla="*/ 597709 w 1234937"/>
                <a:gd name="connsiteY14" fmla="*/ 0 h 554655"/>
                <a:gd name="connsiteX15" fmla="*/ 615836 w 1234937"/>
                <a:gd name="connsiteY15" fmla="*/ 0 h 554655"/>
                <a:gd name="connsiteX16" fmla="*/ 619102 w 1234937"/>
                <a:gd name="connsiteY16" fmla="*/ 0 h 554655"/>
                <a:gd name="connsiteX17" fmla="*/ 637229 w 1234937"/>
                <a:gd name="connsiteY17" fmla="*/ 0 h 554655"/>
                <a:gd name="connsiteX18" fmla="*/ 670798 w 1234937"/>
                <a:gd name="connsiteY18" fmla="*/ 0 h 554655"/>
                <a:gd name="connsiteX19" fmla="*/ 688925 w 1234937"/>
                <a:gd name="connsiteY19" fmla="*/ 0 h 554655"/>
                <a:gd name="connsiteX20" fmla="*/ 688937 w 1234937"/>
                <a:gd name="connsiteY20" fmla="*/ 0 h 554655"/>
                <a:gd name="connsiteX21" fmla="*/ 691045 w 1234937"/>
                <a:gd name="connsiteY21" fmla="*/ 0 h 554655"/>
                <a:gd name="connsiteX22" fmla="*/ 709172 w 1234937"/>
                <a:gd name="connsiteY22" fmla="*/ 0 h 554655"/>
                <a:gd name="connsiteX23" fmla="*/ 740633 w 1234937"/>
                <a:gd name="connsiteY23" fmla="*/ 0 h 554655"/>
                <a:gd name="connsiteX24" fmla="*/ 742742 w 1234937"/>
                <a:gd name="connsiteY24" fmla="*/ 0 h 554655"/>
                <a:gd name="connsiteX25" fmla="*/ 760869 w 1234937"/>
                <a:gd name="connsiteY25" fmla="*/ 0 h 554655"/>
                <a:gd name="connsiteX26" fmla="*/ 760880 w 1234937"/>
                <a:gd name="connsiteY26" fmla="*/ 0 h 554655"/>
                <a:gd name="connsiteX27" fmla="*/ 812577 w 1234937"/>
                <a:gd name="connsiteY27" fmla="*/ 0 h 554655"/>
                <a:gd name="connsiteX28" fmla="*/ 833970 w 1234937"/>
                <a:gd name="connsiteY28" fmla="*/ 0 h 554655"/>
                <a:gd name="connsiteX29" fmla="*/ 885666 w 1234937"/>
                <a:gd name="connsiteY29" fmla="*/ 0 h 554655"/>
                <a:gd name="connsiteX30" fmla="*/ 905913 w 1234937"/>
                <a:gd name="connsiteY30" fmla="*/ 0 h 554655"/>
                <a:gd name="connsiteX31" fmla="*/ 957610 w 1234937"/>
                <a:gd name="connsiteY31" fmla="*/ 0 h 554655"/>
                <a:gd name="connsiteX32" fmla="*/ 1234937 w 1234937"/>
                <a:gd name="connsiteY32" fmla="*/ 277328 h 554655"/>
                <a:gd name="connsiteX33" fmla="*/ 1234936 w 1234937"/>
                <a:gd name="connsiteY33" fmla="*/ 277328 h 554655"/>
                <a:gd name="connsiteX34" fmla="*/ 957609 w 1234937"/>
                <a:gd name="connsiteY34" fmla="*/ 554655 h 554655"/>
                <a:gd name="connsiteX35" fmla="*/ 905915 w 1234937"/>
                <a:gd name="connsiteY35" fmla="*/ 554655 h 554655"/>
                <a:gd name="connsiteX36" fmla="*/ 905912 w 1234937"/>
                <a:gd name="connsiteY36" fmla="*/ 554655 h 554655"/>
                <a:gd name="connsiteX37" fmla="*/ 885666 w 1234937"/>
                <a:gd name="connsiteY37" fmla="*/ 554655 h 554655"/>
                <a:gd name="connsiteX38" fmla="*/ 885665 w 1234937"/>
                <a:gd name="connsiteY38" fmla="*/ 554655 h 554655"/>
                <a:gd name="connsiteX39" fmla="*/ 833972 w 1234937"/>
                <a:gd name="connsiteY39" fmla="*/ 554655 h 554655"/>
                <a:gd name="connsiteX40" fmla="*/ 833969 w 1234937"/>
                <a:gd name="connsiteY40" fmla="*/ 554655 h 554655"/>
                <a:gd name="connsiteX41" fmla="*/ 812577 w 1234937"/>
                <a:gd name="connsiteY41" fmla="*/ 554655 h 554655"/>
                <a:gd name="connsiteX42" fmla="*/ 812576 w 1234937"/>
                <a:gd name="connsiteY42" fmla="*/ 554655 h 554655"/>
                <a:gd name="connsiteX43" fmla="*/ 760882 w 1234937"/>
                <a:gd name="connsiteY43" fmla="*/ 554655 h 554655"/>
                <a:gd name="connsiteX44" fmla="*/ 760879 w 1234937"/>
                <a:gd name="connsiteY44" fmla="*/ 554655 h 554655"/>
                <a:gd name="connsiteX45" fmla="*/ 760868 w 1234937"/>
                <a:gd name="connsiteY45" fmla="*/ 554655 h 554655"/>
                <a:gd name="connsiteX46" fmla="*/ 740633 w 1234937"/>
                <a:gd name="connsiteY46" fmla="*/ 554655 h 554655"/>
                <a:gd name="connsiteX47" fmla="*/ 740632 w 1234937"/>
                <a:gd name="connsiteY47" fmla="*/ 554655 h 554655"/>
                <a:gd name="connsiteX48" fmla="*/ 709174 w 1234937"/>
                <a:gd name="connsiteY48" fmla="*/ 554655 h 554655"/>
                <a:gd name="connsiteX49" fmla="*/ 709171 w 1234937"/>
                <a:gd name="connsiteY49" fmla="*/ 554655 h 554655"/>
                <a:gd name="connsiteX50" fmla="*/ 688938 w 1234937"/>
                <a:gd name="connsiteY50" fmla="*/ 554655 h 554655"/>
                <a:gd name="connsiteX51" fmla="*/ 688936 w 1234937"/>
                <a:gd name="connsiteY51" fmla="*/ 554655 h 554655"/>
                <a:gd name="connsiteX52" fmla="*/ 688925 w 1234937"/>
                <a:gd name="connsiteY52" fmla="*/ 554655 h 554655"/>
                <a:gd name="connsiteX53" fmla="*/ 688924 w 1234937"/>
                <a:gd name="connsiteY53" fmla="*/ 554655 h 554655"/>
                <a:gd name="connsiteX54" fmla="*/ 637231 w 1234937"/>
                <a:gd name="connsiteY54" fmla="*/ 554655 h 554655"/>
                <a:gd name="connsiteX55" fmla="*/ 637228 w 1234937"/>
                <a:gd name="connsiteY55" fmla="*/ 554655 h 554655"/>
                <a:gd name="connsiteX56" fmla="*/ 615836 w 1234937"/>
                <a:gd name="connsiteY56" fmla="*/ 554655 h 554655"/>
                <a:gd name="connsiteX57" fmla="*/ 615835 w 1234937"/>
                <a:gd name="connsiteY57" fmla="*/ 554655 h 554655"/>
                <a:gd name="connsiteX58" fmla="*/ 564141 w 1234937"/>
                <a:gd name="connsiteY58" fmla="*/ 554655 h 554655"/>
                <a:gd name="connsiteX59" fmla="*/ 564138 w 1234937"/>
                <a:gd name="connsiteY59" fmla="*/ 554655 h 554655"/>
                <a:gd name="connsiteX60" fmla="*/ 543892 w 1234937"/>
                <a:gd name="connsiteY60" fmla="*/ 554655 h 554655"/>
                <a:gd name="connsiteX61" fmla="*/ 543891 w 1234937"/>
                <a:gd name="connsiteY61" fmla="*/ 554655 h 554655"/>
                <a:gd name="connsiteX62" fmla="*/ 492197 w 1234937"/>
                <a:gd name="connsiteY62" fmla="*/ 554655 h 554655"/>
                <a:gd name="connsiteX63" fmla="*/ 492195 w 1234937"/>
                <a:gd name="connsiteY63" fmla="*/ 554655 h 554655"/>
                <a:gd name="connsiteX64" fmla="*/ 277328 w 1234937"/>
                <a:gd name="connsiteY64" fmla="*/ 554654 h 554655"/>
                <a:gd name="connsiteX65" fmla="*/ 5634 w 1234937"/>
                <a:gd name="connsiteY65" fmla="*/ 333218 h 554655"/>
                <a:gd name="connsiteX66" fmla="*/ 0 w 1234937"/>
                <a:gd name="connsiteY66" fmla="*/ 277328 h 554655"/>
                <a:gd name="connsiteX67" fmla="*/ 5634 w 1234937"/>
                <a:gd name="connsiteY67" fmla="*/ 221437 h 554655"/>
                <a:gd name="connsiteX68" fmla="*/ 277328 w 1234937"/>
                <a:gd name="connsiteY68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34937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812577" y="0"/>
                  </a:lnTo>
                  <a:lnTo>
                    <a:pt x="833970" y="0"/>
                  </a:lnTo>
                  <a:lnTo>
                    <a:pt x="885666" y="0"/>
                  </a:lnTo>
                  <a:lnTo>
                    <a:pt x="905913" y="0"/>
                  </a:lnTo>
                  <a:lnTo>
                    <a:pt x="957610" y="0"/>
                  </a:lnTo>
                  <a:cubicBezTo>
                    <a:pt x="1110774" y="0"/>
                    <a:pt x="1234937" y="124164"/>
                    <a:pt x="1234937" y="277328"/>
                  </a:cubicBezTo>
                  <a:lnTo>
                    <a:pt x="1234936" y="277328"/>
                  </a:lnTo>
                  <a:cubicBezTo>
                    <a:pt x="1234936" y="430492"/>
                    <a:pt x="1110773" y="554655"/>
                    <a:pt x="957609" y="554655"/>
                  </a:cubicBez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164289" y="4568330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Asset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8"/>
            <a:stretch/>
          </p:blipFill>
          <p:spPr bwMode="auto">
            <a:xfrm>
              <a:off x="8876363" y="4606048"/>
              <a:ext cx="803609" cy="463051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70" name="Полилиния 69"/>
            <p:cNvSpPr/>
            <p:nvPr/>
          </p:nvSpPr>
          <p:spPr>
            <a:xfrm>
              <a:off x="8737214" y="4568330"/>
              <a:ext cx="1036075" cy="537061"/>
            </a:xfrm>
            <a:custGeom>
              <a:avLst/>
              <a:gdLst>
                <a:gd name="connsiteX0" fmla="*/ 277328 w 1070017"/>
                <a:gd name="connsiteY0" fmla="*/ 0 h 554655"/>
                <a:gd name="connsiteX1" fmla="*/ 309137 w 1070017"/>
                <a:gd name="connsiteY1" fmla="*/ 0 h 554655"/>
                <a:gd name="connsiteX2" fmla="*/ 309149 w 1070017"/>
                <a:gd name="connsiteY2" fmla="*/ 0 h 554655"/>
                <a:gd name="connsiteX3" fmla="*/ 327276 w 1070017"/>
                <a:gd name="connsiteY3" fmla="*/ 0 h 554655"/>
                <a:gd name="connsiteX4" fmla="*/ 329024 w 1070017"/>
                <a:gd name="connsiteY4" fmla="*/ 0 h 554655"/>
                <a:gd name="connsiteX5" fmla="*/ 329384 w 1070017"/>
                <a:gd name="connsiteY5" fmla="*/ 0 h 554655"/>
                <a:gd name="connsiteX6" fmla="*/ 349271 w 1070017"/>
                <a:gd name="connsiteY6" fmla="*/ 0 h 554655"/>
                <a:gd name="connsiteX7" fmla="*/ 360845 w 1070017"/>
                <a:gd name="connsiteY7" fmla="*/ 0 h 554655"/>
                <a:gd name="connsiteX8" fmla="*/ 378972 w 1070017"/>
                <a:gd name="connsiteY8" fmla="*/ 0 h 554655"/>
                <a:gd name="connsiteX9" fmla="*/ 381081 w 1070017"/>
                <a:gd name="connsiteY9" fmla="*/ 0 h 554655"/>
                <a:gd name="connsiteX10" fmla="*/ 381092 w 1070017"/>
                <a:gd name="connsiteY10" fmla="*/ 0 h 554655"/>
                <a:gd name="connsiteX11" fmla="*/ 399219 w 1070017"/>
                <a:gd name="connsiteY11" fmla="*/ 0 h 554655"/>
                <a:gd name="connsiteX12" fmla="*/ 400968 w 1070017"/>
                <a:gd name="connsiteY12" fmla="*/ 0 h 554655"/>
                <a:gd name="connsiteX13" fmla="*/ 422361 w 1070017"/>
                <a:gd name="connsiteY13" fmla="*/ 0 h 554655"/>
                <a:gd name="connsiteX14" fmla="*/ 432789 w 1070017"/>
                <a:gd name="connsiteY14" fmla="*/ 0 h 554655"/>
                <a:gd name="connsiteX15" fmla="*/ 450916 w 1070017"/>
                <a:gd name="connsiteY15" fmla="*/ 0 h 554655"/>
                <a:gd name="connsiteX16" fmla="*/ 454182 w 1070017"/>
                <a:gd name="connsiteY16" fmla="*/ 0 h 554655"/>
                <a:gd name="connsiteX17" fmla="*/ 472309 w 1070017"/>
                <a:gd name="connsiteY17" fmla="*/ 0 h 554655"/>
                <a:gd name="connsiteX18" fmla="*/ 474057 w 1070017"/>
                <a:gd name="connsiteY18" fmla="*/ 0 h 554655"/>
                <a:gd name="connsiteX19" fmla="*/ 474069 w 1070017"/>
                <a:gd name="connsiteY19" fmla="*/ 0 h 554655"/>
                <a:gd name="connsiteX20" fmla="*/ 492196 w 1070017"/>
                <a:gd name="connsiteY20" fmla="*/ 0 h 554655"/>
                <a:gd name="connsiteX21" fmla="*/ 494304 w 1070017"/>
                <a:gd name="connsiteY21" fmla="*/ 0 h 554655"/>
                <a:gd name="connsiteX22" fmla="*/ 505878 w 1070017"/>
                <a:gd name="connsiteY22" fmla="*/ 0 h 554655"/>
                <a:gd name="connsiteX23" fmla="*/ 524005 w 1070017"/>
                <a:gd name="connsiteY23" fmla="*/ 0 h 554655"/>
                <a:gd name="connsiteX24" fmla="*/ 524017 w 1070017"/>
                <a:gd name="connsiteY24" fmla="*/ 0 h 554655"/>
                <a:gd name="connsiteX25" fmla="*/ 525765 w 1070017"/>
                <a:gd name="connsiteY25" fmla="*/ 0 h 554655"/>
                <a:gd name="connsiteX26" fmla="*/ 526125 w 1070017"/>
                <a:gd name="connsiteY26" fmla="*/ 0 h 554655"/>
                <a:gd name="connsiteX27" fmla="*/ 543892 w 1070017"/>
                <a:gd name="connsiteY27" fmla="*/ 0 h 554655"/>
                <a:gd name="connsiteX28" fmla="*/ 544252 w 1070017"/>
                <a:gd name="connsiteY28" fmla="*/ 0 h 554655"/>
                <a:gd name="connsiteX29" fmla="*/ 546001 w 1070017"/>
                <a:gd name="connsiteY29" fmla="*/ 0 h 554655"/>
                <a:gd name="connsiteX30" fmla="*/ 546012 w 1070017"/>
                <a:gd name="connsiteY30" fmla="*/ 0 h 554655"/>
                <a:gd name="connsiteX31" fmla="*/ 564139 w 1070017"/>
                <a:gd name="connsiteY31" fmla="*/ 0 h 554655"/>
                <a:gd name="connsiteX32" fmla="*/ 575713 w 1070017"/>
                <a:gd name="connsiteY32" fmla="*/ 0 h 554655"/>
                <a:gd name="connsiteX33" fmla="*/ 577822 w 1070017"/>
                <a:gd name="connsiteY33" fmla="*/ 0 h 554655"/>
                <a:gd name="connsiteX34" fmla="*/ 595949 w 1070017"/>
                <a:gd name="connsiteY34" fmla="*/ 0 h 554655"/>
                <a:gd name="connsiteX35" fmla="*/ 595960 w 1070017"/>
                <a:gd name="connsiteY35" fmla="*/ 0 h 554655"/>
                <a:gd name="connsiteX36" fmla="*/ 597709 w 1070017"/>
                <a:gd name="connsiteY36" fmla="*/ 0 h 554655"/>
                <a:gd name="connsiteX37" fmla="*/ 615836 w 1070017"/>
                <a:gd name="connsiteY37" fmla="*/ 0 h 554655"/>
                <a:gd name="connsiteX38" fmla="*/ 619102 w 1070017"/>
                <a:gd name="connsiteY38" fmla="*/ 0 h 554655"/>
                <a:gd name="connsiteX39" fmla="*/ 637229 w 1070017"/>
                <a:gd name="connsiteY39" fmla="*/ 0 h 554655"/>
                <a:gd name="connsiteX40" fmla="*/ 647657 w 1070017"/>
                <a:gd name="connsiteY40" fmla="*/ 0 h 554655"/>
                <a:gd name="connsiteX41" fmla="*/ 669050 w 1070017"/>
                <a:gd name="connsiteY41" fmla="*/ 0 h 554655"/>
                <a:gd name="connsiteX42" fmla="*/ 670798 w 1070017"/>
                <a:gd name="connsiteY42" fmla="*/ 0 h 554655"/>
                <a:gd name="connsiteX43" fmla="*/ 688925 w 1070017"/>
                <a:gd name="connsiteY43" fmla="*/ 0 h 554655"/>
                <a:gd name="connsiteX44" fmla="*/ 688937 w 1070017"/>
                <a:gd name="connsiteY44" fmla="*/ 0 h 554655"/>
                <a:gd name="connsiteX45" fmla="*/ 691045 w 1070017"/>
                <a:gd name="connsiteY45" fmla="*/ 0 h 554655"/>
                <a:gd name="connsiteX46" fmla="*/ 709172 w 1070017"/>
                <a:gd name="connsiteY46" fmla="*/ 0 h 554655"/>
                <a:gd name="connsiteX47" fmla="*/ 720746 w 1070017"/>
                <a:gd name="connsiteY47" fmla="*/ 0 h 554655"/>
                <a:gd name="connsiteX48" fmla="*/ 740633 w 1070017"/>
                <a:gd name="connsiteY48" fmla="*/ 0 h 554655"/>
                <a:gd name="connsiteX49" fmla="*/ 740993 w 1070017"/>
                <a:gd name="connsiteY49" fmla="*/ 0 h 554655"/>
                <a:gd name="connsiteX50" fmla="*/ 742742 w 1070017"/>
                <a:gd name="connsiteY50" fmla="*/ 0 h 554655"/>
                <a:gd name="connsiteX51" fmla="*/ 760869 w 1070017"/>
                <a:gd name="connsiteY51" fmla="*/ 0 h 554655"/>
                <a:gd name="connsiteX52" fmla="*/ 760880 w 1070017"/>
                <a:gd name="connsiteY52" fmla="*/ 0 h 554655"/>
                <a:gd name="connsiteX53" fmla="*/ 792690 w 1070017"/>
                <a:gd name="connsiteY53" fmla="*/ 0 h 554655"/>
                <a:gd name="connsiteX54" fmla="*/ 1070017 w 1070017"/>
                <a:gd name="connsiteY54" fmla="*/ 277328 h 554655"/>
                <a:gd name="connsiteX55" fmla="*/ 1070016 w 1070017"/>
                <a:gd name="connsiteY55" fmla="*/ 277328 h 554655"/>
                <a:gd name="connsiteX56" fmla="*/ 792689 w 1070017"/>
                <a:gd name="connsiteY56" fmla="*/ 554655 h 554655"/>
                <a:gd name="connsiteX57" fmla="*/ 760882 w 1070017"/>
                <a:gd name="connsiteY57" fmla="*/ 554655 h 554655"/>
                <a:gd name="connsiteX58" fmla="*/ 760879 w 1070017"/>
                <a:gd name="connsiteY58" fmla="*/ 554655 h 554655"/>
                <a:gd name="connsiteX59" fmla="*/ 760868 w 1070017"/>
                <a:gd name="connsiteY59" fmla="*/ 554655 h 554655"/>
                <a:gd name="connsiteX60" fmla="*/ 740995 w 1070017"/>
                <a:gd name="connsiteY60" fmla="*/ 554655 h 554655"/>
                <a:gd name="connsiteX61" fmla="*/ 740992 w 1070017"/>
                <a:gd name="connsiteY61" fmla="*/ 554655 h 554655"/>
                <a:gd name="connsiteX62" fmla="*/ 740633 w 1070017"/>
                <a:gd name="connsiteY62" fmla="*/ 554655 h 554655"/>
                <a:gd name="connsiteX63" fmla="*/ 740632 w 1070017"/>
                <a:gd name="connsiteY63" fmla="*/ 554655 h 554655"/>
                <a:gd name="connsiteX64" fmla="*/ 720746 w 1070017"/>
                <a:gd name="connsiteY64" fmla="*/ 554655 h 554655"/>
                <a:gd name="connsiteX65" fmla="*/ 720745 w 1070017"/>
                <a:gd name="connsiteY65" fmla="*/ 554655 h 554655"/>
                <a:gd name="connsiteX66" fmla="*/ 709174 w 1070017"/>
                <a:gd name="connsiteY66" fmla="*/ 554655 h 554655"/>
                <a:gd name="connsiteX67" fmla="*/ 709171 w 1070017"/>
                <a:gd name="connsiteY67" fmla="*/ 554655 h 554655"/>
                <a:gd name="connsiteX68" fmla="*/ 688938 w 1070017"/>
                <a:gd name="connsiteY68" fmla="*/ 554655 h 554655"/>
                <a:gd name="connsiteX69" fmla="*/ 688936 w 1070017"/>
                <a:gd name="connsiteY69" fmla="*/ 554655 h 554655"/>
                <a:gd name="connsiteX70" fmla="*/ 688925 w 1070017"/>
                <a:gd name="connsiteY70" fmla="*/ 554655 h 554655"/>
                <a:gd name="connsiteX71" fmla="*/ 688924 w 1070017"/>
                <a:gd name="connsiteY71" fmla="*/ 554655 h 554655"/>
                <a:gd name="connsiteX72" fmla="*/ 669052 w 1070017"/>
                <a:gd name="connsiteY72" fmla="*/ 554655 h 554655"/>
                <a:gd name="connsiteX73" fmla="*/ 669049 w 1070017"/>
                <a:gd name="connsiteY73" fmla="*/ 554655 h 554655"/>
                <a:gd name="connsiteX74" fmla="*/ 647657 w 1070017"/>
                <a:gd name="connsiteY74" fmla="*/ 554655 h 554655"/>
                <a:gd name="connsiteX75" fmla="*/ 647656 w 1070017"/>
                <a:gd name="connsiteY75" fmla="*/ 554655 h 554655"/>
                <a:gd name="connsiteX76" fmla="*/ 637231 w 1070017"/>
                <a:gd name="connsiteY76" fmla="*/ 554655 h 554655"/>
                <a:gd name="connsiteX77" fmla="*/ 637228 w 1070017"/>
                <a:gd name="connsiteY77" fmla="*/ 554655 h 554655"/>
                <a:gd name="connsiteX78" fmla="*/ 615836 w 1070017"/>
                <a:gd name="connsiteY78" fmla="*/ 554655 h 554655"/>
                <a:gd name="connsiteX79" fmla="*/ 615835 w 1070017"/>
                <a:gd name="connsiteY79" fmla="*/ 554655 h 554655"/>
                <a:gd name="connsiteX80" fmla="*/ 595962 w 1070017"/>
                <a:gd name="connsiteY80" fmla="*/ 554655 h 554655"/>
                <a:gd name="connsiteX81" fmla="*/ 595959 w 1070017"/>
                <a:gd name="connsiteY81" fmla="*/ 554655 h 554655"/>
                <a:gd name="connsiteX82" fmla="*/ 595948 w 1070017"/>
                <a:gd name="connsiteY82" fmla="*/ 554655 h 554655"/>
                <a:gd name="connsiteX83" fmla="*/ 575713 w 1070017"/>
                <a:gd name="connsiteY83" fmla="*/ 554655 h 554655"/>
                <a:gd name="connsiteX84" fmla="*/ 575712 w 1070017"/>
                <a:gd name="connsiteY84" fmla="*/ 554655 h 554655"/>
                <a:gd name="connsiteX85" fmla="*/ 564141 w 1070017"/>
                <a:gd name="connsiteY85" fmla="*/ 554655 h 554655"/>
                <a:gd name="connsiteX86" fmla="*/ 564138 w 1070017"/>
                <a:gd name="connsiteY86" fmla="*/ 554655 h 554655"/>
                <a:gd name="connsiteX87" fmla="*/ 544254 w 1070017"/>
                <a:gd name="connsiteY87" fmla="*/ 554655 h 554655"/>
                <a:gd name="connsiteX88" fmla="*/ 544251 w 1070017"/>
                <a:gd name="connsiteY88" fmla="*/ 554655 h 554655"/>
                <a:gd name="connsiteX89" fmla="*/ 543892 w 1070017"/>
                <a:gd name="connsiteY89" fmla="*/ 554655 h 554655"/>
                <a:gd name="connsiteX90" fmla="*/ 543891 w 1070017"/>
                <a:gd name="connsiteY90" fmla="*/ 554655 h 554655"/>
                <a:gd name="connsiteX91" fmla="*/ 524018 w 1070017"/>
                <a:gd name="connsiteY91" fmla="*/ 554655 h 554655"/>
                <a:gd name="connsiteX92" fmla="*/ 524016 w 1070017"/>
                <a:gd name="connsiteY92" fmla="*/ 554655 h 554655"/>
                <a:gd name="connsiteX93" fmla="*/ 524005 w 1070017"/>
                <a:gd name="connsiteY93" fmla="*/ 554655 h 554655"/>
                <a:gd name="connsiteX94" fmla="*/ 524004 w 1070017"/>
                <a:gd name="connsiteY94" fmla="*/ 554655 h 554655"/>
                <a:gd name="connsiteX95" fmla="*/ 492197 w 1070017"/>
                <a:gd name="connsiteY95" fmla="*/ 554655 h 554655"/>
                <a:gd name="connsiteX96" fmla="*/ 492195 w 1070017"/>
                <a:gd name="connsiteY96" fmla="*/ 554655 h 554655"/>
                <a:gd name="connsiteX97" fmla="*/ 277328 w 1070017"/>
                <a:gd name="connsiteY97" fmla="*/ 554654 h 554655"/>
                <a:gd name="connsiteX98" fmla="*/ 5634 w 1070017"/>
                <a:gd name="connsiteY98" fmla="*/ 333218 h 554655"/>
                <a:gd name="connsiteX99" fmla="*/ 0 w 1070017"/>
                <a:gd name="connsiteY99" fmla="*/ 277328 h 554655"/>
                <a:gd name="connsiteX100" fmla="*/ 5634 w 1070017"/>
                <a:gd name="connsiteY100" fmla="*/ 221437 h 554655"/>
                <a:gd name="connsiteX101" fmla="*/ 277328 w 1070017"/>
                <a:gd name="connsiteY101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0017" h="554655">
                  <a:moveTo>
                    <a:pt x="277328" y="0"/>
                  </a:moveTo>
                  <a:lnTo>
                    <a:pt x="309137" y="0"/>
                  </a:lnTo>
                  <a:lnTo>
                    <a:pt x="309149" y="0"/>
                  </a:lnTo>
                  <a:lnTo>
                    <a:pt x="327276" y="0"/>
                  </a:lnTo>
                  <a:lnTo>
                    <a:pt x="329024" y="0"/>
                  </a:lnTo>
                  <a:lnTo>
                    <a:pt x="329384" y="0"/>
                  </a:lnTo>
                  <a:lnTo>
                    <a:pt x="349271" y="0"/>
                  </a:lnTo>
                  <a:lnTo>
                    <a:pt x="360845" y="0"/>
                  </a:lnTo>
                  <a:lnTo>
                    <a:pt x="378972" y="0"/>
                  </a:lnTo>
                  <a:lnTo>
                    <a:pt x="381081" y="0"/>
                  </a:lnTo>
                  <a:lnTo>
                    <a:pt x="381092" y="0"/>
                  </a:lnTo>
                  <a:lnTo>
                    <a:pt x="399219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32789" y="0"/>
                  </a:lnTo>
                  <a:lnTo>
                    <a:pt x="450916" y="0"/>
                  </a:lnTo>
                  <a:lnTo>
                    <a:pt x="454182" y="0"/>
                  </a:lnTo>
                  <a:lnTo>
                    <a:pt x="47230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5878" y="0"/>
                  </a:lnTo>
                  <a:lnTo>
                    <a:pt x="524005" y="0"/>
                  </a:lnTo>
                  <a:lnTo>
                    <a:pt x="524017" y="0"/>
                  </a:lnTo>
                  <a:lnTo>
                    <a:pt x="525765" y="0"/>
                  </a:lnTo>
                  <a:lnTo>
                    <a:pt x="526125" y="0"/>
                  </a:lnTo>
                  <a:lnTo>
                    <a:pt x="543892" y="0"/>
                  </a:lnTo>
                  <a:lnTo>
                    <a:pt x="54425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75713" y="0"/>
                  </a:lnTo>
                  <a:lnTo>
                    <a:pt x="577822" y="0"/>
                  </a:lnTo>
                  <a:lnTo>
                    <a:pt x="595949" y="0"/>
                  </a:lnTo>
                  <a:lnTo>
                    <a:pt x="595960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47657" y="0"/>
                  </a:lnTo>
                  <a:lnTo>
                    <a:pt x="669050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20746" y="0"/>
                  </a:lnTo>
                  <a:lnTo>
                    <a:pt x="740633" y="0"/>
                  </a:lnTo>
                  <a:lnTo>
                    <a:pt x="74099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92690" y="0"/>
                  </a:lnTo>
                  <a:cubicBezTo>
                    <a:pt x="945854" y="0"/>
                    <a:pt x="1070017" y="124164"/>
                    <a:pt x="1070017" y="277328"/>
                  </a:cubicBezTo>
                  <a:lnTo>
                    <a:pt x="1070016" y="277328"/>
                  </a:lnTo>
                  <a:cubicBezTo>
                    <a:pt x="1070016" y="430492"/>
                    <a:pt x="945853" y="554655"/>
                    <a:pt x="792689" y="554655"/>
                  </a:cubicBez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995" y="554655"/>
                  </a:lnTo>
                  <a:lnTo>
                    <a:pt x="740992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20746" y="554655"/>
                  </a:lnTo>
                  <a:lnTo>
                    <a:pt x="720745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69052" y="554655"/>
                  </a:lnTo>
                  <a:lnTo>
                    <a:pt x="669049" y="554655"/>
                  </a:lnTo>
                  <a:lnTo>
                    <a:pt x="647657" y="554655"/>
                  </a:lnTo>
                  <a:lnTo>
                    <a:pt x="647656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95962" y="554655"/>
                  </a:lnTo>
                  <a:lnTo>
                    <a:pt x="595959" y="554655"/>
                  </a:lnTo>
                  <a:lnTo>
                    <a:pt x="595948" y="554655"/>
                  </a:lnTo>
                  <a:lnTo>
                    <a:pt x="575713" y="554655"/>
                  </a:lnTo>
                  <a:lnTo>
                    <a:pt x="575712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4254" y="554655"/>
                  </a:lnTo>
                  <a:lnTo>
                    <a:pt x="544251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24018" y="554655"/>
                  </a:lnTo>
                  <a:lnTo>
                    <a:pt x="524016" y="554655"/>
                  </a:lnTo>
                  <a:lnTo>
                    <a:pt x="524005" y="554655"/>
                  </a:lnTo>
                  <a:lnTo>
                    <a:pt x="524004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5030" y="4675529"/>
              <a:ext cx="1203800" cy="32366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2" name="Полилиния 71"/>
            <p:cNvSpPr/>
            <p:nvPr/>
          </p:nvSpPr>
          <p:spPr>
            <a:xfrm>
              <a:off x="9876108" y="4567127"/>
              <a:ext cx="1627592" cy="537061"/>
            </a:xfrm>
            <a:custGeom>
              <a:avLst/>
              <a:gdLst>
                <a:gd name="connsiteX0" fmla="*/ 277328 w 1680912"/>
                <a:gd name="connsiteY0" fmla="*/ 0 h 554655"/>
                <a:gd name="connsiteX1" fmla="*/ 329024 w 1680912"/>
                <a:gd name="connsiteY1" fmla="*/ 0 h 554655"/>
                <a:gd name="connsiteX2" fmla="*/ 349271 w 1680912"/>
                <a:gd name="connsiteY2" fmla="*/ 0 h 554655"/>
                <a:gd name="connsiteX3" fmla="*/ 400968 w 1680912"/>
                <a:gd name="connsiteY3" fmla="*/ 0 h 554655"/>
                <a:gd name="connsiteX4" fmla="*/ 417632 w 1680912"/>
                <a:gd name="connsiteY4" fmla="*/ 0 h 554655"/>
                <a:gd name="connsiteX5" fmla="*/ 422361 w 1680912"/>
                <a:gd name="connsiteY5" fmla="*/ 0 h 554655"/>
                <a:gd name="connsiteX6" fmla="*/ 469328 w 1680912"/>
                <a:gd name="connsiteY6" fmla="*/ 0 h 554655"/>
                <a:gd name="connsiteX7" fmla="*/ 474057 w 1680912"/>
                <a:gd name="connsiteY7" fmla="*/ 0 h 554655"/>
                <a:gd name="connsiteX8" fmla="*/ 474069 w 1680912"/>
                <a:gd name="connsiteY8" fmla="*/ 0 h 554655"/>
                <a:gd name="connsiteX9" fmla="*/ 489575 w 1680912"/>
                <a:gd name="connsiteY9" fmla="*/ 0 h 554655"/>
                <a:gd name="connsiteX10" fmla="*/ 492196 w 1680912"/>
                <a:gd name="connsiteY10" fmla="*/ 0 h 554655"/>
                <a:gd name="connsiteX11" fmla="*/ 494304 w 1680912"/>
                <a:gd name="connsiteY11" fmla="*/ 0 h 554655"/>
                <a:gd name="connsiteX12" fmla="*/ 525765 w 1680912"/>
                <a:gd name="connsiteY12" fmla="*/ 0 h 554655"/>
                <a:gd name="connsiteX13" fmla="*/ 541272 w 1680912"/>
                <a:gd name="connsiteY13" fmla="*/ 0 h 554655"/>
                <a:gd name="connsiteX14" fmla="*/ 543892 w 1680912"/>
                <a:gd name="connsiteY14" fmla="*/ 0 h 554655"/>
                <a:gd name="connsiteX15" fmla="*/ 546001 w 1680912"/>
                <a:gd name="connsiteY15" fmla="*/ 0 h 554655"/>
                <a:gd name="connsiteX16" fmla="*/ 546012 w 1680912"/>
                <a:gd name="connsiteY16" fmla="*/ 0 h 554655"/>
                <a:gd name="connsiteX17" fmla="*/ 562665 w 1680912"/>
                <a:gd name="connsiteY17" fmla="*/ 0 h 554655"/>
                <a:gd name="connsiteX18" fmla="*/ 564139 w 1680912"/>
                <a:gd name="connsiteY18" fmla="*/ 0 h 554655"/>
                <a:gd name="connsiteX19" fmla="*/ 582999 w 1680912"/>
                <a:gd name="connsiteY19" fmla="*/ 0 h 554655"/>
                <a:gd name="connsiteX20" fmla="*/ 597709 w 1680912"/>
                <a:gd name="connsiteY20" fmla="*/ 0 h 554655"/>
                <a:gd name="connsiteX21" fmla="*/ 614361 w 1680912"/>
                <a:gd name="connsiteY21" fmla="*/ 0 h 554655"/>
                <a:gd name="connsiteX22" fmla="*/ 614373 w 1680912"/>
                <a:gd name="connsiteY22" fmla="*/ 0 h 554655"/>
                <a:gd name="connsiteX23" fmla="*/ 615836 w 1680912"/>
                <a:gd name="connsiteY23" fmla="*/ 0 h 554655"/>
                <a:gd name="connsiteX24" fmla="*/ 619102 w 1680912"/>
                <a:gd name="connsiteY24" fmla="*/ 0 h 554655"/>
                <a:gd name="connsiteX25" fmla="*/ 632500 w 1680912"/>
                <a:gd name="connsiteY25" fmla="*/ 0 h 554655"/>
                <a:gd name="connsiteX26" fmla="*/ 634608 w 1680912"/>
                <a:gd name="connsiteY26" fmla="*/ 0 h 554655"/>
                <a:gd name="connsiteX27" fmla="*/ 634695 w 1680912"/>
                <a:gd name="connsiteY27" fmla="*/ 0 h 554655"/>
                <a:gd name="connsiteX28" fmla="*/ 637229 w 1680912"/>
                <a:gd name="connsiteY28" fmla="*/ 0 h 554655"/>
                <a:gd name="connsiteX29" fmla="*/ 654942 w 1680912"/>
                <a:gd name="connsiteY29" fmla="*/ 0 h 554655"/>
                <a:gd name="connsiteX30" fmla="*/ 666069 w 1680912"/>
                <a:gd name="connsiteY30" fmla="*/ 0 h 554655"/>
                <a:gd name="connsiteX31" fmla="*/ 670798 w 1680912"/>
                <a:gd name="connsiteY31" fmla="*/ 0 h 554655"/>
                <a:gd name="connsiteX32" fmla="*/ 684196 w 1680912"/>
                <a:gd name="connsiteY32" fmla="*/ 0 h 554655"/>
                <a:gd name="connsiteX33" fmla="*/ 686305 w 1680912"/>
                <a:gd name="connsiteY33" fmla="*/ 0 h 554655"/>
                <a:gd name="connsiteX34" fmla="*/ 686316 w 1680912"/>
                <a:gd name="connsiteY34" fmla="*/ 0 h 554655"/>
                <a:gd name="connsiteX35" fmla="*/ 688925 w 1680912"/>
                <a:gd name="connsiteY35" fmla="*/ 0 h 554655"/>
                <a:gd name="connsiteX36" fmla="*/ 688937 w 1680912"/>
                <a:gd name="connsiteY36" fmla="*/ 0 h 554655"/>
                <a:gd name="connsiteX37" fmla="*/ 691045 w 1680912"/>
                <a:gd name="connsiteY37" fmla="*/ 0 h 554655"/>
                <a:gd name="connsiteX38" fmla="*/ 704443 w 1680912"/>
                <a:gd name="connsiteY38" fmla="*/ 0 h 554655"/>
                <a:gd name="connsiteX39" fmla="*/ 706639 w 1680912"/>
                <a:gd name="connsiteY39" fmla="*/ 0 h 554655"/>
                <a:gd name="connsiteX40" fmla="*/ 709172 w 1680912"/>
                <a:gd name="connsiteY40" fmla="*/ 0 h 554655"/>
                <a:gd name="connsiteX41" fmla="*/ 723303 w 1680912"/>
                <a:gd name="connsiteY41" fmla="*/ 0 h 554655"/>
                <a:gd name="connsiteX42" fmla="*/ 728032 w 1680912"/>
                <a:gd name="connsiteY42" fmla="*/ 0 h 554655"/>
                <a:gd name="connsiteX43" fmla="*/ 738013 w 1680912"/>
                <a:gd name="connsiteY43" fmla="*/ 0 h 554655"/>
                <a:gd name="connsiteX44" fmla="*/ 740633 w 1680912"/>
                <a:gd name="connsiteY44" fmla="*/ 0 h 554655"/>
                <a:gd name="connsiteX45" fmla="*/ 742742 w 1680912"/>
                <a:gd name="connsiteY45" fmla="*/ 0 h 554655"/>
                <a:gd name="connsiteX46" fmla="*/ 756140 w 1680912"/>
                <a:gd name="connsiteY46" fmla="*/ 0 h 554655"/>
                <a:gd name="connsiteX47" fmla="*/ 759406 w 1680912"/>
                <a:gd name="connsiteY47" fmla="*/ 0 h 554655"/>
                <a:gd name="connsiteX48" fmla="*/ 760869 w 1680912"/>
                <a:gd name="connsiteY48" fmla="*/ 0 h 554655"/>
                <a:gd name="connsiteX49" fmla="*/ 760880 w 1680912"/>
                <a:gd name="connsiteY49" fmla="*/ 0 h 554655"/>
                <a:gd name="connsiteX50" fmla="*/ 774999 w 1680912"/>
                <a:gd name="connsiteY50" fmla="*/ 0 h 554655"/>
                <a:gd name="connsiteX51" fmla="*/ 777533 w 1680912"/>
                <a:gd name="connsiteY51" fmla="*/ 0 h 554655"/>
                <a:gd name="connsiteX52" fmla="*/ 779728 w 1680912"/>
                <a:gd name="connsiteY52" fmla="*/ 0 h 554655"/>
                <a:gd name="connsiteX53" fmla="*/ 779740 w 1680912"/>
                <a:gd name="connsiteY53" fmla="*/ 0 h 554655"/>
                <a:gd name="connsiteX54" fmla="*/ 795246 w 1680912"/>
                <a:gd name="connsiteY54" fmla="*/ 0 h 554655"/>
                <a:gd name="connsiteX55" fmla="*/ 797867 w 1680912"/>
                <a:gd name="connsiteY55" fmla="*/ 0 h 554655"/>
                <a:gd name="connsiteX56" fmla="*/ 799975 w 1680912"/>
                <a:gd name="connsiteY56" fmla="*/ 0 h 554655"/>
                <a:gd name="connsiteX57" fmla="*/ 811102 w 1680912"/>
                <a:gd name="connsiteY57" fmla="*/ 0 h 554655"/>
                <a:gd name="connsiteX58" fmla="*/ 812577 w 1680912"/>
                <a:gd name="connsiteY58" fmla="*/ 0 h 554655"/>
                <a:gd name="connsiteX59" fmla="*/ 829229 w 1680912"/>
                <a:gd name="connsiteY59" fmla="*/ 0 h 554655"/>
                <a:gd name="connsiteX60" fmla="*/ 829241 w 1680912"/>
                <a:gd name="connsiteY60" fmla="*/ 0 h 554655"/>
                <a:gd name="connsiteX61" fmla="*/ 831349 w 1680912"/>
                <a:gd name="connsiteY61" fmla="*/ 0 h 554655"/>
                <a:gd name="connsiteX62" fmla="*/ 831436 w 1680912"/>
                <a:gd name="connsiteY62" fmla="*/ 0 h 554655"/>
                <a:gd name="connsiteX63" fmla="*/ 833970 w 1680912"/>
                <a:gd name="connsiteY63" fmla="*/ 0 h 554655"/>
                <a:gd name="connsiteX64" fmla="*/ 846943 w 1680912"/>
                <a:gd name="connsiteY64" fmla="*/ 0 h 554655"/>
                <a:gd name="connsiteX65" fmla="*/ 849476 w 1680912"/>
                <a:gd name="connsiteY65" fmla="*/ 0 h 554655"/>
                <a:gd name="connsiteX66" fmla="*/ 849563 w 1680912"/>
                <a:gd name="connsiteY66" fmla="*/ 0 h 554655"/>
                <a:gd name="connsiteX67" fmla="*/ 851672 w 1680912"/>
                <a:gd name="connsiteY67" fmla="*/ 0 h 554655"/>
                <a:gd name="connsiteX68" fmla="*/ 851683 w 1680912"/>
                <a:gd name="connsiteY68" fmla="*/ 0 h 554655"/>
                <a:gd name="connsiteX69" fmla="*/ 868336 w 1680912"/>
                <a:gd name="connsiteY69" fmla="*/ 0 h 554655"/>
                <a:gd name="connsiteX70" fmla="*/ 869810 w 1680912"/>
                <a:gd name="connsiteY70" fmla="*/ 0 h 554655"/>
                <a:gd name="connsiteX71" fmla="*/ 880937 w 1680912"/>
                <a:gd name="connsiteY71" fmla="*/ 0 h 554655"/>
                <a:gd name="connsiteX72" fmla="*/ 883046 w 1680912"/>
                <a:gd name="connsiteY72" fmla="*/ 0 h 554655"/>
                <a:gd name="connsiteX73" fmla="*/ 885666 w 1680912"/>
                <a:gd name="connsiteY73" fmla="*/ 0 h 554655"/>
                <a:gd name="connsiteX74" fmla="*/ 901173 w 1680912"/>
                <a:gd name="connsiteY74" fmla="*/ 0 h 554655"/>
                <a:gd name="connsiteX75" fmla="*/ 901184 w 1680912"/>
                <a:gd name="connsiteY75" fmla="*/ 0 h 554655"/>
                <a:gd name="connsiteX76" fmla="*/ 903380 w 1680912"/>
                <a:gd name="connsiteY76" fmla="*/ 0 h 554655"/>
                <a:gd name="connsiteX77" fmla="*/ 905913 w 1680912"/>
                <a:gd name="connsiteY77" fmla="*/ 0 h 554655"/>
                <a:gd name="connsiteX78" fmla="*/ 920032 w 1680912"/>
                <a:gd name="connsiteY78" fmla="*/ 0 h 554655"/>
                <a:gd name="connsiteX79" fmla="*/ 920044 w 1680912"/>
                <a:gd name="connsiteY79" fmla="*/ 0 h 554655"/>
                <a:gd name="connsiteX80" fmla="*/ 921507 w 1680912"/>
                <a:gd name="connsiteY80" fmla="*/ 0 h 554655"/>
                <a:gd name="connsiteX81" fmla="*/ 924773 w 1680912"/>
                <a:gd name="connsiteY81" fmla="*/ 0 h 554655"/>
                <a:gd name="connsiteX82" fmla="*/ 938171 w 1680912"/>
                <a:gd name="connsiteY82" fmla="*/ 0 h 554655"/>
                <a:gd name="connsiteX83" fmla="*/ 940279 w 1680912"/>
                <a:gd name="connsiteY83" fmla="*/ 0 h 554655"/>
                <a:gd name="connsiteX84" fmla="*/ 942900 w 1680912"/>
                <a:gd name="connsiteY84" fmla="*/ 0 h 554655"/>
                <a:gd name="connsiteX85" fmla="*/ 952881 w 1680912"/>
                <a:gd name="connsiteY85" fmla="*/ 0 h 554655"/>
                <a:gd name="connsiteX86" fmla="*/ 957610 w 1680912"/>
                <a:gd name="connsiteY86" fmla="*/ 0 h 554655"/>
                <a:gd name="connsiteX87" fmla="*/ 971740 w 1680912"/>
                <a:gd name="connsiteY87" fmla="*/ 0 h 554655"/>
                <a:gd name="connsiteX88" fmla="*/ 974274 w 1680912"/>
                <a:gd name="connsiteY88" fmla="*/ 0 h 554655"/>
                <a:gd name="connsiteX89" fmla="*/ 976469 w 1680912"/>
                <a:gd name="connsiteY89" fmla="*/ 0 h 554655"/>
                <a:gd name="connsiteX90" fmla="*/ 989867 w 1680912"/>
                <a:gd name="connsiteY90" fmla="*/ 0 h 554655"/>
                <a:gd name="connsiteX91" fmla="*/ 991976 w 1680912"/>
                <a:gd name="connsiteY91" fmla="*/ 0 h 554655"/>
                <a:gd name="connsiteX92" fmla="*/ 991987 w 1680912"/>
                <a:gd name="connsiteY92" fmla="*/ 0 h 554655"/>
                <a:gd name="connsiteX93" fmla="*/ 994596 w 1680912"/>
                <a:gd name="connsiteY93" fmla="*/ 0 h 554655"/>
                <a:gd name="connsiteX94" fmla="*/ 994608 w 1680912"/>
                <a:gd name="connsiteY94" fmla="*/ 0 h 554655"/>
                <a:gd name="connsiteX95" fmla="*/ 996716 w 1680912"/>
                <a:gd name="connsiteY95" fmla="*/ 0 h 554655"/>
                <a:gd name="connsiteX96" fmla="*/ 1010114 w 1680912"/>
                <a:gd name="connsiteY96" fmla="*/ 0 h 554655"/>
                <a:gd name="connsiteX97" fmla="*/ 1014843 w 1680912"/>
                <a:gd name="connsiteY97" fmla="*/ 0 h 554655"/>
                <a:gd name="connsiteX98" fmla="*/ 1025970 w 1680912"/>
                <a:gd name="connsiteY98" fmla="*/ 0 h 554655"/>
                <a:gd name="connsiteX99" fmla="*/ 1043684 w 1680912"/>
                <a:gd name="connsiteY99" fmla="*/ 0 h 554655"/>
                <a:gd name="connsiteX100" fmla="*/ 1046217 w 1680912"/>
                <a:gd name="connsiteY100" fmla="*/ 0 h 554655"/>
                <a:gd name="connsiteX101" fmla="*/ 1046304 w 1680912"/>
                <a:gd name="connsiteY101" fmla="*/ 0 h 554655"/>
                <a:gd name="connsiteX102" fmla="*/ 1048413 w 1680912"/>
                <a:gd name="connsiteY102" fmla="*/ 0 h 554655"/>
                <a:gd name="connsiteX103" fmla="*/ 1061811 w 1680912"/>
                <a:gd name="connsiteY103" fmla="*/ 0 h 554655"/>
                <a:gd name="connsiteX104" fmla="*/ 1065077 w 1680912"/>
                <a:gd name="connsiteY104" fmla="*/ 0 h 554655"/>
                <a:gd name="connsiteX105" fmla="*/ 1066540 w 1680912"/>
                <a:gd name="connsiteY105" fmla="*/ 0 h 554655"/>
                <a:gd name="connsiteX106" fmla="*/ 1066551 w 1680912"/>
                <a:gd name="connsiteY106" fmla="*/ 0 h 554655"/>
                <a:gd name="connsiteX107" fmla="*/ 1083204 w 1680912"/>
                <a:gd name="connsiteY107" fmla="*/ 0 h 554655"/>
                <a:gd name="connsiteX108" fmla="*/ 1097914 w 1680912"/>
                <a:gd name="connsiteY108" fmla="*/ 0 h 554655"/>
                <a:gd name="connsiteX109" fmla="*/ 1116773 w 1680912"/>
                <a:gd name="connsiteY109" fmla="*/ 0 h 554655"/>
                <a:gd name="connsiteX110" fmla="*/ 1118248 w 1680912"/>
                <a:gd name="connsiteY110" fmla="*/ 0 h 554655"/>
                <a:gd name="connsiteX111" fmla="*/ 1134900 w 1680912"/>
                <a:gd name="connsiteY111" fmla="*/ 0 h 554655"/>
                <a:gd name="connsiteX112" fmla="*/ 1134912 w 1680912"/>
                <a:gd name="connsiteY112" fmla="*/ 0 h 554655"/>
                <a:gd name="connsiteX113" fmla="*/ 1137020 w 1680912"/>
                <a:gd name="connsiteY113" fmla="*/ 0 h 554655"/>
                <a:gd name="connsiteX114" fmla="*/ 1139641 w 1680912"/>
                <a:gd name="connsiteY114" fmla="*/ 0 h 554655"/>
                <a:gd name="connsiteX115" fmla="*/ 1155147 w 1680912"/>
                <a:gd name="connsiteY115" fmla="*/ 0 h 554655"/>
                <a:gd name="connsiteX116" fmla="*/ 1186608 w 1680912"/>
                <a:gd name="connsiteY116" fmla="*/ 0 h 554655"/>
                <a:gd name="connsiteX117" fmla="*/ 1188717 w 1680912"/>
                <a:gd name="connsiteY117" fmla="*/ 0 h 554655"/>
                <a:gd name="connsiteX118" fmla="*/ 1191337 w 1680912"/>
                <a:gd name="connsiteY118" fmla="*/ 0 h 554655"/>
                <a:gd name="connsiteX119" fmla="*/ 1206844 w 1680912"/>
                <a:gd name="connsiteY119" fmla="*/ 0 h 554655"/>
                <a:gd name="connsiteX120" fmla="*/ 1206855 w 1680912"/>
                <a:gd name="connsiteY120" fmla="*/ 0 h 554655"/>
                <a:gd name="connsiteX121" fmla="*/ 1211584 w 1680912"/>
                <a:gd name="connsiteY121" fmla="*/ 0 h 554655"/>
                <a:gd name="connsiteX122" fmla="*/ 1258552 w 1680912"/>
                <a:gd name="connsiteY122" fmla="*/ 0 h 554655"/>
                <a:gd name="connsiteX123" fmla="*/ 1263281 w 1680912"/>
                <a:gd name="connsiteY123" fmla="*/ 0 h 554655"/>
                <a:gd name="connsiteX124" fmla="*/ 1279945 w 1680912"/>
                <a:gd name="connsiteY124" fmla="*/ 0 h 554655"/>
                <a:gd name="connsiteX125" fmla="*/ 1331641 w 1680912"/>
                <a:gd name="connsiteY125" fmla="*/ 0 h 554655"/>
                <a:gd name="connsiteX126" fmla="*/ 1351888 w 1680912"/>
                <a:gd name="connsiteY126" fmla="*/ 0 h 554655"/>
                <a:gd name="connsiteX127" fmla="*/ 1403585 w 1680912"/>
                <a:gd name="connsiteY127" fmla="*/ 0 h 554655"/>
                <a:gd name="connsiteX128" fmla="*/ 1680912 w 1680912"/>
                <a:gd name="connsiteY128" fmla="*/ 277328 h 554655"/>
                <a:gd name="connsiteX129" fmla="*/ 1680911 w 1680912"/>
                <a:gd name="connsiteY129" fmla="*/ 277328 h 554655"/>
                <a:gd name="connsiteX130" fmla="*/ 1403584 w 1680912"/>
                <a:gd name="connsiteY130" fmla="*/ 554655 h 554655"/>
                <a:gd name="connsiteX131" fmla="*/ 1351890 w 1680912"/>
                <a:gd name="connsiteY131" fmla="*/ 554655 h 554655"/>
                <a:gd name="connsiteX132" fmla="*/ 1351887 w 1680912"/>
                <a:gd name="connsiteY132" fmla="*/ 554655 h 554655"/>
                <a:gd name="connsiteX133" fmla="*/ 1331641 w 1680912"/>
                <a:gd name="connsiteY133" fmla="*/ 554655 h 554655"/>
                <a:gd name="connsiteX134" fmla="*/ 1331640 w 1680912"/>
                <a:gd name="connsiteY134" fmla="*/ 554655 h 554655"/>
                <a:gd name="connsiteX135" fmla="*/ 1279947 w 1680912"/>
                <a:gd name="connsiteY135" fmla="*/ 554655 h 554655"/>
                <a:gd name="connsiteX136" fmla="*/ 1279944 w 1680912"/>
                <a:gd name="connsiteY136" fmla="*/ 554655 h 554655"/>
                <a:gd name="connsiteX137" fmla="*/ 1263280 w 1680912"/>
                <a:gd name="connsiteY137" fmla="*/ 554655 h 554655"/>
                <a:gd name="connsiteX138" fmla="*/ 1258552 w 1680912"/>
                <a:gd name="connsiteY138" fmla="*/ 554655 h 554655"/>
                <a:gd name="connsiteX139" fmla="*/ 1258551 w 1680912"/>
                <a:gd name="connsiteY139" fmla="*/ 554655 h 554655"/>
                <a:gd name="connsiteX140" fmla="*/ 1211586 w 1680912"/>
                <a:gd name="connsiteY140" fmla="*/ 554655 h 554655"/>
                <a:gd name="connsiteX141" fmla="*/ 1211583 w 1680912"/>
                <a:gd name="connsiteY141" fmla="*/ 554655 h 554655"/>
                <a:gd name="connsiteX142" fmla="*/ 1206857 w 1680912"/>
                <a:gd name="connsiteY142" fmla="*/ 554655 h 554655"/>
                <a:gd name="connsiteX143" fmla="*/ 1206854 w 1680912"/>
                <a:gd name="connsiteY143" fmla="*/ 554655 h 554655"/>
                <a:gd name="connsiteX144" fmla="*/ 1206843 w 1680912"/>
                <a:gd name="connsiteY144" fmla="*/ 554655 h 554655"/>
                <a:gd name="connsiteX145" fmla="*/ 1191337 w 1680912"/>
                <a:gd name="connsiteY145" fmla="*/ 554655 h 554655"/>
                <a:gd name="connsiteX146" fmla="*/ 1191336 w 1680912"/>
                <a:gd name="connsiteY146" fmla="*/ 554655 h 554655"/>
                <a:gd name="connsiteX147" fmla="*/ 1186608 w 1680912"/>
                <a:gd name="connsiteY147" fmla="*/ 554655 h 554655"/>
                <a:gd name="connsiteX148" fmla="*/ 1186607 w 1680912"/>
                <a:gd name="connsiteY148" fmla="*/ 554655 h 554655"/>
                <a:gd name="connsiteX149" fmla="*/ 1155149 w 1680912"/>
                <a:gd name="connsiteY149" fmla="*/ 554655 h 554655"/>
                <a:gd name="connsiteX150" fmla="*/ 1155146 w 1680912"/>
                <a:gd name="connsiteY150" fmla="*/ 554655 h 554655"/>
                <a:gd name="connsiteX151" fmla="*/ 1139643 w 1680912"/>
                <a:gd name="connsiteY151" fmla="*/ 554655 h 554655"/>
                <a:gd name="connsiteX152" fmla="*/ 1139640 w 1680912"/>
                <a:gd name="connsiteY152" fmla="*/ 554655 h 554655"/>
                <a:gd name="connsiteX153" fmla="*/ 1134913 w 1680912"/>
                <a:gd name="connsiteY153" fmla="*/ 554655 h 554655"/>
                <a:gd name="connsiteX154" fmla="*/ 1134911 w 1680912"/>
                <a:gd name="connsiteY154" fmla="*/ 554655 h 554655"/>
                <a:gd name="connsiteX155" fmla="*/ 1134900 w 1680912"/>
                <a:gd name="connsiteY155" fmla="*/ 554655 h 554655"/>
                <a:gd name="connsiteX156" fmla="*/ 1134899 w 1680912"/>
                <a:gd name="connsiteY156" fmla="*/ 554655 h 554655"/>
                <a:gd name="connsiteX157" fmla="*/ 1118248 w 1680912"/>
                <a:gd name="connsiteY157" fmla="*/ 554655 h 554655"/>
                <a:gd name="connsiteX158" fmla="*/ 1118247 w 1680912"/>
                <a:gd name="connsiteY158" fmla="*/ 554655 h 554655"/>
                <a:gd name="connsiteX159" fmla="*/ 1097913 w 1680912"/>
                <a:gd name="connsiteY159" fmla="*/ 554655 h 554655"/>
                <a:gd name="connsiteX160" fmla="*/ 1083206 w 1680912"/>
                <a:gd name="connsiteY160" fmla="*/ 554655 h 554655"/>
                <a:gd name="connsiteX161" fmla="*/ 1083203 w 1680912"/>
                <a:gd name="connsiteY161" fmla="*/ 554655 h 554655"/>
                <a:gd name="connsiteX162" fmla="*/ 1066553 w 1680912"/>
                <a:gd name="connsiteY162" fmla="*/ 554655 h 554655"/>
                <a:gd name="connsiteX163" fmla="*/ 1066550 w 1680912"/>
                <a:gd name="connsiteY163" fmla="*/ 554655 h 554655"/>
                <a:gd name="connsiteX164" fmla="*/ 1066539 w 1680912"/>
                <a:gd name="connsiteY164" fmla="*/ 554655 h 554655"/>
                <a:gd name="connsiteX165" fmla="*/ 1061811 w 1680912"/>
                <a:gd name="connsiteY165" fmla="*/ 554655 h 554655"/>
                <a:gd name="connsiteX166" fmla="*/ 1061810 w 1680912"/>
                <a:gd name="connsiteY166" fmla="*/ 554655 h 554655"/>
                <a:gd name="connsiteX167" fmla="*/ 1046304 w 1680912"/>
                <a:gd name="connsiteY167" fmla="*/ 554655 h 554655"/>
                <a:gd name="connsiteX168" fmla="*/ 1046303 w 1680912"/>
                <a:gd name="connsiteY168" fmla="*/ 554655 h 554655"/>
                <a:gd name="connsiteX169" fmla="*/ 1046219 w 1680912"/>
                <a:gd name="connsiteY169" fmla="*/ 554655 h 554655"/>
                <a:gd name="connsiteX170" fmla="*/ 1046216 w 1680912"/>
                <a:gd name="connsiteY170" fmla="*/ 554655 h 554655"/>
                <a:gd name="connsiteX171" fmla="*/ 1025970 w 1680912"/>
                <a:gd name="connsiteY171" fmla="*/ 554655 h 554655"/>
                <a:gd name="connsiteX172" fmla="*/ 1025969 w 1680912"/>
                <a:gd name="connsiteY172" fmla="*/ 554655 h 554655"/>
                <a:gd name="connsiteX173" fmla="*/ 1014845 w 1680912"/>
                <a:gd name="connsiteY173" fmla="*/ 554655 h 554655"/>
                <a:gd name="connsiteX174" fmla="*/ 1014842 w 1680912"/>
                <a:gd name="connsiteY174" fmla="*/ 554655 h 554655"/>
                <a:gd name="connsiteX175" fmla="*/ 1010116 w 1680912"/>
                <a:gd name="connsiteY175" fmla="*/ 554655 h 554655"/>
                <a:gd name="connsiteX176" fmla="*/ 1010113 w 1680912"/>
                <a:gd name="connsiteY176" fmla="*/ 554655 h 554655"/>
                <a:gd name="connsiteX177" fmla="*/ 994609 w 1680912"/>
                <a:gd name="connsiteY177" fmla="*/ 554655 h 554655"/>
                <a:gd name="connsiteX178" fmla="*/ 994607 w 1680912"/>
                <a:gd name="connsiteY178" fmla="*/ 554655 h 554655"/>
                <a:gd name="connsiteX179" fmla="*/ 994596 w 1680912"/>
                <a:gd name="connsiteY179" fmla="*/ 554655 h 554655"/>
                <a:gd name="connsiteX180" fmla="*/ 994595 w 1680912"/>
                <a:gd name="connsiteY180" fmla="*/ 554655 h 554655"/>
                <a:gd name="connsiteX181" fmla="*/ 989867 w 1680912"/>
                <a:gd name="connsiteY181" fmla="*/ 554655 h 554655"/>
                <a:gd name="connsiteX182" fmla="*/ 989866 w 1680912"/>
                <a:gd name="connsiteY182" fmla="*/ 554655 h 554655"/>
                <a:gd name="connsiteX183" fmla="*/ 974276 w 1680912"/>
                <a:gd name="connsiteY183" fmla="*/ 554655 h 554655"/>
                <a:gd name="connsiteX184" fmla="*/ 974273 w 1680912"/>
                <a:gd name="connsiteY184" fmla="*/ 554655 h 554655"/>
                <a:gd name="connsiteX185" fmla="*/ 957609 w 1680912"/>
                <a:gd name="connsiteY185" fmla="*/ 554655 h 554655"/>
                <a:gd name="connsiteX186" fmla="*/ 952881 w 1680912"/>
                <a:gd name="connsiteY186" fmla="*/ 554655 h 554655"/>
                <a:gd name="connsiteX187" fmla="*/ 952880 w 1680912"/>
                <a:gd name="connsiteY187" fmla="*/ 554655 h 554655"/>
                <a:gd name="connsiteX188" fmla="*/ 942902 w 1680912"/>
                <a:gd name="connsiteY188" fmla="*/ 554655 h 554655"/>
                <a:gd name="connsiteX189" fmla="*/ 942899 w 1680912"/>
                <a:gd name="connsiteY189" fmla="*/ 554655 h 554655"/>
                <a:gd name="connsiteX190" fmla="*/ 938172 w 1680912"/>
                <a:gd name="connsiteY190" fmla="*/ 554655 h 554655"/>
                <a:gd name="connsiteX191" fmla="*/ 938170 w 1680912"/>
                <a:gd name="connsiteY191" fmla="*/ 554655 h 554655"/>
                <a:gd name="connsiteX192" fmla="*/ 921507 w 1680912"/>
                <a:gd name="connsiteY192" fmla="*/ 554655 h 554655"/>
                <a:gd name="connsiteX193" fmla="*/ 921506 w 1680912"/>
                <a:gd name="connsiteY193" fmla="*/ 554655 h 554655"/>
                <a:gd name="connsiteX194" fmla="*/ 905915 w 1680912"/>
                <a:gd name="connsiteY194" fmla="*/ 554655 h 554655"/>
                <a:gd name="connsiteX195" fmla="*/ 905912 w 1680912"/>
                <a:gd name="connsiteY195" fmla="*/ 554655 h 554655"/>
                <a:gd name="connsiteX196" fmla="*/ 901186 w 1680912"/>
                <a:gd name="connsiteY196" fmla="*/ 554655 h 554655"/>
                <a:gd name="connsiteX197" fmla="*/ 901183 w 1680912"/>
                <a:gd name="connsiteY197" fmla="*/ 554655 h 554655"/>
                <a:gd name="connsiteX198" fmla="*/ 901172 w 1680912"/>
                <a:gd name="connsiteY198" fmla="*/ 554655 h 554655"/>
                <a:gd name="connsiteX199" fmla="*/ 885666 w 1680912"/>
                <a:gd name="connsiteY199" fmla="*/ 554655 h 554655"/>
                <a:gd name="connsiteX200" fmla="*/ 885665 w 1680912"/>
                <a:gd name="connsiteY200" fmla="*/ 554655 h 554655"/>
                <a:gd name="connsiteX201" fmla="*/ 880937 w 1680912"/>
                <a:gd name="connsiteY201" fmla="*/ 554655 h 554655"/>
                <a:gd name="connsiteX202" fmla="*/ 880936 w 1680912"/>
                <a:gd name="connsiteY202" fmla="*/ 554655 h 554655"/>
                <a:gd name="connsiteX203" fmla="*/ 869812 w 1680912"/>
                <a:gd name="connsiteY203" fmla="*/ 554655 h 554655"/>
                <a:gd name="connsiteX204" fmla="*/ 869809 w 1680912"/>
                <a:gd name="connsiteY204" fmla="*/ 554655 h 554655"/>
                <a:gd name="connsiteX205" fmla="*/ 849563 w 1680912"/>
                <a:gd name="connsiteY205" fmla="*/ 554655 h 554655"/>
                <a:gd name="connsiteX206" fmla="*/ 849562 w 1680912"/>
                <a:gd name="connsiteY206" fmla="*/ 554655 h 554655"/>
                <a:gd name="connsiteX207" fmla="*/ 849478 w 1680912"/>
                <a:gd name="connsiteY207" fmla="*/ 554655 h 554655"/>
                <a:gd name="connsiteX208" fmla="*/ 849475 w 1680912"/>
                <a:gd name="connsiteY208" fmla="*/ 554655 h 554655"/>
                <a:gd name="connsiteX209" fmla="*/ 833972 w 1680912"/>
                <a:gd name="connsiteY209" fmla="*/ 554655 h 554655"/>
                <a:gd name="connsiteX210" fmla="*/ 833969 w 1680912"/>
                <a:gd name="connsiteY210" fmla="*/ 554655 h 554655"/>
                <a:gd name="connsiteX211" fmla="*/ 829242 w 1680912"/>
                <a:gd name="connsiteY211" fmla="*/ 554655 h 554655"/>
                <a:gd name="connsiteX212" fmla="*/ 829240 w 1680912"/>
                <a:gd name="connsiteY212" fmla="*/ 554655 h 554655"/>
                <a:gd name="connsiteX213" fmla="*/ 829229 w 1680912"/>
                <a:gd name="connsiteY213" fmla="*/ 554655 h 554655"/>
                <a:gd name="connsiteX214" fmla="*/ 829228 w 1680912"/>
                <a:gd name="connsiteY214" fmla="*/ 554655 h 554655"/>
                <a:gd name="connsiteX215" fmla="*/ 812577 w 1680912"/>
                <a:gd name="connsiteY215" fmla="*/ 554655 h 554655"/>
                <a:gd name="connsiteX216" fmla="*/ 812576 w 1680912"/>
                <a:gd name="connsiteY216" fmla="*/ 554655 h 554655"/>
                <a:gd name="connsiteX217" fmla="*/ 797868 w 1680912"/>
                <a:gd name="connsiteY217" fmla="*/ 554655 h 554655"/>
                <a:gd name="connsiteX218" fmla="*/ 797866 w 1680912"/>
                <a:gd name="connsiteY218" fmla="*/ 554655 h 554655"/>
                <a:gd name="connsiteX219" fmla="*/ 777535 w 1680912"/>
                <a:gd name="connsiteY219" fmla="*/ 554655 h 554655"/>
                <a:gd name="connsiteX220" fmla="*/ 777532 w 1680912"/>
                <a:gd name="connsiteY220" fmla="*/ 554655 h 554655"/>
                <a:gd name="connsiteX221" fmla="*/ 760882 w 1680912"/>
                <a:gd name="connsiteY221" fmla="*/ 554655 h 554655"/>
                <a:gd name="connsiteX222" fmla="*/ 760879 w 1680912"/>
                <a:gd name="connsiteY222" fmla="*/ 554655 h 554655"/>
                <a:gd name="connsiteX223" fmla="*/ 760868 w 1680912"/>
                <a:gd name="connsiteY223" fmla="*/ 554655 h 554655"/>
                <a:gd name="connsiteX224" fmla="*/ 756140 w 1680912"/>
                <a:gd name="connsiteY224" fmla="*/ 554655 h 554655"/>
                <a:gd name="connsiteX225" fmla="*/ 756139 w 1680912"/>
                <a:gd name="connsiteY225" fmla="*/ 554655 h 554655"/>
                <a:gd name="connsiteX226" fmla="*/ 740633 w 1680912"/>
                <a:gd name="connsiteY226" fmla="*/ 554655 h 554655"/>
                <a:gd name="connsiteX227" fmla="*/ 740632 w 1680912"/>
                <a:gd name="connsiteY227" fmla="*/ 554655 h 554655"/>
                <a:gd name="connsiteX228" fmla="*/ 709174 w 1680912"/>
                <a:gd name="connsiteY228" fmla="*/ 554655 h 554655"/>
                <a:gd name="connsiteX229" fmla="*/ 709171 w 1680912"/>
                <a:gd name="connsiteY229" fmla="*/ 554655 h 554655"/>
                <a:gd name="connsiteX230" fmla="*/ 704445 w 1680912"/>
                <a:gd name="connsiteY230" fmla="*/ 554655 h 554655"/>
                <a:gd name="connsiteX231" fmla="*/ 704442 w 1680912"/>
                <a:gd name="connsiteY231" fmla="*/ 554655 h 554655"/>
                <a:gd name="connsiteX232" fmla="*/ 688938 w 1680912"/>
                <a:gd name="connsiteY232" fmla="*/ 554655 h 554655"/>
                <a:gd name="connsiteX233" fmla="*/ 688936 w 1680912"/>
                <a:gd name="connsiteY233" fmla="*/ 554655 h 554655"/>
                <a:gd name="connsiteX234" fmla="*/ 688925 w 1680912"/>
                <a:gd name="connsiteY234" fmla="*/ 554655 h 554655"/>
                <a:gd name="connsiteX235" fmla="*/ 688924 w 1680912"/>
                <a:gd name="connsiteY235" fmla="*/ 554655 h 554655"/>
                <a:gd name="connsiteX236" fmla="*/ 684196 w 1680912"/>
                <a:gd name="connsiteY236" fmla="*/ 554655 h 554655"/>
                <a:gd name="connsiteX237" fmla="*/ 684195 w 1680912"/>
                <a:gd name="connsiteY237" fmla="*/ 554655 h 554655"/>
                <a:gd name="connsiteX238" fmla="*/ 637231 w 1680912"/>
                <a:gd name="connsiteY238" fmla="*/ 554655 h 554655"/>
                <a:gd name="connsiteX239" fmla="*/ 637228 w 1680912"/>
                <a:gd name="connsiteY239" fmla="*/ 554655 h 554655"/>
                <a:gd name="connsiteX240" fmla="*/ 632501 w 1680912"/>
                <a:gd name="connsiteY240" fmla="*/ 554655 h 554655"/>
                <a:gd name="connsiteX241" fmla="*/ 632499 w 1680912"/>
                <a:gd name="connsiteY241" fmla="*/ 554655 h 554655"/>
                <a:gd name="connsiteX242" fmla="*/ 615836 w 1680912"/>
                <a:gd name="connsiteY242" fmla="*/ 554655 h 554655"/>
                <a:gd name="connsiteX243" fmla="*/ 615835 w 1680912"/>
                <a:gd name="connsiteY243" fmla="*/ 554655 h 554655"/>
                <a:gd name="connsiteX244" fmla="*/ 564141 w 1680912"/>
                <a:gd name="connsiteY244" fmla="*/ 554655 h 554655"/>
                <a:gd name="connsiteX245" fmla="*/ 564138 w 1680912"/>
                <a:gd name="connsiteY245" fmla="*/ 554655 h 554655"/>
                <a:gd name="connsiteX246" fmla="*/ 543892 w 1680912"/>
                <a:gd name="connsiteY246" fmla="*/ 554655 h 554655"/>
                <a:gd name="connsiteX247" fmla="*/ 543891 w 1680912"/>
                <a:gd name="connsiteY247" fmla="*/ 554655 h 554655"/>
                <a:gd name="connsiteX248" fmla="*/ 492197 w 1680912"/>
                <a:gd name="connsiteY248" fmla="*/ 554655 h 554655"/>
                <a:gd name="connsiteX249" fmla="*/ 492195 w 1680912"/>
                <a:gd name="connsiteY249" fmla="*/ 554655 h 554655"/>
                <a:gd name="connsiteX250" fmla="*/ 277328 w 1680912"/>
                <a:gd name="connsiteY250" fmla="*/ 554654 h 554655"/>
                <a:gd name="connsiteX251" fmla="*/ 5634 w 1680912"/>
                <a:gd name="connsiteY251" fmla="*/ 333218 h 554655"/>
                <a:gd name="connsiteX252" fmla="*/ 0 w 1680912"/>
                <a:gd name="connsiteY252" fmla="*/ 277328 h 554655"/>
                <a:gd name="connsiteX253" fmla="*/ 5634 w 1680912"/>
                <a:gd name="connsiteY253" fmla="*/ 221437 h 554655"/>
                <a:gd name="connsiteX254" fmla="*/ 277328 w 1680912"/>
                <a:gd name="connsiteY254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680912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17632" y="0"/>
                  </a:lnTo>
                  <a:lnTo>
                    <a:pt x="422361" y="0"/>
                  </a:lnTo>
                  <a:lnTo>
                    <a:pt x="469328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89575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1272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2665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4361" y="0"/>
                  </a:lnTo>
                  <a:lnTo>
                    <a:pt x="614373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2500" y="0"/>
                  </a:lnTo>
                  <a:lnTo>
                    <a:pt x="634608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66069" y="0"/>
                  </a:lnTo>
                  <a:lnTo>
                    <a:pt x="670798" y="0"/>
                  </a:lnTo>
                  <a:lnTo>
                    <a:pt x="684196" y="0"/>
                  </a:lnTo>
                  <a:lnTo>
                    <a:pt x="686305" y="0"/>
                  </a:lnTo>
                  <a:lnTo>
                    <a:pt x="686316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4443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3303" y="0"/>
                  </a:lnTo>
                  <a:lnTo>
                    <a:pt x="728032" y="0"/>
                  </a:lnTo>
                  <a:lnTo>
                    <a:pt x="738013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56140" y="0"/>
                  </a:lnTo>
                  <a:lnTo>
                    <a:pt x="759406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4999" y="0"/>
                  </a:lnTo>
                  <a:lnTo>
                    <a:pt x="777533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5246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1102" y="0"/>
                  </a:lnTo>
                  <a:lnTo>
                    <a:pt x="812577" y="0"/>
                  </a:lnTo>
                  <a:lnTo>
                    <a:pt x="829229" y="0"/>
                  </a:lnTo>
                  <a:lnTo>
                    <a:pt x="829241" y="0"/>
                  </a:lnTo>
                  <a:lnTo>
                    <a:pt x="831349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6943" y="0"/>
                  </a:lnTo>
                  <a:lnTo>
                    <a:pt x="849476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8336" y="0"/>
                  </a:lnTo>
                  <a:lnTo>
                    <a:pt x="869810" y="0"/>
                  </a:lnTo>
                  <a:lnTo>
                    <a:pt x="880937" y="0"/>
                  </a:lnTo>
                  <a:lnTo>
                    <a:pt x="883046" y="0"/>
                  </a:lnTo>
                  <a:lnTo>
                    <a:pt x="885666" y="0"/>
                  </a:lnTo>
                  <a:lnTo>
                    <a:pt x="901173" y="0"/>
                  </a:lnTo>
                  <a:lnTo>
                    <a:pt x="901184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0032" y="0"/>
                  </a:lnTo>
                  <a:lnTo>
                    <a:pt x="920044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38171" y="0"/>
                  </a:lnTo>
                  <a:lnTo>
                    <a:pt x="940279" y="0"/>
                  </a:lnTo>
                  <a:lnTo>
                    <a:pt x="942900" y="0"/>
                  </a:lnTo>
                  <a:lnTo>
                    <a:pt x="952881" y="0"/>
                  </a:lnTo>
                  <a:lnTo>
                    <a:pt x="957610" y="0"/>
                  </a:lnTo>
                  <a:lnTo>
                    <a:pt x="971740" y="0"/>
                  </a:lnTo>
                  <a:lnTo>
                    <a:pt x="974274" y="0"/>
                  </a:lnTo>
                  <a:lnTo>
                    <a:pt x="976469" y="0"/>
                  </a:lnTo>
                  <a:lnTo>
                    <a:pt x="989867" y="0"/>
                  </a:lnTo>
                  <a:lnTo>
                    <a:pt x="991976" y="0"/>
                  </a:lnTo>
                  <a:lnTo>
                    <a:pt x="991987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0114" y="0"/>
                  </a:lnTo>
                  <a:lnTo>
                    <a:pt x="1014843" y="0"/>
                  </a:lnTo>
                  <a:lnTo>
                    <a:pt x="1025970" y="0"/>
                  </a:lnTo>
                  <a:lnTo>
                    <a:pt x="1043684" y="0"/>
                  </a:lnTo>
                  <a:lnTo>
                    <a:pt x="1046217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1811" y="0"/>
                  </a:lnTo>
                  <a:lnTo>
                    <a:pt x="1065077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083204" y="0"/>
                  </a:lnTo>
                  <a:lnTo>
                    <a:pt x="1097914" y="0"/>
                  </a:lnTo>
                  <a:lnTo>
                    <a:pt x="1116773" y="0"/>
                  </a:lnTo>
                  <a:lnTo>
                    <a:pt x="1118248" y="0"/>
                  </a:lnTo>
                  <a:lnTo>
                    <a:pt x="1134900" y="0"/>
                  </a:lnTo>
                  <a:lnTo>
                    <a:pt x="1134912" y="0"/>
                  </a:lnTo>
                  <a:lnTo>
                    <a:pt x="1137020" y="0"/>
                  </a:lnTo>
                  <a:lnTo>
                    <a:pt x="1139641" y="0"/>
                  </a:lnTo>
                  <a:lnTo>
                    <a:pt x="1155147" y="0"/>
                  </a:lnTo>
                  <a:lnTo>
                    <a:pt x="1186608" y="0"/>
                  </a:lnTo>
                  <a:lnTo>
                    <a:pt x="1188717" y="0"/>
                  </a:lnTo>
                  <a:lnTo>
                    <a:pt x="1191337" y="0"/>
                  </a:lnTo>
                  <a:lnTo>
                    <a:pt x="1206844" y="0"/>
                  </a:lnTo>
                  <a:lnTo>
                    <a:pt x="1206855" y="0"/>
                  </a:lnTo>
                  <a:lnTo>
                    <a:pt x="1211584" y="0"/>
                  </a:lnTo>
                  <a:lnTo>
                    <a:pt x="1258552" y="0"/>
                  </a:lnTo>
                  <a:lnTo>
                    <a:pt x="1263281" y="0"/>
                  </a:lnTo>
                  <a:lnTo>
                    <a:pt x="1279945" y="0"/>
                  </a:lnTo>
                  <a:lnTo>
                    <a:pt x="1331641" y="0"/>
                  </a:lnTo>
                  <a:lnTo>
                    <a:pt x="1351888" y="0"/>
                  </a:lnTo>
                  <a:lnTo>
                    <a:pt x="1403585" y="0"/>
                  </a:lnTo>
                  <a:cubicBezTo>
                    <a:pt x="1556749" y="0"/>
                    <a:pt x="1680912" y="124164"/>
                    <a:pt x="1680912" y="277328"/>
                  </a:cubicBezTo>
                  <a:lnTo>
                    <a:pt x="1680911" y="277328"/>
                  </a:lnTo>
                  <a:cubicBezTo>
                    <a:pt x="1680911" y="430492"/>
                    <a:pt x="1556748" y="554655"/>
                    <a:pt x="1403584" y="554655"/>
                  </a:cubicBezTo>
                  <a:lnTo>
                    <a:pt x="1351890" y="554655"/>
                  </a:lnTo>
                  <a:lnTo>
                    <a:pt x="1351887" y="554655"/>
                  </a:lnTo>
                  <a:lnTo>
                    <a:pt x="1331641" y="554655"/>
                  </a:lnTo>
                  <a:lnTo>
                    <a:pt x="1331640" y="554655"/>
                  </a:lnTo>
                  <a:lnTo>
                    <a:pt x="1279947" y="554655"/>
                  </a:lnTo>
                  <a:lnTo>
                    <a:pt x="1279944" y="554655"/>
                  </a:lnTo>
                  <a:lnTo>
                    <a:pt x="1263280" y="554655"/>
                  </a:lnTo>
                  <a:lnTo>
                    <a:pt x="1258552" y="554655"/>
                  </a:lnTo>
                  <a:lnTo>
                    <a:pt x="1258551" y="554655"/>
                  </a:lnTo>
                  <a:lnTo>
                    <a:pt x="1211586" y="554655"/>
                  </a:lnTo>
                  <a:lnTo>
                    <a:pt x="1211583" y="554655"/>
                  </a:lnTo>
                  <a:lnTo>
                    <a:pt x="1206857" y="554655"/>
                  </a:lnTo>
                  <a:lnTo>
                    <a:pt x="1206854" y="554655"/>
                  </a:lnTo>
                  <a:lnTo>
                    <a:pt x="120684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86608" y="554655"/>
                  </a:lnTo>
                  <a:lnTo>
                    <a:pt x="1186607" y="554655"/>
                  </a:lnTo>
                  <a:lnTo>
                    <a:pt x="1155149" y="554655"/>
                  </a:lnTo>
                  <a:lnTo>
                    <a:pt x="115514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34913" y="554655"/>
                  </a:lnTo>
                  <a:lnTo>
                    <a:pt x="1134911" y="554655"/>
                  </a:lnTo>
                  <a:lnTo>
                    <a:pt x="1134900" y="554655"/>
                  </a:lnTo>
                  <a:lnTo>
                    <a:pt x="1134899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97913" y="554655"/>
                  </a:lnTo>
                  <a:lnTo>
                    <a:pt x="1083206" y="554655"/>
                  </a:lnTo>
                  <a:lnTo>
                    <a:pt x="1083203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61811" y="554655"/>
                  </a:lnTo>
                  <a:lnTo>
                    <a:pt x="1061810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46219" y="554655"/>
                  </a:lnTo>
                  <a:lnTo>
                    <a:pt x="1046216" y="554655"/>
                  </a:lnTo>
                  <a:lnTo>
                    <a:pt x="1025970" y="554655"/>
                  </a:lnTo>
                  <a:lnTo>
                    <a:pt x="1025969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1010116" y="554655"/>
                  </a:lnTo>
                  <a:lnTo>
                    <a:pt x="1010113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89867" y="554655"/>
                  </a:lnTo>
                  <a:lnTo>
                    <a:pt x="989866" y="554655"/>
                  </a:lnTo>
                  <a:lnTo>
                    <a:pt x="974276" y="554655"/>
                  </a:lnTo>
                  <a:lnTo>
                    <a:pt x="974273" y="554655"/>
                  </a:lnTo>
                  <a:lnTo>
                    <a:pt x="957609" y="554655"/>
                  </a:lnTo>
                  <a:lnTo>
                    <a:pt x="952881" y="554655"/>
                  </a:lnTo>
                  <a:lnTo>
                    <a:pt x="952880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38172" y="554655"/>
                  </a:lnTo>
                  <a:lnTo>
                    <a:pt x="938170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901186" y="554655"/>
                  </a:lnTo>
                  <a:lnTo>
                    <a:pt x="901183" y="554655"/>
                  </a:lnTo>
                  <a:lnTo>
                    <a:pt x="90117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80937" y="554655"/>
                  </a:lnTo>
                  <a:lnTo>
                    <a:pt x="880936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49478" y="554655"/>
                  </a:lnTo>
                  <a:lnTo>
                    <a:pt x="84947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29242" y="554655"/>
                  </a:lnTo>
                  <a:lnTo>
                    <a:pt x="829240" y="554655"/>
                  </a:lnTo>
                  <a:lnTo>
                    <a:pt x="829229" y="554655"/>
                  </a:lnTo>
                  <a:lnTo>
                    <a:pt x="829228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77535" y="554655"/>
                  </a:lnTo>
                  <a:lnTo>
                    <a:pt x="777532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56140" y="554655"/>
                  </a:lnTo>
                  <a:lnTo>
                    <a:pt x="756139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704445" y="554655"/>
                  </a:lnTo>
                  <a:lnTo>
                    <a:pt x="704442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84196" y="554655"/>
                  </a:lnTo>
                  <a:lnTo>
                    <a:pt x="684195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32501" y="554655"/>
                  </a:lnTo>
                  <a:lnTo>
                    <a:pt x="632499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5890156" y="5217011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5513" y="5329796"/>
              <a:ext cx="1075988" cy="309920"/>
            </a:xfrm>
            <a:prstGeom prst="rect">
              <a:avLst/>
            </a:prstGeom>
          </p:spPr>
        </p:pic>
        <p:sp>
          <p:nvSpPr>
            <p:cNvPr id="76" name="Полилиния 75"/>
            <p:cNvSpPr/>
            <p:nvPr/>
          </p:nvSpPr>
          <p:spPr>
            <a:xfrm>
              <a:off x="7437637" y="5217010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1" name="Picture 6" descr="https://cs8.pikabu.ru/post_img/big/2018/10/12/6/15393338461183626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53" t="14032" r="6586" b="36396"/>
            <a:stretch/>
          </p:blipFill>
          <p:spPr bwMode="auto">
            <a:xfrm>
              <a:off x="10228917" y="5223646"/>
              <a:ext cx="1155580" cy="44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Полилиния 81"/>
            <p:cNvSpPr/>
            <p:nvPr/>
          </p:nvSpPr>
          <p:spPr>
            <a:xfrm>
              <a:off x="10091379" y="5222469"/>
              <a:ext cx="1414108" cy="537061"/>
            </a:xfrm>
            <a:custGeom>
              <a:avLst/>
              <a:gdLst>
                <a:gd name="connsiteX0" fmla="*/ 277328 w 1460435"/>
                <a:gd name="connsiteY0" fmla="*/ 0 h 554655"/>
                <a:gd name="connsiteX1" fmla="*/ 320795 w 1460435"/>
                <a:gd name="connsiteY1" fmla="*/ 0 h 554655"/>
                <a:gd name="connsiteX2" fmla="*/ 329024 w 1460435"/>
                <a:gd name="connsiteY2" fmla="*/ 0 h 554655"/>
                <a:gd name="connsiteX3" fmla="*/ 342188 w 1460435"/>
                <a:gd name="connsiteY3" fmla="*/ 0 h 554655"/>
                <a:gd name="connsiteX4" fmla="*/ 349271 w 1460435"/>
                <a:gd name="connsiteY4" fmla="*/ 0 h 554655"/>
                <a:gd name="connsiteX5" fmla="*/ 393884 w 1460435"/>
                <a:gd name="connsiteY5" fmla="*/ 0 h 554655"/>
                <a:gd name="connsiteX6" fmla="*/ 393896 w 1460435"/>
                <a:gd name="connsiteY6" fmla="*/ 0 h 554655"/>
                <a:gd name="connsiteX7" fmla="*/ 400968 w 1460435"/>
                <a:gd name="connsiteY7" fmla="*/ 0 h 554655"/>
                <a:gd name="connsiteX8" fmla="*/ 412023 w 1460435"/>
                <a:gd name="connsiteY8" fmla="*/ 0 h 554655"/>
                <a:gd name="connsiteX9" fmla="*/ 414131 w 1460435"/>
                <a:gd name="connsiteY9" fmla="*/ 0 h 554655"/>
                <a:gd name="connsiteX10" fmla="*/ 422361 w 1460435"/>
                <a:gd name="connsiteY10" fmla="*/ 0 h 554655"/>
                <a:gd name="connsiteX11" fmla="*/ 445592 w 1460435"/>
                <a:gd name="connsiteY11" fmla="*/ 0 h 554655"/>
                <a:gd name="connsiteX12" fmla="*/ 463719 w 1460435"/>
                <a:gd name="connsiteY12" fmla="*/ 0 h 554655"/>
                <a:gd name="connsiteX13" fmla="*/ 465828 w 1460435"/>
                <a:gd name="connsiteY13" fmla="*/ 0 h 554655"/>
                <a:gd name="connsiteX14" fmla="*/ 465839 w 1460435"/>
                <a:gd name="connsiteY14" fmla="*/ 0 h 554655"/>
                <a:gd name="connsiteX15" fmla="*/ 474057 w 1460435"/>
                <a:gd name="connsiteY15" fmla="*/ 0 h 554655"/>
                <a:gd name="connsiteX16" fmla="*/ 474069 w 1460435"/>
                <a:gd name="connsiteY16" fmla="*/ 0 h 554655"/>
                <a:gd name="connsiteX17" fmla="*/ 483966 w 1460435"/>
                <a:gd name="connsiteY17" fmla="*/ 0 h 554655"/>
                <a:gd name="connsiteX18" fmla="*/ 492196 w 1460435"/>
                <a:gd name="connsiteY18" fmla="*/ 0 h 554655"/>
                <a:gd name="connsiteX19" fmla="*/ 494304 w 1460435"/>
                <a:gd name="connsiteY19" fmla="*/ 0 h 554655"/>
                <a:gd name="connsiteX20" fmla="*/ 502826 w 1460435"/>
                <a:gd name="connsiteY20" fmla="*/ 0 h 554655"/>
                <a:gd name="connsiteX21" fmla="*/ 517536 w 1460435"/>
                <a:gd name="connsiteY21" fmla="*/ 0 h 554655"/>
                <a:gd name="connsiteX22" fmla="*/ 525765 w 1460435"/>
                <a:gd name="connsiteY22" fmla="*/ 0 h 554655"/>
                <a:gd name="connsiteX23" fmla="*/ 535663 w 1460435"/>
                <a:gd name="connsiteY23" fmla="*/ 0 h 554655"/>
                <a:gd name="connsiteX24" fmla="*/ 538929 w 1460435"/>
                <a:gd name="connsiteY24" fmla="*/ 0 h 554655"/>
                <a:gd name="connsiteX25" fmla="*/ 543892 w 1460435"/>
                <a:gd name="connsiteY25" fmla="*/ 0 h 554655"/>
                <a:gd name="connsiteX26" fmla="*/ 546001 w 1460435"/>
                <a:gd name="connsiteY26" fmla="*/ 0 h 554655"/>
                <a:gd name="connsiteX27" fmla="*/ 546012 w 1460435"/>
                <a:gd name="connsiteY27" fmla="*/ 0 h 554655"/>
                <a:gd name="connsiteX28" fmla="*/ 554522 w 1460435"/>
                <a:gd name="connsiteY28" fmla="*/ 0 h 554655"/>
                <a:gd name="connsiteX29" fmla="*/ 557056 w 1460435"/>
                <a:gd name="connsiteY29" fmla="*/ 0 h 554655"/>
                <a:gd name="connsiteX30" fmla="*/ 564139 w 1460435"/>
                <a:gd name="connsiteY30" fmla="*/ 0 h 554655"/>
                <a:gd name="connsiteX31" fmla="*/ 574769 w 1460435"/>
                <a:gd name="connsiteY31" fmla="*/ 0 h 554655"/>
                <a:gd name="connsiteX32" fmla="*/ 582999 w 1460435"/>
                <a:gd name="connsiteY32" fmla="*/ 0 h 554655"/>
                <a:gd name="connsiteX33" fmla="*/ 590625 w 1460435"/>
                <a:gd name="connsiteY33" fmla="*/ 0 h 554655"/>
                <a:gd name="connsiteX34" fmla="*/ 597709 w 1460435"/>
                <a:gd name="connsiteY34" fmla="*/ 0 h 554655"/>
                <a:gd name="connsiteX35" fmla="*/ 608752 w 1460435"/>
                <a:gd name="connsiteY35" fmla="*/ 0 h 554655"/>
                <a:gd name="connsiteX36" fmla="*/ 608764 w 1460435"/>
                <a:gd name="connsiteY36" fmla="*/ 0 h 554655"/>
                <a:gd name="connsiteX37" fmla="*/ 610872 w 1460435"/>
                <a:gd name="connsiteY37" fmla="*/ 0 h 554655"/>
                <a:gd name="connsiteX38" fmla="*/ 615836 w 1460435"/>
                <a:gd name="connsiteY38" fmla="*/ 0 h 554655"/>
                <a:gd name="connsiteX39" fmla="*/ 619102 w 1460435"/>
                <a:gd name="connsiteY39" fmla="*/ 0 h 554655"/>
                <a:gd name="connsiteX40" fmla="*/ 626466 w 1460435"/>
                <a:gd name="connsiteY40" fmla="*/ 0 h 554655"/>
                <a:gd name="connsiteX41" fmla="*/ 628999 w 1460435"/>
                <a:gd name="connsiteY41" fmla="*/ 0 h 554655"/>
                <a:gd name="connsiteX42" fmla="*/ 634695 w 1460435"/>
                <a:gd name="connsiteY42" fmla="*/ 0 h 554655"/>
                <a:gd name="connsiteX43" fmla="*/ 637229 w 1460435"/>
                <a:gd name="connsiteY43" fmla="*/ 0 h 554655"/>
                <a:gd name="connsiteX44" fmla="*/ 647859 w 1460435"/>
                <a:gd name="connsiteY44" fmla="*/ 0 h 554655"/>
                <a:gd name="connsiteX45" fmla="*/ 654942 w 1460435"/>
                <a:gd name="connsiteY45" fmla="*/ 0 h 554655"/>
                <a:gd name="connsiteX46" fmla="*/ 660460 w 1460435"/>
                <a:gd name="connsiteY46" fmla="*/ 0 h 554655"/>
                <a:gd name="connsiteX47" fmla="*/ 662569 w 1460435"/>
                <a:gd name="connsiteY47" fmla="*/ 0 h 554655"/>
                <a:gd name="connsiteX48" fmla="*/ 670798 w 1460435"/>
                <a:gd name="connsiteY48" fmla="*/ 0 h 554655"/>
                <a:gd name="connsiteX49" fmla="*/ 680696 w 1460435"/>
                <a:gd name="connsiteY49" fmla="*/ 0 h 554655"/>
                <a:gd name="connsiteX50" fmla="*/ 680707 w 1460435"/>
                <a:gd name="connsiteY50" fmla="*/ 0 h 554655"/>
                <a:gd name="connsiteX51" fmla="*/ 688925 w 1460435"/>
                <a:gd name="connsiteY51" fmla="*/ 0 h 554655"/>
                <a:gd name="connsiteX52" fmla="*/ 688937 w 1460435"/>
                <a:gd name="connsiteY52" fmla="*/ 0 h 554655"/>
                <a:gd name="connsiteX53" fmla="*/ 691045 w 1460435"/>
                <a:gd name="connsiteY53" fmla="*/ 0 h 554655"/>
                <a:gd name="connsiteX54" fmla="*/ 699555 w 1460435"/>
                <a:gd name="connsiteY54" fmla="*/ 0 h 554655"/>
                <a:gd name="connsiteX55" fmla="*/ 699567 w 1460435"/>
                <a:gd name="connsiteY55" fmla="*/ 0 h 554655"/>
                <a:gd name="connsiteX56" fmla="*/ 706639 w 1460435"/>
                <a:gd name="connsiteY56" fmla="*/ 0 h 554655"/>
                <a:gd name="connsiteX57" fmla="*/ 709172 w 1460435"/>
                <a:gd name="connsiteY57" fmla="*/ 0 h 554655"/>
                <a:gd name="connsiteX58" fmla="*/ 717694 w 1460435"/>
                <a:gd name="connsiteY58" fmla="*/ 0 h 554655"/>
                <a:gd name="connsiteX59" fmla="*/ 719802 w 1460435"/>
                <a:gd name="connsiteY59" fmla="*/ 0 h 554655"/>
                <a:gd name="connsiteX60" fmla="*/ 728032 w 1460435"/>
                <a:gd name="connsiteY60" fmla="*/ 0 h 554655"/>
                <a:gd name="connsiteX61" fmla="*/ 732404 w 1460435"/>
                <a:gd name="connsiteY61" fmla="*/ 0 h 554655"/>
                <a:gd name="connsiteX62" fmla="*/ 740633 w 1460435"/>
                <a:gd name="connsiteY62" fmla="*/ 0 h 554655"/>
                <a:gd name="connsiteX63" fmla="*/ 742742 w 1460435"/>
                <a:gd name="connsiteY63" fmla="*/ 0 h 554655"/>
                <a:gd name="connsiteX64" fmla="*/ 751263 w 1460435"/>
                <a:gd name="connsiteY64" fmla="*/ 0 h 554655"/>
                <a:gd name="connsiteX65" fmla="*/ 753797 w 1460435"/>
                <a:gd name="connsiteY65" fmla="*/ 0 h 554655"/>
                <a:gd name="connsiteX66" fmla="*/ 760869 w 1460435"/>
                <a:gd name="connsiteY66" fmla="*/ 0 h 554655"/>
                <a:gd name="connsiteX67" fmla="*/ 760880 w 1460435"/>
                <a:gd name="connsiteY67" fmla="*/ 0 h 554655"/>
                <a:gd name="connsiteX68" fmla="*/ 769390 w 1460435"/>
                <a:gd name="connsiteY68" fmla="*/ 0 h 554655"/>
                <a:gd name="connsiteX69" fmla="*/ 771499 w 1460435"/>
                <a:gd name="connsiteY69" fmla="*/ 0 h 554655"/>
                <a:gd name="connsiteX70" fmla="*/ 771510 w 1460435"/>
                <a:gd name="connsiteY70" fmla="*/ 0 h 554655"/>
                <a:gd name="connsiteX71" fmla="*/ 779728 w 1460435"/>
                <a:gd name="connsiteY71" fmla="*/ 0 h 554655"/>
                <a:gd name="connsiteX72" fmla="*/ 779740 w 1460435"/>
                <a:gd name="connsiteY72" fmla="*/ 0 h 554655"/>
                <a:gd name="connsiteX73" fmla="*/ 789637 w 1460435"/>
                <a:gd name="connsiteY73" fmla="*/ 0 h 554655"/>
                <a:gd name="connsiteX74" fmla="*/ 797867 w 1460435"/>
                <a:gd name="connsiteY74" fmla="*/ 0 h 554655"/>
                <a:gd name="connsiteX75" fmla="*/ 799975 w 1460435"/>
                <a:gd name="connsiteY75" fmla="*/ 0 h 554655"/>
                <a:gd name="connsiteX76" fmla="*/ 805493 w 1460435"/>
                <a:gd name="connsiteY76" fmla="*/ 0 h 554655"/>
                <a:gd name="connsiteX77" fmla="*/ 812577 w 1460435"/>
                <a:gd name="connsiteY77" fmla="*/ 0 h 554655"/>
                <a:gd name="connsiteX78" fmla="*/ 823207 w 1460435"/>
                <a:gd name="connsiteY78" fmla="*/ 0 h 554655"/>
                <a:gd name="connsiteX79" fmla="*/ 825740 w 1460435"/>
                <a:gd name="connsiteY79" fmla="*/ 0 h 554655"/>
                <a:gd name="connsiteX80" fmla="*/ 831436 w 1460435"/>
                <a:gd name="connsiteY80" fmla="*/ 0 h 554655"/>
                <a:gd name="connsiteX81" fmla="*/ 833970 w 1460435"/>
                <a:gd name="connsiteY81" fmla="*/ 0 h 554655"/>
                <a:gd name="connsiteX82" fmla="*/ 841334 w 1460435"/>
                <a:gd name="connsiteY82" fmla="*/ 0 h 554655"/>
                <a:gd name="connsiteX83" fmla="*/ 844600 w 1460435"/>
                <a:gd name="connsiteY83" fmla="*/ 0 h 554655"/>
                <a:gd name="connsiteX84" fmla="*/ 849563 w 1460435"/>
                <a:gd name="connsiteY84" fmla="*/ 0 h 554655"/>
                <a:gd name="connsiteX85" fmla="*/ 851672 w 1460435"/>
                <a:gd name="connsiteY85" fmla="*/ 0 h 554655"/>
                <a:gd name="connsiteX86" fmla="*/ 851683 w 1460435"/>
                <a:gd name="connsiteY86" fmla="*/ 0 h 554655"/>
                <a:gd name="connsiteX87" fmla="*/ 862727 w 1460435"/>
                <a:gd name="connsiteY87" fmla="*/ 0 h 554655"/>
                <a:gd name="connsiteX88" fmla="*/ 869810 w 1460435"/>
                <a:gd name="connsiteY88" fmla="*/ 0 h 554655"/>
                <a:gd name="connsiteX89" fmla="*/ 877437 w 1460435"/>
                <a:gd name="connsiteY89" fmla="*/ 0 h 554655"/>
                <a:gd name="connsiteX90" fmla="*/ 885666 w 1460435"/>
                <a:gd name="connsiteY90" fmla="*/ 0 h 554655"/>
                <a:gd name="connsiteX91" fmla="*/ 896296 w 1460435"/>
                <a:gd name="connsiteY91" fmla="*/ 0 h 554655"/>
                <a:gd name="connsiteX92" fmla="*/ 903380 w 1460435"/>
                <a:gd name="connsiteY92" fmla="*/ 0 h 554655"/>
                <a:gd name="connsiteX93" fmla="*/ 905913 w 1460435"/>
                <a:gd name="connsiteY93" fmla="*/ 0 h 554655"/>
                <a:gd name="connsiteX94" fmla="*/ 914423 w 1460435"/>
                <a:gd name="connsiteY94" fmla="*/ 0 h 554655"/>
                <a:gd name="connsiteX95" fmla="*/ 914435 w 1460435"/>
                <a:gd name="connsiteY95" fmla="*/ 0 h 554655"/>
                <a:gd name="connsiteX96" fmla="*/ 916543 w 1460435"/>
                <a:gd name="connsiteY96" fmla="*/ 0 h 554655"/>
                <a:gd name="connsiteX97" fmla="*/ 921507 w 1460435"/>
                <a:gd name="connsiteY97" fmla="*/ 0 h 554655"/>
                <a:gd name="connsiteX98" fmla="*/ 924773 w 1460435"/>
                <a:gd name="connsiteY98" fmla="*/ 0 h 554655"/>
                <a:gd name="connsiteX99" fmla="*/ 934670 w 1460435"/>
                <a:gd name="connsiteY99" fmla="*/ 0 h 554655"/>
                <a:gd name="connsiteX100" fmla="*/ 942900 w 1460435"/>
                <a:gd name="connsiteY100" fmla="*/ 0 h 554655"/>
                <a:gd name="connsiteX101" fmla="*/ 957610 w 1460435"/>
                <a:gd name="connsiteY101" fmla="*/ 0 h 554655"/>
                <a:gd name="connsiteX102" fmla="*/ 966131 w 1460435"/>
                <a:gd name="connsiteY102" fmla="*/ 0 h 554655"/>
                <a:gd name="connsiteX103" fmla="*/ 968240 w 1460435"/>
                <a:gd name="connsiteY103" fmla="*/ 0 h 554655"/>
                <a:gd name="connsiteX104" fmla="*/ 976469 w 1460435"/>
                <a:gd name="connsiteY104" fmla="*/ 0 h 554655"/>
                <a:gd name="connsiteX105" fmla="*/ 986367 w 1460435"/>
                <a:gd name="connsiteY105" fmla="*/ 0 h 554655"/>
                <a:gd name="connsiteX106" fmla="*/ 986378 w 1460435"/>
                <a:gd name="connsiteY106" fmla="*/ 0 h 554655"/>
                <a:gd name="connsiteX107" fmla="*/ 994596 w 1460435"/>
                <a:gd name="connsiteY107" fmla="*/ 0 h 554655"/>
                <a:gd name="connsiteX108" fmla="*/ 994608 w 1460435"/>
                <a:gd name="connsiteY108" fmla="*/ 0 h 554655"/>
                <a:gd name="connsiteX109" fmla="*/ 996716 w 1460435"/>
                <a:gd name="connsiteY109" fmla="*/ 0 h 554655"/>
                <a:gd name="connsiteX110" fmla="*/ 1014843 w 1460435"/>
                <a:gd name="connsiteY110" fmla="*/ 0 h 554655"/>
                <a:gd name="connsiteX111" fmla="*/ 1038075 w 1460435"/>
                <a:gd name="connsiteY111" fmla="*/ 0 h 554655"/>
                <a:gd name="connsiteX112" fmla="*/ 1046304 w 1460435"/>
                <a:gd name="connsiteY112" fmla="*/ 0 h 554655"/>
                <a:gd name="connsiteX113" fmla="*/ 1048413 w 1460435"/>
                <a:gd name="connsiteY113" fmla="*/ 0 h 554655"/>
                <a:gd name="connsiteX114" fmla="*/ 1059468 w 1460435"/>
                <a:gd name="connsiteY114" fmla="*/ 0 h 554655"/>
                <a:gd name="connsiteX115" fmla="*/ 1066540 w 1460435"/>
                <a:gd name="connsiteY115" fmla="*/ 0 h 554655"/>
                <a:gd name="connsiteX116" fmla="*/ 1066551 w 1460435"/>
                <a:gd name="connsiteY116" fmla="*/ 0 h 554655"/>
                <a:gd name="connsiteX117" fmla="*/ 1111164 w 1460435"/>
                <a:gd name="connsiteY117" fmla="*/ 0 h 554655"/>
                <a:gd name="connsiteX118" fmla="*/ 1118248 w 1460435"/>
                <a:gd name="connsiteY118" fmla="*/ 0 h 554655"/>
                <a:gd name="connsiteX119" fmla="*/ 1131411 w 1460435"/>
                <a:gd name="connsiteY119" fmla="*/ 0 h 554655"/>
                <a:gd name="connsiteX120" fmla="*/ 1139641 w 1460435"/>
                <a:gd name="connsiteY120" fmla="*/ 0 h 554655"/>
                <a:gd name="connsiteX121" fmla="*/ 1183108 w 1460435"/>
                <a:gd name="connsiteY121" fmla="*/ 0 h 554655"/>
                <a:gd name="connsiteX122" fmla="*/ 1460435 w 1460435"/>
                <a:gd name="connsiteY122" fmla="*/ 277328 h 554655"/>
                <a:gd name="connsiteX123" fmla="*/ 1460434 w 1460435"/>
                <a:gd name="connsiteY123" fmla="*/ 277328 h 554655"/>
                <a:gd name="connsiteX124" fmla="*/ 1183107 w 1460435"/>
                <a:gd name="connsiteY124" fmla="*/ 554655 h 554655"/>
                <a:gd name="connsiteX125" fmla="*/ 1139643 w 1460435"/>
                <a:gd name="connsiteY125" fmla="*/ 554655 h 554655"/>
                <a:gd name="connsiteX126" fmla="*/ 1139640 w 1460435"/>
                <a:gd name="connsiteY126" fmla="*/ 554655 h 554655"/>
                <a:gd name="connsiteX127" fmla="*/ 1131413 w 1460435"/>
                <a:gd name="connsiteY127" fmla="*/ 554655 h 554655"/>
                <a:gd name="connsiteX128" fmla="*/ 1131410 w 1460435"/>
                <a:gd name="connsiteY128" fmla="*/ 554655 h 554655"/>
                <a:gd name="connsiteX129" fmla="*/ 1118248 w 1460435"/>
                <a:gd name="connsiteY129" fmla="*/ 554655 h 554655"/>
                <a:gd name="connsiteX130" fmla="*/ 1118247 w 1460435"/>
                <a:gd name="connsiteY130" fmla="*/ 554655 h 554655"/>
                <a:gd name="connsiteX131" fmla="*/ 1111164 w 1460435"/>
                <a:gd name="connsiteY131" fmla="*/ 554655 h 554655"/>
                <a:gd name="connsiteX132" fmla="*/ 1111163 w 1460435"/>
                <a:gd name="connsiteY132" fmla="*/ 554655 h 554655"/>
                <a:gd name="connsiteX133" fmla="*/ 1066553 w 1460435"/>
                <a:gd name="connsiteY133" fmla="*/ 554655 h 554655"/>
                <a:gd name="connsiteX134" fmla="*/ 1066550 w 1460435"/>
                <a:gd name="connsiteY134" fmla="*/ 554655 h 554655"/>
                <a:gd name="connsiteX135" fmla="*/ 1066539 w 1460435"/>
                <a:gd name="connsiteY135" fmla="*/ 554655 h 554655"/>
                <a:gd name="connsiteX136" fmla="*/ 1059470 w 1460435"/>
                <a:gd name="connsiteY136" fmla="*/ 554655 h 554655"/>
                <a:gd name="connsiteX137" fmla="*/ 1059467 w 1460435"/>
                <a:gd name="connsiteY137" fmla="*/ 554655 h 554655"/>
                <a:gd name="connsiteX138" fmla="*/ 1046304 w 1460435"/>
                <a:gd name="connsiteY138" fmla="*/ 554655 h 554655"/>
                <a:gd name="connsiteX139" fmla="*/ 1046303 w 1460435"/>
                <a:gd name="connsiteY139" fmla="*/ 554655 h 554655"/>
                <a:gd name="connsiteX140" fmla="*/ 1038075 w 1460435"/>
                <a:gd name="connsiteY140" fmla="*/ 554655 h 554655"/>
                <a:gd name="connsiteX141" fmla="*/ 1038074 w 1460435"/>
                <a:gd name="connsiteY141" fmla="*/ 554655 h 554655"/>
                <a:gd name="connsiteX142" fmla="*/ 1014845 w 1460435"/>
                <a:gd name="connsiteY142" fmla="*/ 554655 h 554655"/>
                <a:gd name="connsiteX143" fmla="*/ 1014842 w 1460435"/>
                <a:gd name="connsiteY143" fmla="*/ 554655 h 554655"/>
                <a:gd name="connsiteX144" fmla="*/ 994609 w 1460435"/>
                <a:gd name="connsiteY144" fmla="*/ 554655 h 554655"/>
                <a:gd name="connsiteX145" fmla="*/ 994607 w 1460435"/>
                <a:gd name="connsiteY145" fmla="*/ 554655 h 554655"/>
                <a:gd name="connsiteX146" fmla="*/ 994596 w 1460435"/>
                <a:gd name="connsiteY146" fmla="*/ 554655 h 554655"/>
                <a:gd name="connsiteX147" fmla="*/ 994595 w 1460435"/>
                <a:gd name="connsiteY147" fmla="*/ 554655 h 554655"/>
                <a:gd name="connsiteX148" fmla="*/ 986380 w 1460435"/>
                <a:gd name="connsiteY148" fmla="*/ 554655 h 554655"/>
                <a:gd name="connsiteX149" fmla="*/ 986377 w 1460435"/>
                <a:gd name="connsiteY149" fmla="*/ 554655 h 554655"/>
                <a:gd name="connsiteX150" fmla="*/ 986366 w 1460435"/>
                <a:gd name="connsiteY150" fmla="*/ 554655 h 554655"/>
                <a:gd name="connsiteX151" fmla="*/ 966131 w 1460435"/>
                <a:gd name="connsiteY151" fmla="*/ 554655 h 554655"/>
                <a:gd name="connsiteX152" fmla="*/ 966130 w 1460435"/>
                <a:gd name="connsiteY152" fmla="*/ 554655 h 554655"/>
                <a:gd name="connsiteX153" fmla="*/ 957609 w 1460435"/>
                <a:gd name="connsiteY153" fmla="*/ 554655 h 554655"/>
                <a:gd name="connsiteX154" fmla="*/ 942902 w 1460435"/>
                <a:gd name="connsiteY154" fmla="*/ 554655 h 554655"/>
                <a:gd name="connsiteX155" fmla="*/ 942899 w 1460435"/>
                <a:gd name="connsiteY155" fmla="*/ 554655 h 554655"/>
                <a:gd name="connsiteX156" fmla="*/ 934672 w 1460435"/>
                <a:gd name="connsiteY156" fmla="*/ 554655 h 554655"/>
                <a:gd name="connsiteX157" fmla="*/ 934669 w 1460435"/>
                <a:gd name="connsiteY157" fmla="*/ 554655 h 554655"/>
                <a:gd name="connsiteX158" fmla="*/ 921507 w 1460435"/>
                <a:gd name="connsiteY158" fmla="*/ 554655 h 554655"/>
                <a:gd name="connsiteX159" fmla="*/ 921506 w 1460435"/>
                <a:gd name="connsiteY159" fmla="*/ 554655 h 554655"/>
                <a:gd name="connsiteX160" fmla="*/ 914436 w 1460435"/>
                <a:gd name="connsiteY160" fmla="*/ 554655 h 554655"/>
                <a:gd name="connsiteX161" fmla="*/ 914434 w 1460435"/>
                <a:gd name="connsiteY161" fmla="*/ 554655 h 554655"/>
                <a:gd name="connsiteX162" fmla="*/ 914423 w 1460435"/>
                <a:gd name="connsiteY162" fmla="*/ 554655 h 554655"/>
                <a:gd name="connsiteX163" fmla="*/ 914422 w 1460435"/>
                <a:gd name="connsiteY163" fmla="*/ 554655 h 554655"/>
                <a:gd name="connsiteX164" fmla="*/ 905915 w 1460435"/>
                <a:gd name="connsiteY164" fmla="*/ 554655 h 554655"/>
                <a:gd name="connsiteX165" fmla="*/ 905912 w 1460435"/>
                <a:gd name="connsiteY165" fmla="*/ 554655 h 554655"/>
                <a:gd name="connsiteX166" fmla="*/ 885666 w 1460435"/>
                <a:gd name="connsiteY166" fmla="*/ 554655 h 554655"/>
                <a:gd name="connsiteX167" fmla="*/ 885665 w 1460435"/>
                <a:gd name="connsiteY167" fmla="*/ 554655 h 554655"/>
                <a:gd name="connsiteX168" fmla="*/ 877436 w 1460435"/>
                <a:gd name="connsiteY168" fmla="*/ 554655 h 554655"/>
                <a:gd name="connsiteX169" fmla="*/ 869812 w 1460435"/>
                <a:gd name="connsiteY169" fmla="*/ 554655 h 554655"/>
                <a:gd name="connsiteX170" fmla="*/ 869809 w 1460435"/>
                <a:gd name="connsiteY170" fmla="*/ 554655 h 554655"/>
                <a:gd name="connsiteX171" fmla="*/ 862729 w 1460435"/>
                <a:gd name="connsiteY171" fmla="*/ 554655 h 554655"/>
                <a:gd name="connsiteX172" fmla="*/ 862726 w 1460435"/>
                <a:gd name="connsiteY172" fmla="*/ 554655 h 554655"/>
                <a:gd name="connsiteX173" fmla="*/ 849563 w 1460435"/>
                <a:gd name="connsiteY173" fmla="*/ 554655 h 554655"/>
                <a:gd name="connsiteX174" fmla="*/ 849562 w 1460435"/>
                <a:gd name="connsiteY174" fmla="*/ 554655 h 554655"/>
                <a:gd name="connsiteX175" fmla="*/ 841334 w 1460435"/>
                <a:gd name="connsiteY175" fmla="*/ 554655 h 554655"/>
                <a:gd name="connsiteX176" fmla="*/ 841333 w 1460435"/>
                <a:gd name="connsiteY176" fmla="*/ 554655 h 554655"/>
                <a:gd name="connsiteX177" fmla="*/ 833972 w 1460435"/>
                <a:gd name="connsiteY177" fmla="*/ 554655 h 554655"/>
                <a:gd name="connsiteX178" fmla="*/ 833969 w 1460435"/>
                <a:gd name="connsiteY178" fmla="*/ 554655 h 554655"/>
                <a:gd name="connsiteX179" fmla="*/ 825742 w 1460435"/>
                <a:gd name="connsiteY179" fmla="*/ 554655 h 554655"/>
                <a:gd name="connsiteX180" fmla="*/ 825739 w 1460435"/>
                <a:gd name="connsiteY180" fmla="*/ 554655 h 554655"/>
                <a:gd name="connsiteX181" fmla="*/ 812577 w 1460435"/>
                <a:gd name="connsiteY181" fmla="*/ 554655 h 554655"/>
                <a:gd name="connsiteX182" fmla="*/ 812576 w 1460435"/>
                <a:gd name="connsiteY182" fmla="*/ 554655 h 554655"/>
                <a:gd name="connsiteX183" fmla="*/ 805493 w 1460435"/>
                <a:gd name="connsiteY183" fmla="*/ 554655 h 554655"/>
                <a:gd name="connsiteX184" fmla="*/ 805492 w 1460435"/>
                <a:gd name="connsiteY184" fmla="*/ 554655 h 554655"/>
                <a:gd name="connsiteX185" fmla="*/ 797868 w 1460435"/>
                <a:gd name="connsiteY185" fmla="*/ 554655 h 554655"/>
                <a:gd name="connsiteX186" fmla="*/ 797866 w 1460435"/>
                <a:gd name="connsiteY186" fmla="*/ 554655 h 554655"/>
                <a:gd name="connsiteX187" fmla="*/ 789639 w 1460435"/>
                <a:gd name="connsiteY187" fmla="*/ 554655 h 554655"/>
                <a:gd name="connsiteX188" fmla="*/ 789636 w 1460435"/>
                <a:gd name="connsiteY188" fmla="*/ 554655 h 554655"/>
                <a:gd name="connsiteX189" fmla="*/ 769390 w 1460435"/>
                <a:gd name="connsiteY189" fmla="*/ 554655 h 554655"/>
                <a:gd name="connsiteX190" fmla="*/ 769389 w 1460435"/>
                <a:gd name="connsiteY190" fmla="*/ 554655 h 554655"/>
                <a:gd name="connsiteX191" fmla="*/ 760882 w 1460435"/>
                <a:gd name="connsiteY191" fmla="*/ 554655 h 554655"/>
                <a:gd name="connsiteX192" fmla="*/ 760879 w 1460435"/>
                <a:gd name="connsiteY192" fmla="*/ 554655 h 554655"/>
                <a:gd name="connsiteX193" fmla="*/ 760868 w 1460435"/>
                <a:gd name="connsiteY193" fmla="*/ 554655 h 554655"/>
                <a:gd name="connsiteX194" fmla="*/ 753799 w 1460435"/>
                <a:gd name="connsiteY194" fmla="*/ 554655 h 554655"/>
                <a:gd name="connsiteX195" fmla="*/ 753796 w 1460435"/>
                <a:gd name="connsiteY195" fmla="*/ 554655 h 554655"/>
                <a:gd name="connsiteX196" fmla="*/ 740633 w 1460435"/>
                <a:gd name="connsiteY196" fmla="*/ 554655 h 554655"/>
                <a:gd name="connsiteX197" fmla="*/ 740632 w 1460435"/>
                <a:gd name="connsiteY197" fmla="*/ 554655 h 554655"/>
                <a:gd name="connsiteX198" fmla="*/ 732404 w 1460435"/>
                <a:gd name="connsiteY198" fmla="*/ 554655 h 554655"/>
                <a:gd name="connsiteX199" fmla="*/ 732403 w 1460435"/>
                <a:gd name="connsiteY199" fmla="*/ 554655 h 554655"/>
                <a:gd name="connsiteX200" fmla="*/ 717695 w 1460435"/>
                <a:gd name="connsiteY200" fmla="*/ 554655 h 554655"/>
                <a:gd name="connsiteX201" fmla="*/ 717693 w 1460435"/>
                <a:gd name="connsiteY201" fmla="*/ 554655 h 554655"/>
                <a:gd name="connsiteX202" fmla="*/ 709174 w 1460435"/>
                <a:gd name="connsiteY202" fmla="*/ 554655 h 554655"/>
                <a:gd name="connsiteX203" fmla="*/ 709171 w 1460435"/>
                <a:gd name="connsiteY203" fmla="*/ 554655 h 554655"/>
                <a:gd name="connsiteX204" fmla="*/ 688938 w 1460435"/>
                <a:gd name="connsiteY204" fmla="*/ 554655 h 554655"/>
                <a:gd name="connsiteX205" fmla="*/ 688936 w 1460435"/>
                <a:gd name="connsiteY205" fmla="*/ 554655 h 554655"/>
                <a:gd name="connsiteX206" fmla="*/ 688925 w 1460435"/>
                <a:gd name="connsiteY206" fmla="*/ 554655 h 554655"/>
                <a:gd name="connsiteX207" fmla="*/ 688924 w 1460435"/>
                <a:gd name="connsiteY207" fmla="*/ 554655 h 554655"/>
                <a:gd name="connsiteX208" fmla="*/ 680709 w 1460435"/>
                <a:gd name="connsiteY208" fmla="*/ 554655 h 554655"/>
                <a:gd name="connsiteX209" fmla="*/ 680706 w 1460435"/>
                <a:gd name="connsiteY209" fmla="*/ 554655 h 554655"/>
                <a:gd name="connsiteX210" fmla="*/ 680695 w 1460435"/>
                <a:gd name="connsiteY210" fmla="*/ 554655 h 554655"/>
                <a:gd name="connsiteX211" fmla="*/ 660460 w 1460435"/>
                <a:gd name="connsiteY211" fmla="*/ 554655 h 554655"/>
                <a:gd name="connsiteX212" fmla="*/ 660459 w 1460435"/>
                <a:gd name="connsiteY212" fmla="*/ 554655 h 554655"/>
                <a:gd name="connsiteX213" fmla="*/ 637231 w 1460435"/>
                <a:gd name="connsiteY213" fmla="*/ 554655 h 554655"/>
                <a:gd name="connsiteX214" fmla="*/ 637228 w 1460435"/>
                <a:gd name="connsiteY214" fmla="*/ 554655 h 554655"/>
                <a:gd name="connsiteX215" fmla="*/ 629001 w 1460435"/>
                <a:gd name="connsiteY215" fmla="*/ 554655 h 554655"/>
                <a:gd name="connsiteX216" fmla="*/ 628998 w 1460435"/>
                <a:gd name="connsiteY216" fmla="*/ 554655 h 554655"/>
                <a:gd name="connsiteX217" fmla="*/ 615836 w 1460435"/>
                <a:gd name="connsiteY217" fmla="*/ 554655 h 554655"/>
                <a:gd name="connsiteX218" fmla="*/ 615835 w 1460435"/>
                <a:gd name="connsiteY218" fmla="*/ 554655 h 554655"/>
                <a:gd name="connsiteX219" fmla="*/ 608765 w 1460435"/>
                <a:gd name="connsiteY219" fmla="*/ 554655 h 554655"/>
                <a:gd name="connsiteX220" fmla="*/ 608763 w 1460435"/>
                <a:gd name="connsiteY220" fmla="*/ 554655 h 554655"/>
                <a:gd name="connsiteX221" fmla="*/ 608752 w 1460435"/>
                <a:gd name="connsiteY221" fmla="*/ 554655 h 554655"/>
                <a:gd name="connsiteX222" fmla="*/ 608751 w 1460435"/>
                <a:gd name="connsiteY222" fmla="*/ 554655 h 554655"/>
                <a:gd name="connsiteX223" fmla="*/ 564141 w 1460435"/>
                <a:gd name="connsiteY223" fmla="*/ 554655 h 554655"/>
                <a:gd name="connsiteX224" fmla="*/ 564138 w 1460435"/>
                <a:gd name="connsiteY224" fmla="*/ 554655 h 554655"/>
                <a:gd name="connsiteX225" fmla="*/ 557058 w 1460435"/>
                <a:gd name="connsiteY225" fmla="*/ 554655 h 554655"/>
                <a:gd name="connsiteX226" fmla="*/ 557055 w 1460435"/>
                <a:gd name="connsiteY226" fmla="*/ 554655 h 554655"/>
                <a:gd name="connsiteX227" fmla="*/ 543892 w 1460435"/>
                <a:gd name="connsiteY227" fmla="*/ 554655 h 554655"/>
                <a:gd name="connsiteX228" fmla="*/ 543891 w 1460435"/>
                <a:gd name="connsiteY228" fmla="*/ 554655 h 554655"/>
                <a:gd name="connsiteX229" fmla="*/ 535663 w 1460435"/>
                <a:gd name="connsiteY229" fmla="*/ 554655 h 554655"/>
                <a:gd name="connsiteX230" fmla="*/ 535662 w 1460435"/>
                <a:gd name="connsiteY230" fmla="*/ 554655 h 554655"/>
                <a:gd name="connsiteX231" fmla="*/ 492197 w 1460435"/>
                <a:gd name="connsiteY231" fmla="*/ 554655 h 554655"/>
                <a:gd name="connsiteX232" fmla="*/ 492195 w 1460435"/>
                <a:gd name="connsiteY232" fmla="*/ 554655 h 554655"/>
                <a:gd name="connsiteX233" fmla="*/ 277328 w 1460435"/>
                <a:gd name="connsiteY233" fmla="*/ 554654 h 554655"/>
                <a:gd name="connsiteX234" fmla="*/ 5634 w 1460435"/>
                <a:gd name="connsiteY234" fmla="*/ 333218 h 554655"/>
                <a:gd name="connsiteX235" fmla="*/ 0 w 1460435"/>
                <a:gd name="connsiteY235" fmla="*/ 277328 h 554655"/>
                <a:gd name="connsiteX236" fmla="*/ 5634 w 1460435"/>
                <a:gd name="connsiteY236" fmla="*/ 221437 h 554655"/>
                <a:gd name="connsiteX237" fmla="*/ 277328 w 1460435"/>
                <a:gd name="connsiteY237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1460435" h="554655">
                  <a:moveTo>
                    <a:pt x="277328" y="0"/>
                  </a:moveTo>
                  <a:lnTo>
                    <a:pt x="320795" y="0"/>
                  </a:lnTo>
                  <a:lnTo>
                    <a:pt x="329024" y="0"/>
                  </a:lnTo>
                  <a:lnTo>
                    <a:pt x="342188" y="0"/>
                  </a:lnTo>
                  <a:lnTo>
                    <a:pt x="349271" y="0"/>
                  </a:lnTo>
                  <a:lnTo>
                    <a:pt x="393884" y="0"/>
                  </a:lnTo>
                  <a:lnTo>
                    <a:pt x="393896" y="0"/>
                  </a:lnTo>
                  <a:lnTo>
                    <a:pt x="400968" y="0"/>
                  </a:lnTo>
                  <a:lnTo>
                    <a:pt x="412023" y="0"/>
                  </a:lnTo>
                  <a:lnTo>
                    <a:pt x="414131" y="0"/>
                  </a:lnTo>
                  <a:lnTo>
                    <a:pt x="422361" y="0"/>
                  </a:lnTo>
                  <a:lnTo>
                    <a:pt x="445592" y="0"/>
                  </a:lnTo>
                  <a:lnTo>
                    <a:pt x="463719" y="0"/>
                  </a:lnTo>
                  <a:lnTo>
                    <a:pt x="465828" y="0"/>
                  </a:lnTo>
                  <a:lnTo>
                    <a:pt x="46583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83966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2826" y="0"/>
                  </a:lnTo>
                  <a:lnTo>
                    <a:pt x="517536" y="0"/>
                  </a:lnTo>
                  <a:lnTo>
                    <a:pt x="525765" y="0"/>
                  </a:lnTo>
                  <a:lnTo>
                    <a:pt x="535663" y="0"/>
                  </a:lnTo>
                  <a:lnTo>
                    <a:pt x="538929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54522" y="0"/>
                  </a:lnTo>
                  <a:lnTo>
                    <a:pt x="557056" y="0"/>
                  </a:lnTo>
                  <a:lnTo>
                    <a:pt x="564139" y="0"/>
                  </a:lnTo>
                  <a:lnTo>
                    <a:pt x="574769" y="0"/>
                  </a:lnTo>
                  <a:lnTo>
                    <a:pt x="582999" y="0"/>
                  </a:lnTo>
                  <a:lnTo>
                    <a:pt x="590625" y="0"/>
                  </a:lnTo>
                  <a:lnTo>
                    <a:pt x="597709" y="0"/>
                  </a:lnTo>
                  <a:lnTo>
                    <a:pt x="608752" y="0"/>
                  </a:lnTo>
                  <a:lnTo>
                    <a:pt x="608764" y="0"/>
                  </a:lnTo>
                  <a:lnTo>
                    <a:pt x="610872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26466" y="0"/>
                  </a:lnTo>
                  <a:lnTo>
                    <a:pt x="628999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47859" y="0"/>
                  </a:lnTo>
                  <a:lnTo>
                    <a:pt x="654942" y="0"/>
                  </a:lnTo>
                  <a:lnTo>
                    <a:pt x="660460" y="0"/>
                  </a:lnTo>
                  <a:lnTo>
                    <a:pt x="662569" y="0"/>
                  </a:lnTo>
                  <a:lnTo>
                    <a:pt x="670798" y="0"/>
                  </a:lnTo>
                  <a:lnTo>
                    <a:pt x="680696" y="0"/>
                  </a:lnTo>
                  <a:lnTo>
                    <a:pt x="680707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699555" y="0"/>
                  </a:lnTo>
                  <a:lnTo>
                    <a:pt x="699567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17694" y="0"/>
                  </a:lnTo>
                  <a:lnTo>
                    <a:pt x="719802" y="0"/>
                  </a:lnTo>
                  <a:lnTo>
                    <a:pt x="728032" y="0"/>
                  </a:lnTo>
                  <a:lnTo>
                    <a:pt x="732404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51263" y="0"/>
                  </a:lnTo>
                  <a:lnTo>
                    <a:pt x="753797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69390" y="0"/>
                  </a:lnTo>
                  <a:lnTo>
                    <a:pt x="771499" y="0"/>
                  </a:lnTo>
                  <a:lnTo>
                    <a:pt x="77151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89637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05493" y="0"/>
                  </a:lnTo>
                  <a:lnTo>
                    <a:pt x="812577" y="0"/>
                  </a:lnTo>
                  <a:lnTo>
                    <a:pt x="823207" y="0"/>
                  </a:lnTo>
                  <a:lnTo>
                    <a:pt x="825740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1334" y="0"/>
                  </a:lnTo>
                  <a:lnTo>
                    <a:pt x="84460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2727" y="0"/>
                  </a:lnTo>
                  <a:lnTo>
                    <a:pt x="869810" y="0"/>
                  </a:lnTo>
                  <a:lnTo>
                    <a:pt x="877437" y="0"/>
                  </a:lnTo>
                  <a:lnTo>
                    <a:pt x="885666" y="0"/>
                  </a:lnTo>
                  <a:lnTo>
                    <a:pt x="89629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14423" y="0"/>
                  </a:lnTo>
                  <a:lnTo>
                    <a:pt x="914435" y="0"/>
                  </a:lnTo>
                  <a:lnTo>
                    <a:pt x="91654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34670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66131" y="0"/>
                  </a:lnTo>
                  <a:lnTo>
                    <a:pt x="968240" y="0"/>
                  </a:lnTo>
                  <a:lnTo>
                    <a:pt x="976469" y="0"/>
                  </a:lnTo>
                  <a:lnTo>
                    <a:pt x="986367" y="0"/>
                  </a:lnTo>
                  <a:lnTo>
                    <a:pt x="986378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38075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59468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1164" y="0"/>
                  </a:lnTo>
                  <a:lnTo>
                    <a:pt x="1118248" y="0"/>
                  </a:lnTo>
                  <a:lnTo>
                    <a:pt x="1131411" y="0"/>
                  </a:lnTo>
                  <a:lnTo>
                    <a:pt x="1139641" y="0"/>
                  </a:lnTo>
                  <a:lnTo>
                    <a:pt x="1183108" y="0"/>
                  </a:lnTo>
                  <a:cubicBezTo>
                    <a:pt x="1336272" y="0"/>
                    <a:pt x="1460435" y="124164"/>
                    <a:pt x="1460435" y="277328"/>
                  </a:cubicBezTo>
                  <a:lnTo>
                    <a:pt x="1460434" y="277328"/>
                  </a:lnTo>
                  <a:cubicBezTo>
                    <a:pt x="1460434" y="430492"/>
                    <a:pt x="1336271" y="554655"/>
                    <a:pt x="1183107" y="554655"/>
                  </a:cubicBezTo>
                  <a:lnTo>
                    <a:pt x="1139643" y="554655"/>
                  </a:lnTo>
                  <a:lnTo>
                    <a:pt x="1139640" y="554655"/>
                  </a:lnTo>
                  <a:lnTo>
                    <a:pt x="1131413" y="554655"/>
                  </a:lnTo>
                  <a:lnTo>
                    <a:pt x="113141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111164" y="554655"/>
                  </a:lnTo>
                  <a:lnTo>
                    <a:pt x="1111163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59470" y="554655"/>
                  </a:lnTo>
                  <a:lnTo>
                    <a:pt x="1059467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38075" y="554655"/>
                  </a:lnTo>
                  <a:lnTo>
                    <a:pt x="1038074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86380" y="554655"/>
                  </a:lnTo>
                  <a:lnTo>
                    <a:pt x="986377" y="554655"/>
                  </a:lnTo>
                  <a:lnTo>
                    <a:pt x="986366" y="554655"/>
                  </a:lnTo>
                  <a:lnTo>
                    <a:pt x="966131" y="554655"/>
                  </a:lnTo>
                  <a:lnTo>
                    <a:pt x="966130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34672" y="554655"/>
                  </a:lnTo>
                  <a:lnTo>
                    <a:pt x="93466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14436" y="554655"/>
                  </a:lnTo>
                  <a:lnTo>
                    <a:pt x="914434" y="554655"/>
                  </a:lnTo>
                  <a:lnTo>
                    <a:pt x="914423" y="554655"/>
                  </a:lnTo>
                  <a:lnTo>
                    <a:pt x="914422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77436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62729" y="554655"/>
                  </a:lnTo>
                  <a:lnTo>
                    <a:pt x="862726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41334" y="554655"/>
                  </a:lnTo>
                  <a:lnTo>
                    <a:pt x="841333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25742" y="554655"/>
                  </a:lnTo>
                  <a:lnTo>
                    <a:pt x="82573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805493" y="554655"/>
                  </a:lnTo>
                  <a:lnTo>
                    <a:pt x="805492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89639" y="554655"/>
                  </a:lnTo>
                  <a:lnTo>
                    <a:pt x="789636" y="554655"/>
                  </a:lnTo>
                  <a:lnTo>
                    <a:pt x="769390" y="554655"/>
                  </a:lnTo>
                  <a:lnTo>
                    <a:pt x="769389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53799" y="554655"/>
                  </a:lnTo>
                  <a:lnTo>
                    <a:pt x="753796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32404" y="554655"/>
                  </a:lnTo>
                  <a:lnTo>
                    <a:pt x="732403" y="554655"/>
                  </a:lnTo>
                  <a:lnTo>
                    <a:pt x="717695" y="554655"/>
                  </a:lnTo>
                  <a:lnTo>
                    <a:pt x="717693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80709" y="554655"/>
                  </a:lnTo>
                  <a:lnTo>
                    <a:pt x="680706" y="554655"/>
                  </a:lnTo>
                  <a:lnTo>
                    <a:pt x="680695" y="554655"/>
                  </a:lnTo>
                  <a:lnTo>
                    <a:pt x="660460" y="554655"/>
                  </a:lnTo>
                  <a:lnTo>
                    <a:pt x="660459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29001" y="554655"/>
                  </a:lnTo>
                  <a:lnTo>
                    <a:pt x="62899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608765" y="554655"/>
                  </a:lnTo>
                  <a:lnTo>
                    <a:pt x="608763" y="554655"/>
                  </a:lnTo>
                  <a:lnTo>
                    <a:pt x="608752" y="554655"/>
                  </a:lnTo>
                  <a:lnTo>
                    <a:pt x="608751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57058" y="554655"/>
                  </a:lnTo>
                  <a:lnTo>
                    <a:pt x="557055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35663" y="554655"/>
                  </a:lnTo>
                  <a:lnTo>
                    <a:pt x="535662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2" name="Picture 2" descr="новый логотип сбербанка 2020 на прозрачном фоне (пнг)– новый логотип  сбербанка 2020 png">
              <a:extLst>
                <a:ext uri="{FF2B5EF4-FFF2-40B4-BE49-F238E27FC236}">
                  <a16:creationId xmlns:a16="http://schemas.microsoft.com/office/drawing/2014/main" id="{2D08F332-50E1-7D4A-8629-94C31F40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926" y="5400192"/>
              <a:ext cx="708264" cy="19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Полилиния 84"/>
            <p:cNvSpPr/>
            <p:nvPr/>
          </p:nvSpPr>
          <p:spPr>
            <a:xfrm>
              <a:off x="8985118" y="5228923"/>
              <a:ext cx="1036075" cy="537061"/>
            </a:xfrm>
            <a:custGeom>
              <a:avLst/>
              <a:gdLst>
                <a:gd name="connsiteX0" fmla="*/ 277328 w 1070017"/>
                <a:gd name="connsiteY0" fmla="*/ 0 h 554655"/>
                <a:gd name="connsiteX1" fmla="*/ 309137 w 1070017"/>
                <a:gd name="connsiteY1" fmla="*/ 0 h 554655"/>
                <a:gd name="connsiteX2" fmla="*/ 309149 w 1070017"/>
                <a:gd name="connsiteY2" fmla="*/ 0 h 554655"/>
                <a:gd name="connsiteX3" fmla="*/ 327276 w 1070017"/>
                <a:gd name="connsiteY3" fmla="*/ 0 h 554655"/>
                <a:gd name="connsiteX4" fmla="*/ 329024 w 1070017"/>
                <a:gd name="connsiteY4" fmla="*/ 0 h 554655"/>
                <a:gd name="connsiteX5" fmla="*/ 329384 w 1070017"/>
                <a:gd name="connsiteY5" fmla="*/ 0 h 554655"/>
                <a:gd name="connsiteX6" fmla="*/ 349271 w 1070017"/>
                <a:gd name="connsiteY6" fmla="*/ 0 h 554655"/>
                <a:gd name="connsiteX7" fmla="*/ 360845 w 1070017"/>
                <a:gd name="connsiteY7" fmla="*/ 0 h 554655"/>
                <a:gd name="connsiteX8" fmla="*/ 378972 w 1070017"/>
                <a:gd name="connsiteY8" fmla="*/ 0 h 554655"/>
                <a:gd name="connsiteX9" fmla="*/ 381081 w 1070017"/>
                <a:gd name="connsiteY9" fmla="*/ 0 h 554655"/>
                <a:gd name="connsiteX10" fmla="*/ 381092 w 1070017"/>
                <a:gd name="connsiteY10" fmla="*/ 0 h 554655"/>
                <a:gd name="connsiteX11" fmla="*/ 399219 w 1070017"/>
                <a:gd name="connsiteY11" fmla="*/ 0 h 554655"/>
                <a:gd name="connsiteX12" fmla="*/ 400968 w 1070017"/>
                <a:gd name="connsiteY12" fmla="*/ 0 h 554655"/>
                <a:gd name="connsiteX13" fmla="*/ 422361 w 1070017"/>
                <a:gd name="connsiteY13" fmla="*/ 0 h 554655"/>
                <a:gd name="connsiteX14" fmla="*/ 432789 w 1070017"/>
                <a:gd name="connsiteY14" fmla="*/ 0 h 554655"/>
                <a:gd name="connsiteX15" fmla="*/ 450916 w 1070017"/>
                <a:gd name="connsiteY15" fmla="*/ 0 h 554655"/>
                <a:gd name="connsiteX16" fmla="*/ 454182 w 1070017"/>
                <a:gd name="connsiteY16" fmla="*/ 0 h 554655"/>
                <a:gd name="connsiteX17" fmla="*/ 472309 w 1070017"/>
                <a:gd name="connsiteY17" fmla="*/ 0 h 554655"/>
                <a:gd name="connsiteX18" fmla="*/ 474057 w 1070017"/>
                <a:gd name="connsiteY18" fmla="*/ 0 h 554655"/>
                <a:gd name="connsiteX19" fmla="*/ 474069 w 1070017"/>
                <a:gd name="connsiteY19" fmla="*/ 0 h 554655"/>
                <a:gd name="connsiteX20" fmla="*/ 492196 w 1070017"/>
                <a:gd name="connsiteY20" fmla="*/ 0 h 554655"/>
                <a:gd name="connsiteX21" fmla="*/ 494304 w 1070017"/>
                <a:gd name="connsiteY21" fmla="*/ 0 h 554655"/>
                <a:gd name="connsiteX22" fmla="*/ 505878 w 1070017"/>
                <a:gd name="connsiteY22" fmla="*/ 0 h 554655"/>
                <a:gd name="connsiteX23" fmla="*/ 524005 w 1070017"/>
                <a:gd name="connsiteY23" fmla="*/ 0 h 554655"/>
                <a:gd name="connsiteX24" fmla="*/ 524017 w 1070017"/>
                <a:gd name="connsiteY24" fmla="*/ 0 h 554655"/>
                <a:gd name="connsiteX25" fmla="*/ 525765 w 1070017"/>
                <a:gd name="connsiteY25" fmla="*/ 0 h 554655"/>
                <a:gd name="connsiteX26" fmla="*/ 526125 w 1070017"/>
                <a:gd name="connsiteY26" fmla="*/ 0 h 554655"/>
                <a:gd name="connsiteX27" fmla="*/ 543892 w 1070017"/>
                <a:gd name="connsiteY27" fmla="*/ 0 h 554655"/>
                <a:gd name="connsiteX28" fmla="*/ 544252 w 1070017"/>
                <a:gd name="connsiteY28" fmla="*/ 0 h 554655"/>
                <a:gd name="connsiteX29" fmla="*/ 546001 w 1070017"/>
                <a:gd name="connsiteY29" fmla="*/ 0 h 554655"/>
                <a:gd name="connsiteX30" fmla="*/ 546012 w 1070017"/>
                <a:gd name="connsiteY30" fmla="*/ 0 h 554655"/>
                <a:gd name="connsiteX31" fmla="*/ 564139 w 1070017"/>
                <a:gd name="connsiteY31" fmla="*/ 0 h 554655"/>
                <a:gd name="connsiteX32" fmla="*/ 575713 w 1070017"/>
                <a:gd name="connsiteY32" fmla="*/ 0 h 554655"/>
                <a:gd name="connsiteX33" fmla="*/ 577822 w 1070017"/>
                <a:gd name="connsiteY33" fmla="*/ 0 h 554655"/>
                <a:gd name="connsiteX34" fmla="*/ 595949 w 1070017"/>
                <a:gd name="connsiteY34" fmla="*/ 0 h 554655"/>
                <a:gd name="connsiteX35" fmla="*/ 595960 w 1070017"/>
                <a:gd name="connsiteY35" fmla="*/ 0 h 554655"/>
                <a:gd name="connsiteX36" fmla="*/ 597709 w 1070017"/>
                <a:gd name="connsiteY36" fmla="*/ 0 h 554655"/>
                <a:gd name="connsiteX37" fmla="*/ 615836 w 1070017"/>
                <a:gd name="connsiteY37" fmla="*/ 0 h 554655"/>
                <a:gd name="connsiteX38" fmla="*/ 619102 w 1070017"/>
                <a:gd name="connsiteY38" fmla="*/ 0 h 554655"/>
                <a:gd name="connsiteX39" fmla="*/ 637229 w 1070017"/>
                <a:gd name="connsiteY39" fmla="*/ 0 h 554655"/>
                <a:gd name="connsiteX40" fmla="*/ 647657 w 1070017"/>
                <a:gd name="connsiteY40" fmla="*/ 0 h 554655"/>
                <a:gd name="connsiteX41" fmla="*/ 669050 w 1070017"/>
                <a:gd name="connsiteY41" fmla="*/ 0 h 554655"/>
                <a:gd name="connsiteX42" fmla="*/ 670798 w 1070017"/>
                <a:gd name="connsiteY42" fmla="*/ 0 h 554655"/>
                <a:gd name="connsiteX43" fmla="*/ 688925 w 1070017"/>
                <a:gd name="connsiteY43" fmla="*/ 0 h 554655"/>
                <a:gd name="connsiteX44" fmla="*/ 688937 w 1070017"/>
                <a:gd name="connsiteY44" fmla="*/ 0 h 554655"/>
                <a:gd name="connsiteX45" fmla="*/ 691045 w 1070017"/>
                <a:gd name="connsiteY45" fmla="*/ 0 h 554655"/>
                <a:gd name="connsiteX46" fmla="*/ 709172 w 1070017"/>
                <a:gd name="connsiteY46" fmla="*/ 0 h 554655"/>
                <a:gd name="connsiteX47" fmla="*/ 720746 w 1070017"/>
                <a:gd name="connsiteY47" fmla="*/ 0 h 554655"/>
                <a:gd name="connsiteX48" fmla="*/ 740633 w 1070017"/>
                <a:gd name="connsiteY48" fmla="*/ 0 h 554655"/>
                <a:gd name="connsiteX49" fmla="*/ 740993 w 1070017"/>
                <a:gd name="connsiteY49" fmla="*/ 0 h 554655"/>
                <a:gd name="connsiteX50" fmla="*/ 742742 w 1070017"/>
                <a:gd name="connsiteY50" fmla="*/ 0 h 554655"/>
                <a:gd name="connsiteX51" fmla="*/ 760869 w 1070017"/>
                <a:gd name="connsiteY51" fmla="*/ 0 h 554655"/>
                <a:gd name="connsiteX52" fmla="*/ 760880 w 1070017"/>
                <a:gd name="connsiteY52" fmla="*/ 0 h 554655"/>
                <a:gd name="connsiteX53" fmla="*/ 792690 w 1070017"/>
                <a:gd name="connsiteY53" fmla="*/ 0 h 554655"/>
                <a:gd name="connsiteX54" fmla="*/ 1070017 w 1070017"/>
                <a:gd name="connsiteY54" fmla="*/ 277328 h 554655"/>
                <a:gd name="connsiteX55" fmla="*/ 1070016 w 1070017"/>
                <a:gd name="connsiteY55" fmla="*/ 277328 h 554655"/>
                <a:gd name="connsiteX56" fmla="*/ 792689 w 1070017"/>
                <a:gd name="connsiteY56" fmla="*/ 554655 h 554655"/>
                <a:gd name="connsiteX57" fmla="*/ 760882 w 1070017"/>
                <a:gd name="connsiteY57" fmla="*/ 554655 h 554655"/>
                <a:gd name="connsiteX58" fmla="*/ 760879 w 1070017"/>
                <a:gd name="connsiteY58" fmla="*/ 554655 h 554655"/>
                <a:gd name="connsiteX59" fmla="*/ 760868 w 1070017"/>
                <a:gd name="connsiteY59" fmla="*/ 554655 h 554655"/>
                <a:gd name="connsiteX60" fmla="*/ 740995 w 1070017"/>
                <a:gd name="connsiteY60" fmla="*/ 554655 h 554655"/>
                <a:gd name="connsiteX61" fmla="*/ 740992 w 1070017"/>
                <a:gd name="connsiteY61" fmla="*/ 554655 h 554655"/>
                <a:gd name="connsiteX62" fmla="*/ 740633 w 1070017"/>
                <a:gd name="connsiteY62" fmla="*/ 554655 h 554655"/>
                <a:gd name="connsiteX63" fmla="*/ 740632 w 1070017"/>
                <a:gd name="connsiteY63" fmla="*/ 554655 h 554655"/>
                <a:gd name="connsiteX64" fmla="*/ 720746 w 1070017"/>
                <a:gd name="connsiteY64" fmla="*/ 554655 h 554655"/>
                <a:gd name="connsiteX65" fmla="*/ 720745 w 1070017"/>
                <a:gd name="connsiteY65" fmla="*/ 554655 h 554655"/>
                <a:gd name="connsiteX66" fmla="*/ 709174 w 1070017"/>
                <a:gd name="connsiteY66" fmla="*/ 554655 h 554655"/>
                <a:gd name="connsiteX67" fmla="*/ 709171 w 1070017"/>
                <a:gd name="connsiteY67" fmla="*/ 554655 h 554655"/>
                <a:gd name="connsiteX68" fmla="*/ 688938 w 1070017"/>
                <a:gd name="connsiteY68" fmla="*/ 554655 h 554655"/>
                <a:gd name="connsiteX69" fmla="*/ 688936 w 1070017"/>
                <a:gd name="connsiteY69" fmla="*/ 554655 h 554655"/>
                <a:gd name="connsiteX70" fmla="*/ 688925 w 1070017"/>
                <a:gd name="connsiteY70" fmla="*/ 554655 h 554655"/>
                <a:gd name="connsiteX71" fmla="*/ 688924 w 1070017"/>
                <a:gd name="connsiteY71" fmla="*/ 554655 h 554655"/>
                <a:gd name="connsiteX72" fmla="*/ 669052 w 1070017"/>
                <a:gd name="connsiteY72" fmla="*/ 554655 h 554655"/>
                <a:gd name="connsiteX73" fmla="*/ 669049 w 1070017"/>
                <a:gd name="connsiteY73" fmla="*/ 554655 h 554655"/>
                <a:gd name="connsiteX74" fmla="*/ 647657 w 1070017"/>
                <a:gd name="connsiteY74" fmla="*/ 554655 h 554655"/>
                <a:gd name="connsiteX75" fmla="*/ 647656 w 1070017"/>
                <a:gd name="connsiteY75" fmla="*/ 554655 h 554655"/>
                <a:gd name="connsiteX76" fmla="*/ 637231 w 1070017"/>
                <a:gd name="connsiteY76" fmla="*/ 554655 h 554655"/>
                <a:gd name="connsiteX77" fmla="*/ 637228 w 1070017"/>
                <a:gd name="connsiteY77" fmla="*/ 554655 h 554655"/>
                <a:gd name="connsiteX78" fmla="*/ 615836 w 1070017"/>
                <a:gd name="connsiteY78" fmla="*/ 554655 h 554655"/>
                <a:gd name="connsiteX79" fmla="*/ 615835 w 1070017"/>
                <a:gd name="connsiteY79" fmla="*/ 554655 h 554655"/>
                <a:gd name="connsiteX80" fmla="*/ 595962 w 1070017"/>
                <a:gd name="connsiteY80" fmla="*/ 554655 h 554655"/>
                <a:gd name="connsiteX81" fmla="*/ 595959 w 1070017"/>
                <a:gd name="connsiteY81" fmla="*/ 554655 h 554655"/>
                <a:gd name="connsiteX82" fmla="*/ 595948 w 1070017"/>
                <a:gd name="connsiteY82" fmla="*/ 554655 h 554655"/>
                <a:gd name="connsiteX83" fmla="*/ 575713 w 1070017"/>
                <a:gd name="connsiteY83" fmla="*/ 554655 h 554655"/>
                <a:gd name="connsiteX84" fmla="*/ 575712 w 1070017"/>
                <a:gd name="connsiteY84" fmla="*/ 554655 h 554655"/>
                <a:gd name="connsiteX85" fmla="*/ 564141 w 1070017"/>
                <a:gd name="connsiteY85" fmla="*/ 554655 h 554655"/>
                <a:gd name="connsiteX86" fmla="*/ 564138 w 1070017"/>
                <a:gd name="connsiteY86" fmla="*/ 554655 h 554655"/>
                <a:gd name="connsiteX87" fmla="*/ 544254 w 1070017"/>
                <a:gd name="connsiteY87" fmla="*/ 554655 h 554655"/>
                <a:gd name="connsiteX88" fmla="*/ 544251 w 1070017"/>
                <a:gd name="connsiteY88" fmla="*/ 554655 h 554655"/>
                <a:gd name="connsiteX89" fmla="*/ 543892 w 1070017"/>
                <a:gd name="connsiteY89" fmla="*/ 554655 h 554655"/>
                <a:gd name="connsiteX90" fmla="*/ 543891 w 1070017"/>
                <a:gd name="connsiteY90" fmla="*/ 554655 h 554655"/>
                <a:gd name="connsiteX91" fmla="*/ 524018 w 1070017"/>
                <a:gd name="connsiteY91" fmla="*/ 554655 h 554655"/>
                <a:gd name="connsiteX92" fmla="*/ 524016 w 1070017"/>
                <a:gd name="connsiteY92" fmla="*/ 554655 h 554655"/>
                <a:gd name="connsiteX93" fmla="*/ 524005 w 1070017"/>
                <a:gd name="connsiteY93" fmla="*/ 554655 h 554655"/>
                <a:gd name="connsiteX94" fmla="*/ 524004 w 1070017"/>
                <a:gd name="connsiteY94" fmla="*/ 554655 h 554655"/>
                <a:gd name="connsiteX95" fmla="*/ 492197 w 1070017"/>
                <a:gd name="connsiteY95" fmla="*/ 554655 h 554655"/>
                <a:gd name="connsiteX96" fmla="*/ 492195 w 1070017"/>
                <a:gd name="connsiteY96" fmla="*/ 554655 h 554655"/>
                <a:gd name="connsiteX97" fmla="*/ 277328 w 1070017"/>
                <a:gd name="connsiteY97" fmla="*/ 554654 h 554655"/>
                <a:gd name="connsiteX98" fmla="*/ 5634 w 1070017"/>
                <a:gd name="connsiteY98" fmla="*/ 333218 h 554655"/>
                <a:gd name="connsiteX99" fmla="*/ 0 w 1070017"/>
                <a:gd name="connsiteY99" fmla="*/ 277328 h 554655"/>
                <a:gd name="connsiteX100" fmla="*/ 5634 w 1070017"/>
                <a:gd name="connsiteY100" fmla="*/ 221437 h 554655"/>
                <a:gd name="connsiteX101" fmla="*/ 277328 w 1070017"/>
                <a:gd name="connsiteY101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0017" h="554655">
                  <a:moveTo>
                    <a:pt x="277328" y="0"/>
                  </a:moveTo>
                  <a:lnTo>
                    <a:pt x="309137" y="0"/>
                  </a:lnTo>
                  <a:lnTo>
                    <a:pt x="309149" y="0"/>
                  </a:lnTo>
                  <a:lnTo>
                    <a:pt x="327276" y="0"/>
                  </a:lnTo>
                  <a:lnTo>
                    <a:pt x="329024" y="0"/>
                  </a:lnTo>
                  <a:lnTo>
                    <a:pt x="329384" y="0"/>
                  </a:lnTo>
                  <a:lnTo>
                    <a:pt x="349271" y="0"/>
                  </a:lnTo>
                  <a:lnTo>
                    <a:pt x="360845" y="0"/>
                  </a:lnTo>
                  <a:lnTo>
                    <a:pt x="378972" y="0"/>
                  </a:lnTo>
                  <a:lnTo>
                    <a:pt x="381081" y="0"/>
                  </a:lnTo>
                  <a:lnTo>
                    <a:pt x="381092" y="0"/>
                  </a:lnTo>
                  <a:lnTo>
                    <a:pt x="399219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32789" y="0"/>
                  </a:lnTo>
                  <a:lnTo>
                    <a:pt x="450916" y="0"/>
                  </a:lnTo>
                  <a:lnTo>
                    <a:pt x="454182" y="0"/>
                  </a:lnTo>
                  <a:lnTo>
                    <a:pt x="47230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5878" y="0"/>
                  </a:lnTo>
                  <a:lnTo>
                    <a:pt x="524005" y="0"/>
                  </a:lnTo>
                  <a:lnTo>
                    <a:pt x="524017" y="0"/>
                  </a:lnTo>
                  <a:lnTo>
                    <a:pt x="525765" y="0"/>
                  </a:lnTo>
                  <a:lnTo>
                    <a:pt x="526125" y="0"/>
                  </a:lnTo>
                  <a:lnTo>
                    <a:pt x="543892" y="0"/>
                  </a:lnTo>
                  <a:lnTo>
                    <a:pt x="54425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75713" y="0"/>
                  </a:lnTo>
                  <a:lnTo>
                    <a:pt x="577822" y="0"/>
                  </a:lnTo>
                  <a:lnTo>
                    <a:pt x="595949" y="0"/>
                  </a:lnTo>
                  <a:lnTo>
                    <a:pt x="595960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47657" y="0"/>
                  </a:lnTo>
                  <a:lnTo>
                    <a:pt x="669050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20746" y="0"/>
                  </a:lnTo>
                  <a:lnTo>
                    <a:pt x="740633" y="0"/>
                  </a:lnTo>
                  <a:lnTo>
                    <a:pt x="74099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92690" y="0"/>
                  </a:lnTo>
                  <a:cubicBezTo>
                    <a:pt x="945854" y="0"/>
                    <a:pt x="1070017" y="124164"/>
                    <a:pt x="1070017" y="277328"/>
                  </a:cubicBezTo>
                  <a:lnTo>
                    <a:pt x="1070016" y="277328"/>
                  </a:lnTo>
                  <a:cubicBezTo>
                    <a:pt x="1070016" y="430492"/>
                    <a:pt x="945853" y="554655"/>
                    <a:pt x="792689" y="554655"/>
                  </a:cubicBez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995" y="554655"/>
                  </a:lnTo>
                  <a:lnTo>
                    <a:pt x="740992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20746" y="554655"/>
                  </a:lnTo>
                  <a:lnTo>
                    <a:pt x="720745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69052" y="554655"/>
                  </a:lnTo>
                  <a:lnTo>
                    <a:pt x="669049" y="554655"/>
                  </a:lnTo>
                  <a:lnTo>
                    <a:pt x="647657" y="554655"/>
                  </a:lnTo>
                  <a:lnTo>
                    <a:pt x="647656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95962" y="554655"/>
                  </a:lnTo>
                  <a:lnTo>
                    <a:pt x="595959" y="554655"/>
                  </a:lnTo>
                  <a:lnTo>
                    <a:pt x="595948" y="554655"/>
                  </a:lnTo>
                  <a:lnTo>
                    <a:pt x="575713" y="554655"/>
                  </a:lnTo>
                  <a:lnTo>
                    <a:pt x="575712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4254" y="554655"/>
                  </a:lnTo>
                  <a:lnTo>
                    <a:pt x="544251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24018" y="554655"/>
                  </a:lnTo>
                  <a:lnTo>
                    <a:pt x="524016" y="554655"/>
                  </a:lnTo>
                  <a:lnTo>
                    <a:pt x="524005" y="554655"/>
                  </a:lnTo>
                  <a:lnTo>
                    <a:pt x="524004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4636" y="5243552"/>
              <a:ext cx="542778" cy="474100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4" name="Полилиния 43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55" name="Овал 54"/>
          <p:cNvSpPr/>
          <p:nvPr/>
        </p:nvSpPr>
        <p:spPr>
          <a:xfrm>
            <a:off x="5644899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491010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026963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1" y="2873010"/>
            <a:ext cx="254044" cy="254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5" y="2847308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8" y="2840379"/>
            <a:ext cx="338132" cy="33813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82" y="2759931"/>
            <a:ext cx="2015226" cy="2002863"/>
          </a:xfrm>
          <a:prstGeom prst="rect">
            <a:avLst/>
          </a:prstGeom>
        </p:spPr>
      </p:pic>
      <p:pic>
        <p:nvPicPr>
          <p:cNvPr id="61442" name="Picture 2" descr="http://qrcoder.ru/code/?https%3A%2F%2F%EC%F1%EF.%F0%F4%2Fservices%2Fpurchase_access%2Fpromo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75" y="5972401"/>
            <a:ext cx="784623" cy="7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404872" y="1692963"/>
            <a:ext cx="3717185" cy="9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ключая закупки </a:t>
            </a:r>
            <a:r>
              <a:rPr lang="ru-RU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малого объема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A39BD8A9-1879-DD98-024A-04345C52F331}"/>
              </a:ext>
            </a:extLst>
          </p:cNvPr>
          <p:cNvSpPr/>
          <p:nvPr/>
        </p:nvSpPr>
        <p:spPr>
          <a:xfrm>
            <a:off x="7476873" y="1956351"/>
            <a:ext cx="1273427" cy="2811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128"/>
            <a:ext cx="7218665" cy="6854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4982" y="1311269"/>
            <a:ext cx="371748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Договор на поставку товара, оказание услуги </a:t>
            </a:r>
            <a:b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со встречными инвестиционными обязательствами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64982" y="576773"/>
            <a:ext cx="387986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600"/>
              </a:lnSpc>
              <a:defRPr/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Офсетные договоры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3628" y="1537019"/>
            <a:ext cx="40980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Программа поддержки поставщиков в целях </a:t>
            </a:r>
            <a:b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их потенциального участия в закупках под потребности заказчиков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99404" y="138742"/>
            <a:ext cx="1371599" cy="276999"/>
            <a:chOff x="9185983" y="5079459"/>
            <a:chExt cx="2573191" cy="27699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185983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43108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993341" y="550715"/>
            <a:ext cx="4087388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223627" y="553726"/>
            <a:ext cx="7165224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4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«выращивания»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поставщиков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532865" y="118448"/>
            <a:ext cx="1371599" cy="280988"/>
            <a:chOff x="7388718" y="118448"/>
            <a:chExt cx="1371599" cy="28098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388718" y="137355"/>
              <a:ext cx="1371599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388851" y="118448"/>
              <a:ext cx="13714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в рамках 223-ФЗ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475191" y="1143805"/>
            <a:ext cx="1480966" cy="565469"/>
            <a:chOff x="8425719" y="6235770"/>
            <a:chExt cx="1332469" cy="565469"/>
          </a:xfrm>
        </p:grpSpPr>
        <p:sp>
          <p:nvSpPr>
            <p:cNvPr id="37" name="Полилиния 36" descr="Прямоугольник">
              <a:extLst>
                <a:ext uri="{FF2B5EF4-FFF2-40B4-BE49-F238E27FC236}">
                  <a16:creationId xmlns:a16="http://schemas.microsoft.com/office/drawing/2014/main" id="{0D1EF200-FCF1-C349-8B28-88F1D241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719" y="6235770"/>
              <a:ext cx="1160908" cy="262853"/>
            </a:xfrm>
            <a:custGeom>
              <a:avLst/>
              <a:gdLst>
                <a:gd name="connsiteX0" fmla="*/ 211524 w 1658755"/>
                <a:gd name="connsiteY0" fmla="*/ 0 h 432048"/>
                <a:gd name="connsiteX1" fmla="*/ 534967 w 1658755"/>
                <a:gd name="connsiteY1" fmla="*/ 0 h 432048"/>
                <a:gd name="connsiteX2" fmla="*/ 581746 w 1658755"/>
                <a:gd name="connsiteY2" fmla="*/ 0 h 432048"/>
                <a:gd name="connsiteX3" fmla="*/ 780497 w 1658755"/>
                <a:gd name="connsiteY3" fmla="*/ 0 h 432048"/>
                <a:gd name="connsiteX4" fmla="*/ 780539 w 1658755"/>
                <a:gd name="connsiteY4" fmla="*/ 0 h 432048"/>
                <a:gd name="connsiteX5" fmla="*/ 825351 w 1658755"/>
                <a:gd name="connsiteY5" fmla="*/ 0 h 432048"/>
                <a:gd name="connsiteX6" fmla="*/ 833404 w 1658755"/>
                <a:gd name="connsiteY6" fmla="*/ 0 h 432048"/>
                <a:gd name="connsiteX7" fmla="*/ 878216 w 1658755"/>
                <a:gd name="connsiteY7" fmla="*/ 0 h 432048"/>
                <a:gd name="connsiteX8" fmla="*/ 878258 w 1658755"/>
                <a:gd name="connsiteY8" fmla="*/ 0 h 432048"/>
                <a:gd name="connsiteX9" fmla="*/ 1077009 w 1658755"/>
                <a:gd name="connsiteY9" fmla="*/ 0 h 432048"/>
                <a:gd name="connsiteX10" fmla="*/ 1123789 w 1658755"/>
                <a:gd name="connsiteY10" fmla="*/ 0 h 432048"/>
                <a:gd name="connsiteX11" fmla="*/ 1447231 w 1658755"/>
                <a:gd name="connsiteY11" fmla="*/ 0 h 432048"/>
                <a:gd name="connsiteX12" fmla="*/ 1658755 w 1658755"/>
                <a:gd name="connsiteY12" fmla="*/ 216024 h 432048"/>
                <a:gd name="connsiteX13" fmla="*/ 1658753 w 1658755"/>
                <a:gd name="connsiteY13" fmla="*/ 216024 h 432048"/>
                <a:gd name="connsiteX14" fmla="*/ 1447229 w 1658755"/>
                <a:gd name="connsiteY14" fmla="*/ 432048 h 432048"/>
                <a:gd name="connsiteX15" fmla="*/ 825359 w 1658755"/>
                <a:gd name="connsiteY15" fmla="*/ 432046 h 432048"/>
                <a:gd name="connsiteX16" fmla="*/ 825352 w 1658755"/>
                <a:gd name="connsiteY16" fmla="*/ 432048 h 432048"/>
                <a:gd name="connsiteX17" fmla="*/ 211524 w 1658755"/>
                <a:gd name="connsiteY17" fmla="*/ 432046 h 432048"/>
                <a:gd name="connsiteX18" fmla="*/ 16621 w 1658755"/>
                <a:gd name="connsiteY18" fmla="*/ 300110 h 432048"/>
                <a:gd name="connsiteX19" fmla="*/ 0 w 1658755"/>
                <a:gd name="connsiteY19" fmla="*/ 216024 h 432048"/>
                <a:gd name="connsiteX20" fmla="*/ 16621 w 1658755"/>
                <a:gd name="connsiteY20" fmla="*/ 131939 h 432048"/>
                <a:gd name="connsiteX21" fmla="*/ 211524 w 1658755"/>
                <a:gd name="connsiteY21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755" h="432048">
                  <a:moveTo>
                    <a:pt x="211524" y="0"/>
                  </a:moveTo>
                  <a:lnTo>
                    <a:pt x="534967" y="0"/>
                  </a:lnTo>
                  <a:lnTo>
                    <a:pt x="581746" y="0"/>
                  </a:lnTo>
                  <a:lnTo>
                    <a:pt x="780497" y="0"/>
                  </a:lnTo>
                  <a:lnTo>
                    <a:pt x="780539" y="0"/>
                  </a:lnTo>
                  <a:lnTo>
                    <a:pt x="825351" y="0"/>
                  </a:lnTo>
                  <a:lnTo>
                    <a:pt x="833404" y="0"/>
                  </a:lnTo>
                  <a:lnTo>
                    <a:pt x="878216" y="0"/>
                  </a:lnTo>
                  <a:lnTo>
                    <a:pt x="878258" y="0"/>
                  </a:lnTo>
                  <a:lnTo>
                    <a:pt x="1077009" y="0"/>
                  </a:lnTo>
                  <a:lnTo>
                    <a:pt x="1123789" y="0"/>
                  </a:lnTo>
                  <a:lnTo>
                    <a:pt x="1447231" y="0"/>
                  </a:lnTo>
                  <a:cubicBezTo>
                    <a:pt x="1564053" y="0"/>
                    <a:pt x="1658755" y="96717"/>
                    <a:pt x="1658755" y="216024"/>
                  </a:cubicBezTo>
                  <a:lnTo>
                    <a:pt x="1658753" y="216024"/>
                  </a:lnTo>
                  <a:cubicBezTo>
                    <a:pt x="1658753" y="335332"/>
                    <a:pt x="1564051" y="432048"/>
                    <a:pt x="1447229" y="432048"/>
                  </a:cubicBezTo>
                  <a:lnTo>
                    <a:pt x="825359" y="432046"/>
                  </a:lnTo>
                  <a:lnTo>
                    <a:pt x="825352" y="432048"/>
                  </a:lnTo>
                  <a:lnTo>
                    <a:pt x="211524" y="432046"/>
                  </a:lnTo>
                  <a:cubicBezTo>
                    <a:pt x="123907" y="432046"/>
                    <a:pt x="48733" y="377643"/>
                    <a:pt x="16621" y="300110"/>
                  </a:cubicBezTo>
                  <a:lnTo>
                    <a:pt x="0" y="216024"/>
                  </a:lnTo>
                  <a:lnTo>
                    <a:pt x="16621" y="131939"/>
                  </a:lnTo>
                  <a:cubicBezTo>
                    <a:pt x="48733" y="54404"/>
                    <a:pt x="123907" y="0"/>
                    <a:pt x="211524" y="0"/>
                  </a:cubicBez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wrap="square" lIns="0" tIns="0" rIns="0" bIns="36000" anchor="ctr">
              <a:noAutofit/>
            </a:bodyPr>
            <a:lstStyle>
              <a:lvl1pPr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1218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50" spc="-12" dirty="0">
                  <a:solidFill>
                    <a:schemeClr val="tx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подать заявку на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698" y="6591789"/>
              <a:ext cx="1282490" cy="209450"/>
            </a:xfrm>
            <a:prstGeom prst="rect">
              <a:avLst/>
            </a:prstGeom>
            <a:solidFill>
              <a:srgbClr val="191919"/>
            </a:solidFill>
          </p:spPr>
        </p:pic>
      </p:grp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EEE79837-2728-0236-0134-E3B0BE8AF885}"/>
              </a:ext>
            </a:extLst>
          </p:cNvPr>
          <p:cNvSpPr/>
          <p:nvPr/>
        </p:nvSpPr>
        <p:spPr>
          <a:xfrm>
            <a:off x="258044" y="5574577"/>
            <a:ext cx="941092" cy="284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AA434276-78BE-BCD1-16EA-2912C932632B}"/>
              </a:ext>
            </a:extLst>
          </p:cNvPr>
          <p:cNvSpPr/>
          <p:nvPr/>
        </p:nvSpPr>
        <p:spPr>
          <a:xfrm>
            <a:off x="225282" y="3218389"/>
            <a:ext cx="19457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19,9</a:t>
            </a: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B902A985-7AAC-DD95-70C6-8ABA3B280CFC}"/>
              </a:ext>
            </a:extLst>
          </p:cNvPr>
          <p:cNvSpPr/>
          <p:nvPr/>
        </p:nvSpPr>
        <p:spPr>
          <a:xfrm>
            <a:off x="2171080" y="3240622"/>
            <a:ext cx="37598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номенклатурных позиций, представленных заказчиками, по которым могут</a:t>
            </a:r>
            <a:r>
              <a:rPr lang="en-US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реализовываться программы «выращивания»</a:t>
            </a:r>
          </a:p>
        </p:txBody>
      </p:sp>
      <p:grpSp>
        <p:nvGrpSpPr>
          <p:cNvPr id="44033" name="Группа 44032">
            <a:extLst>
              <a:ext uri="{FF2B5EF4-FFF2-40B4-BE49-F238E27FC236}">
                <a16:creationId xmlns:a16="http://schemas.microsoft.com/office/drawing/2014/main" id="{0ACAFCC0-D040-32CF-A8C1-539C6C8A5621}"/>
              </a:ext>
            </a:extLst>
          </p:cNvPr>
          <p:cNvGrpSpPr/>
          <p:nvPr/>
        </p:nvGrpSpPr>
        <p:grpSpPr>
          <a:xfrm>
            <a:off x="262629" y="4626489"/>
            <a:ext cx="1874524" cy="553998"/>
            <a:chOff x="201379" y="2746788"/>
            <a:chExt cx="1874524" cy="553998"/>
          </a:xfrm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10E53434-66BB-77C0-1B1B-055793655AA9}"/>
                </a:ext>
              </a:extLst>
            </p:cNvPr>
            <p:cNvSpPr/>
            <p:nvPr/>
          </p:nvSpPr>
          <p:spPr>
            <a:xfrm>
              <a:off x="531466" y="3010368"/>
              <a:ext cx="154443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утверждены</a:t>
              </a:r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E86AE7CC-61AF-8A11-9C36-A1E57DFBAEBD}"/>
                </a:ext>
              </a:extLst>
            </p:cNvPr>
            <p:cNvSpPr/>
            <p:nvPr/>
          </p:nvSpPr>
          <p:spPr>
            <a:xfrm>
              <a:off x="201379" y="2746788"/>
              <a:ext cx="8981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55248CEA-0C0A-EF51-49B9-3A2AA78657CE}"/>
                </a:ext>
              </a:extLst>
            </p:cNvPr>
            <p:cNvSpPr/>
            <p:nvPr/>
          </p:nvSpPr>
          <p:spPr>
            <a:xfrm>
              <a:off x="531466" y="2800486"/>
              <a:ext cx="154443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программ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4073" name="Группа 44072">
            <a:extLst>
              <a:ext uri="{FF2B5EF4-FFF2-40B4-BE49-F238E27FC236}">
                <a16:creationId xmlns:a16="http://schemas.microsoft.com/office/drawing/2014/main" id="{FA446ABD-BCEF-E1AE-C9EF-402DF0DE8BC7}"/>
              </a:ext>
            </a:extLst>
          </p:cNvPr>
          <p:cNvGrpSpPr/>
          <p:nvPr/>
        </p:nvGrpSpPr>
        <p:grpSpPr>
          <a:xfrm>
            <a:off x="1998422" y="4631323"/>
            <a:ext cx="5147501" cy="553998"/>
            <a:chOff x="2356736" y="2809497"/>
            <a:chExt cx="5147501" cy="553998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E6906E04-3FD2-485A-0455-1E2DCFDAB462}"/>
                </a:ext>
              </a:extLst>
            </p:cNvPr>
            <p:cNvSpPr/>
            <p:nvPr/>
          </p:nvSpPr>
          <p:spPr>
            <a:xfrm>
              <a:off x="2356736" y="2809497"/>
              <a:ext cx="8981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 smtClean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26</a:t>
              </a:r>
              <a:endPara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97F7BDDB-304F-32B5-21DE-D81B4677E5AB}"/>
                </a:ext>
              </a:extLst>
            </p:cNvPr>
            <p:cNvSpPr/>
            <p:nvPr/>
          </p:nvSpPr>
          <p:spPr>
            <a:xfrm>
              <a:off x="2947483" y="2855958"/>
              <a:ext cx="388478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заказчика </a:t>
              </a:r>
              <a:r>
                <a:rPr lang="ru-RU" sz="1400" kern="0" spc="-5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рассматривают возможность 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44032" name="Прямоугольник 44031">
              <a:extLst>
                <a:ext uri="{FF2B5EF4-FFF2-40B4-BE49-F238E27FC236}">
                  <a16:creationId xmlns:a16="http://schemas.microsoft.com/office/drawing/2014/main" id="{0D0A2870-1FF9-6AC3-698D-257F8D4DBED7}"/>
                </a:ext>
              </a:extLst>
            </p:cNvPr>
            <p:cNvSpPr/>
            <p:nvPr/>
          </p:nvSpPr>
          <p:spPr>
            <a:xfrm>
              <a:off x="2947483" y="3058840"/>
              <a:ext cx="455675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утверждения программ</a:t>
              </a:r>
            </a:p>
          </p:txBody>
        </p:sp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F0C9737-F57D-D0B8-E604-D7F05440E9E3}"/>
              </a:ext>
            </a:extLst>
          </p:cNvPr>
          <p:cNvCxnSpPr>
            <a:cxnSpLocks/>
          </p:cNvCxnSpPr>
          <p:nvPr/>
        </p:nvCxnSpPr>
        <p:spPr>
          <a:xfrm>
            <a:off x="1852592" y="4949679"/>
            <a:ext cx="0" cy="142257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14316" r="14915" b="13702"/>
          <a:stretch/>
        </p:blipFill>
        <p:spPr>
          <a:xfrm>
            <a:off x="5769693" y="2165589"/>
            <a:ext cx="1242204" cy="1276709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31006991-B7B4-B00D-79FE-DD49E85B56B9}"/>
              </a:ext>
            </a:extLst>
          </p:cNvPr>
          <p:cNvGrpSpPr/>
          <p:nvPr/>
        </p:nvGrpSpPr>
        <p:grpSpPr>
          <a:xfrm>
            <a:off x="908645" y="5241546"/>
            <a:ext cx="651316" cy="307566"/>
            <a:chOff x="-1182442" y="2095314"/>
            <a:chExt cx="1111098" cy="505420"/>
          </a:xfrm>
        </p:grpSpPr>
        <p:sp>
          <p:nvSpPr>
            <p:cNvPr id="131" name="Скругленный прямоугольник 130">
              <a:extLst>
                <a:ext uri="{FF2B5EF4-FFF2-40B4-BE49-F238E27FC236}">
                  <a16:creationId xmlns:a16="http://schemas.microsoft.com/office/drawing/2014/main" id="{35B24422-1E37-57F7-D856-C8C2EFB93177}"/>
                </a:ext>
              </a:extLst>
            </p:cNvPr>
            <p:cNvSpPr/>
            <p:nvPr/>
          </p:nvSpPr>
          <p:spPr>
            <a:xfrm>
              <a:off x="-1182442" y="2095314"/>
              <a:ext cx="1111098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CDAF500-AEC7-4A66-3C4B-0F12CA8F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4952" y="2125687"/>
              <a:ext cx="496116" cy="40516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22299DFD-7D2B-3ECA-9BD9-1A63893757E9}"/>
              </a:ext>
            </a:extLst>
          </p:cNvPr>
          <p:cNvGrpSpPr/>
          <p:nvPr/>
        </p:nvGrpSpPr>
        <p:grpSpPr>
          <a:xfrm>
            <a:off x="263454" y="5905302"/>
            <a:ext cx="1023777" cy="307566"/>
            <a:chOff x="98353" y="2095314"/>
            <a:chExt cx="1746490" cy="505420"/>
          </a:xfrm>
        </p:grpSpPr>
        <p:sp>
          <p:nvSpPr>
            <p:cNvPr id="129" name="Скругленный прямоугольник 128">
              <a:extLst>
                <a:ext uri="{FF2B5EF4-FFF2-40B4-BE49-F238E27FC236}">
                  <a16:creationId xmlns:a16="http://schemas.microsoft.com/office/drawing/2014/main" id="{0F881F02-57AB-BA16-BC5D-002B89CF3956}"/>
                </a:ext>
              </a:extLst>
            </p:cNvPr>
            <p:cNvSpPr/>
            <p:nvPr/>
          </p:nvSpPr>
          <p:spPr>
            <a:xfrm>
              <a:off x="98353" y="2095314"/>
              <a:ext cx="1746490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84A58E3-0A57-A32D-B526-28AEE499A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" t="14455" r="5046" b="12032"/>
            <a:stretch/>
          </p:blipFill>
          <p:spPr>
            <a:xfrm>
              <a:off x="287430" y="2149630"/>
              <a:ext cx="1368335" cy="38232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50014" y="5252824"/>
            <a:ext cx="605269" cy="277835"/>
            <a:chOff x="1217008" y="3942124"/>
            <a:chExt cx="605269" cy="277835"/>
          </a:xfrm>
        </p:grpSpPr>
        <p:sp>
          <p:nvSpPr>
            <p:cNvPr id="133" name="Скругленный прямоугольник 132">
              <a:extLst>
                <a:ext uri="{FF2B5EF4-FFF2-40B4-BE49-F238E27FC236}">
                  <a16:creationId xmlns:a16="http://schemas.microsoft.com/office/drawing/2014/main" id="{64882590-7B5B-C6D4-0480-438D960AE6E5}"/>
                </a:ext>
              </a:extLst>
            </p:cNvPr>
            <p:cNvSpPr/>
            <p:nvPr/>
          </p:nvSpPr>
          <p:spPr>
            <a:xfrm>
              <a:off x="1217008" y="3942124"/>
              <a:ext cx="605269" cy="27783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4">
              <a:extLst>
                <a:ext uri="{FF2B5EF4-FFF2-40B4-BE49-F238E27FC236}">
                  <a16:creationId xmlns:a16="http://schemas.microsoft.com/office/drawing/2014/main" id="{0E64CCF9-3DF6-C54C-8378-6B85E38FE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789" y="3980880"/>
              <a:ext cx="342225" cy="1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71E1C21-95A9-2727-1667-4FAF3DFA1792}"/>
              </a:ext>
            </a:extLst>
          </p:cNvPr>
          <p:cNvSpPr/>
          <p:nvPr/>
        </p:nvSpPr>
        <p:spPr>
          <a:xfrm>
            <a:off x="7464982" y="1017128"/>
            <a:ext cx="3954901" cy="170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по поручению Президента РФ на ПМЭФ-2022 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F4B898B9-D408-9322-2C3B-628D0694148B}"/>
              </a:ext>
            </a:extLst>
          </p:cNvPr>
          <p:cNvSpPr/>
          <p:nvPr/>
        </p:nvSpPr>
        <p:spPr>
          <a:xfrm>
            <a:off x="7464982" y="2305179"/>
            <a:ext cx="128531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малого бизнеса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ро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ст и новый рынок сбыта 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A90D303-F25B-7DF4-C283-ABB43AAA2415}"/>
              </a:ext>
            </a:extLst>
          </p:cNvPr>
          <p:cNvSpPr/>
          <p:nvPr/>
        </p:nvSpPr>
        <p:spPr>
          <a:xfrm>
            <a:off x="7535766" y="1934905"/>
            <a:ext cx="12991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ru-RU" spc="7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эффекты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83D7E2E-34A7-01FF-EC8D-4D4C11D997D9}"/>
              </a:ext>
            </a:extLst>
          </p:cNvPr>
          <p:cNvSpPr/>
          <p:nvPr/>
        </p:nvSpPr>
        <p:spPr>
          <a:xfrm>
            <a:off x="8964275" y="2305179"/>
            <a:ext cx="1273911" cy="1069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заказчика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олучение продукции нужного качества </a:t>
            </a:r>
            <a:b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необходимом объеме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AEABDDC9-E629-E40F-476B-741BF48F7702}"/>
              </a:ext>
            </a:extLst>
          </p:cNvPr>
          <p:cNvSpPr/>
          <p:nvPr/>
        </p:nvSpPr>
        <p:spPr>
          <a:xfrm>
            <a:off x="10553021" y="2305179"/>
            <a:ext cx="1467184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региона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оздание нового отечественного производства и рабочих мест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A39BD8A9-1879-DD98-024A-04345C52F331}"/>
              </a:ext>
            </a:extLst>
          </p:cNvPr>
          <p:cNvSpPr/>
          <p:nvPr/>
        </p:nvSpPr>
        <p:spPr>
          <a:xfrm>
            <a:off x="7476874" y="3837476"/>
            <a:ext cx="863396" cy="2811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72DA9867-90C1-AED1-D204-C25FE8037C07}"/>
              </a:ext>
            </a:extLst>
          </p:cNvPr>
          <p:cNvSpPr/>
          <p:nvPr/>
        </p:nvSpPr>
        <p:spPr>
          <a:xfrm>
            <a:off x="7535766" y="3811582"/>
            <a:ext cx="1048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ru-RU" spc="7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статус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17A2E610-1743-4E99-E05E-75A4B9CCE100}"/>
              </a:ext>
            </a:extLst>
          </p:cNvPr>
          <p:cNvSpPr/>
          <p:nvPr/>
        </p:nvSpPr>
        <p:spPr>
          <a:xfrm>
            <a:off x="8435617" y="3889372"/>
            <a:ext cx="14290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b="1" dirty="0">
                <a:solidFill>
                  <a:srgbClr val="19191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29.12.2022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6EBC2359-DF7E-FEA0-2C2F-519C51050648}"/>
              </a:ext>
            </a:extLst>
          </p:cNvPr>
          <p:cNvSpPr/>
          <p:nvPr/>
        </p:nvSpPr>
        <p:spPr>
          <a:xfrm>
            <a:off x="7457362" y="5816447"/>
            <a:ext cx="603702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срок </a:t>
            </a:r>
            <a:b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поставки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EABB933F-03DC-A831-08A1-02C8E5B95483}"/>
              </a:ext>
            </a:extLst>
          </p:cNvPr>
          <p:cNvSpPr/>
          <p:nvPr/>
        </p:nvSpPr>
        <p:spPr>
          <a:xfrm>
            <a:off x="8106523" y="5868835"/>
            <a:ext cx="126919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2023-2025 </a:t>
            </a:r>
            <a:r>
              <a:rPr lang="ru-RU" sz="10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гг.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2C381F44-8015-9F8E-DF10-85E54D561C90}"/>
              </a:ext>
            </a:extLst>
          </p:cNvPr>
          <p:cNvSpPr/>
          <p:nvPr/>
        </p:nvSpPr>
        <p:spPr>
          <a:xfrm>
            <a:off x="10564504" y="5419449"/>
            <a:ext cx="12752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120,3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млн руб.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44778463-6DB4-0C9B-F344-63EB7A06A226}"/>
              </a:ext>
            </a:extLst>
          </p:cNvPr>
          <p:cNvSpPr/>
          <p:nvPr/>
        </p:nvSpPr>
        <p:spPr>
          <a:xfrm>
            <a:off x="9857092" y="5816447"/>
            <a:ext cx="825677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размер </a:t>
            </a:r>
            <a:b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инвестиций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DB169CF4-9F8D-C9CC-0364-9B0147809027}"/>
              </a:ext>
            </a:extLst>
          </p:cNvPr>
          <p:cNvSpPr/>
          <p:nvPr/>
        </p:nvSpPr>
        <p:spPr>
          <a:xfrm>
            <a:off x="10605193" y="5730188"/>
            <a:ext cx="152190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lnSpc>
                <a:spcPts val="1500"/>
              </a:lnSpc>
              <a:spcBef>
                <a:spcPts val="288"/>
              </a:spcBef>
              <a:spcAft>
                <a:spcPts val="523"/>
              </a:spcAft>
            </a:pP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 менее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b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50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млн руб.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97964E94-B33B-0078-1086-577BA0C41CAE}"/>
              </a:ext>
            </a:extLst>
          </p:cNvPr>
          <p:cNvSpPr/>
          <p:nvPr/>
        </p:nvSpPr>
        <p:spPr>
          <a:xfrm>
            <a:off x="7464982" y="5371311"/>
            <a:ext cx="741427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объем</a:t>
            </a:r>
            <a:b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закупки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00D9DA61-3E3D-34E9-7696-EAE3BF9509D9}"/>
              </a:ext>
            </a:extLst>
          </p:cNvPr>
          <p:cNvSpPr/>
          <p:nvPr/>
        </p:nvSpPr>
        <p:spPr>
          <a:xfrm>
            <a:off x="8082041" y="5348590"/>
            <a:ext cx="16960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en-US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100 </a:t>
            </a:r>
            <a:r>
              <a:rPr lang="ru-RU" sz="10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транспортеров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B13D193E-D456-26DE-D7DE-2C77654CC039}"/>
              </a:ext>
            </a:extLst>
          </p:cNvPr>
          <p:cNvSpPr/>
          <p:nvPr/>
        </p:nvSpPr>
        <p:spPr>
          <a:xfrm>
            <a:off x="8082041" y="5551093"/>
            <a:ext cx="15018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en-US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 </a:t>
            </a:r>
            <a:r>
              <a:rPr lang="ru-RU" sz="10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держателей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3A4D3704-4DC0-4F0E-7018-D1AA7716538C}"/>
              </a:ext>
            </a:extLst>
          </p:cNvPr>
          <p:cNvSpPr/>
          <p:nvPr/>
        </p:nvSpPr>
        <p:spPr>
          <a:xfrm>
            <a:off x="9864712" y="5371311"/>
            <a:ext cx="699792" cy="3944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общая </a:t>
            </a:r>
            <a:b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стоимость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69089" y="4361175"/>
            <a:ext cx="4538541" cy="655004"/>
            <a:chOff x="7469089" y="3472406"/>
            <a:chExt cx="4538541" cy="65500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469089" y="3472406"/>
              <a:ext cx="4538541" cy="647384"/>
              <a:chOff x="7371519" y="3472406"/>
              <a:chExt cx="4538541" cy="647384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7432479" y="3572902"/>
                <a:ext cx="1763336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ru-RU" sz="1200" kern="0" spc="-5" dirty="0">
                    <a:latin typeface="Segoe UI Black" panose="020B0A02040204020203" pitchFamily="34" charset="0"/>
                    <a:ea typeface="Segoe UI Black" panose="020B0A02040204020203" pitchFamily="34" charset="0"/>
                    <a:cs typeface="Segoe UI Semibold" panose="020B0702040204020203" pitchFamily="34" charset="0"/>
                  </a:rPr>
                  <a:t>заключен первый </a:t>
                </a:r>
                <a:r>
                  <a:rPr lang="ru-RU" sz="11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офсетный договор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9215725" y="3559531"/>
                <a:ext cx="1523568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ru-RU" sz="900" spc="-9" dirty="0">
                    <a:latin typeface="Segoe UI Black" panose="020B0A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поставщик-инвестор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/>
                </a:r>
                <a:b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</a:b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ООО «СОРБ ИНЖИНИРИНГ»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10579508" y="3561432"/>
                <a:ext cx="1221155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ru-RU" sz="900" spc="-9" dirty="0">
                    <a:latin typeface="Segoe UI Black" panose="020B0A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заказчик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/>
                </a:r>
                <a:b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</a:b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ООО «Автодор — Платные Дороги»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371519" y="3472406"/>
                <a:ext cx="4538541" cy="647384"/>
              </a:xfrm>
              <a:prstGeom prst="roundRect">
                <a:avLst>
                  <a:gd name="adj" fmla="val 8428"/>
                </a:avLst>
              </a:prstGeom>
              <a:noFill/>
              <a:ln w="19050">
                <a:solidFill>
                  <a:srgbClr val="84E0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20200" y="3480026"/>
              <a:ext cx="0" cy="647384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Номер слайда 1"/>
          <p:cNvSpPr txBox="1">
            <a:spLocks/>
          </p:cNvSpPr>
          <p:nvPr/>
        </p:nvSpPr>
        <p:spPr>
          <a:xfrm>
            <a:off x="11531189" y="6553761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</a:p>
        </p:txBody>
      </p:sp>
      <p:pic>
        <p:nvPicPr>
          <p:cNvPr id="152" name="Picture 2" descr="http://qrcoder.ru/code/?https%3A%2F%2F%EC%F1%EF.%F0%F4%2Fservices%2Fpurchase_access%2Fpromo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88" y="1119390"/>
            <a:ext cx="613557" cy="6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208138"/>
            <a:ext cx="604745" cy="322513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213644"/>
            <a:ext cx="2021894" cy="392337"/>
          </a:xfrm>
          <a:prstGeom prst="rect">
            <a:avLst/>
          </a:prstGeom>
        </p:spPr>
      </p:pic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5E7D1416-AD2E-6802-08ED-555B75BC43A4}"/>
              </a:ext>
            </a:extLst>
          </p:cNvPr>
          <p:cNvSpPr/>
          <p:nvPr/>
        </p:nvSpPr>
        <p:spPr>
          <a:xfrm>
            <a:off x="29989" y="6255858"/>
            <a:ext cx="690031" cy="2795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82BAF7D4-629C-F24B-34CB-3B85A4F67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15765" r="4688" b="14243"/>
          <a:stretch/>
        </p:blipFill>
        <p:spPr>
          <a:xfrm>
            <a:off x="148537" y="6277308"/>
            <a:ext cx="457912" cy="236674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995166" y="5231931"/>
            <a:ext cx="4186974" cy="976320"/>
            <a:chOff x="2328080" y="3921231"/>
            <a:chExt cx="4186974" cy="976320"/>
          </a:xfrm>
        </p:grpSpPr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9E83B523-8064-F458-1C58-03989BC2CD98}"/>
                </a:ext>
              </a:extLst>
            </p:cNvPr>
            <p:cNvGrpSpPr/>
            <p:nvPr/>
          </p:nvGrpSpPr>
          <p:grpSpPr>
            <a:xfrm>
              <a:off x="5119814" y="3921231"/>
              <a:ext cx="690031" cy="279576"/>
              <a:chOff x="5287376" y="1207692"/>
              <a:chExt cx="1135234" cy="459956"/>
            </a:xfrm>
          </p:grpSpPr>
          <p:sp>
            <p:nvSpPr>
              <p:cNvPr id="190" name="Скругленный прямоугольник 189">
                <a:extLst>
                  <a:ext uri="{FF2B5EF4-FFF2-40B4-BE49-F238E27FC236}">
                    <a16:creationId xmlns:a16="http://schemas.microsoft.com/office/drawing/2014/main" id="{7F89DF83-E188-062C-DDDB-919336CE0EF8}"/>
                  </a:ext>
                </a:extLst>
              </p:cNvPr>
              <p:cNvSpPr/>
              <p:nvPr/>
            </p:nvSpPr>
            <p:spPr>
              <a:xfrm>
                <a:off x="5287376" y="1207692"/>
                <a:ext cx="1135234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1" name="Рисунок 190">
                <a:extLst>
                  <a:ext uri="{FF2B5EF4-FFF2-40B4-BE49-F238E27FC236}">
                    <a16:creationId xmlns:a16="http://schemas.microsoft.com/office/drawing/2014/main" id="{F6C7CA71-E5A6-A13E-067E-67BDBD0F2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8797" y="1304382"/>
                <a:ext cx="872392" cy="279824"/>
              </a:xfrm>
              <a:prstGeom prst="rect">
                <a:avLst/>
              </a:prstGeom>
            </p:spPr>
          </p:pic>
        </p:grpSp>
        <p:sp>
          <p:nvSpPr>
            <p:cNvPr id="161" name="Скругленный прямоугольник 160">
              <a:extLst>
                <a:ext uri="{FF2B5EF4-FFF2-40B4-BE49-F238E27FC236}">
                  <a16:creationId xmlns:a16="http://schemas.microsoft.com/office/drawing/2014/main" id="{1A342921-642A-B35F-F330-867D1D7DFCE0}"/>
                </a:ext>
              </a:extLst>
            </p:cNvPr>
            <p:cNvSpPr/>
            <p:nvPr/>
          </p:nvSpPr>
          <p:spPr>
            <a:xfrm>
              <a:off x="5147246" y="4263076"/>
              <a:ext cx="1367808" cy="2795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2" name="Группа 161"/>
            <p:cNvGrpSpPr/>
            <p:nvPr/>
          </p:nvGrpSpPr>
          <p:grpSpPr>
            <a:xfrm>
              <a:off x="2328080" y="4264274"/>
              <a:ext cx="483469" cy="279576"/>
              <a:chOff x="6684340" y="4258510"/>
              <a:chExt cx="483469" cy="279576"/>
            </a:xfrm>
          </p:grpSpPr>
          <p:sp>
            <p:nvSpPr>
              <p:cNvPr id="188" name="Скругленный прямоугольник 187">
                <a:extLst>
                  <a:ext uri="{FF2B5EF4-FFF2-40B4-BE49-F238E27FC236}">
                    <a16:creationId xmlns:a16="http://schemas.microsoft.com/office/drawing/2014/main" id="{FD427260-66BA-80AC-739D-3741F7423C25}"/>
                  </a:ext>
                </a:extLst>
              </p:cNvPr>
              <p:cNvSpPr/>
              <p:nvPr/>
            </p:nvSpPr>
            <p:spPr>
              <a:xfrm>
                <a:off x="6684340" y="4258510"/>
                <a:ext cx="4834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9" name="Рисунок 188">
                <a:extLst>
                  <a:ext uri="{FF2B5EF4-FFF2-40B4-BE49-F238E27FC236}">
                    <a16:creationId xmlns:a16="http://schemas.microsoft.com/office/drawing/2014/main" id="{5F27AF59-15A9-5B3E-E9BF-C12605A32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867" y="4278712"/>
                <a:ext cx="242385" cy="238096"/>
              </a:xfrm>
              <a:prstGeom prst="rect">
                <a:avLst/>
              </a:prstGeom>
            </p:spPr>
          </p:pic>
        </p:grpSp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AA351F89-B24D-1910-9DFD-F833E13A2016}"/>
                </a:ext>
              </a:extLst>
            </p:cNvPr>
            <p:cNvGrpSpPr/>
            <p:nvPr/>
          </p:nvGrpSpPr>
          <p:grpSpPr>
            <a:xfrm>
              <a:off x="4134718" y="4269603"/>
              <a:ext cx="941556" cy="279576"/>
              <a:chOff x="9945021" y="1207692"/>
              <a:chExt cx="1549041" cy="459956"/>
            </a:xfrm>
          </p:grpSpPr>
          <p:sp>
            <p:nvSpPr>
              <p:cNvPr id="186" name="Скругленный прямоугольник 185">
                <a:extLst>
                  <a:ext uri="{FF2B5EF4-FFF2-40B4-BE49-F238E27FC236}">
                    <a16:creationId xmlns:a16="http://schemas.microsoft.com/office/drawing/2014/main" id="{57FC1722-0FB0-EC32-175C-35069BD88048}"/>
                  </a:ext>
                </a:extLst>
              </p:cNvPr>
              <p:cNvSpPr/>
              <p:nvPr/>
            </p:nvSpPr>
            <p:spPr>
              <a:xfrm>
                <a:off x="9945021" y="1207692"/>
                <a:ext cx="1549041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7" name="Рисунок 186">
                <a:extLst>
                  <a:ext uri="{FF2B5EF4-FFF2-40B4-BE49-F238E27FC236}">
                    <a16:creationId xmlns:a16="http://schemas.microsoft.com/office/drawing/2014/main" id="{AB9E17D8-9EA7-F01F-76FD-FF3556090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73" t="24154" r="18846" b="25535"/>
              <a:stretch/>
            </p:blipFill>
            <p:spPr>
              <a:xfrm>
                <a:off x="10109076" y="1240643"/>
                <a:ext cx="1211218" cy="380668"/>
              </a:xfrm>
              <a:prstGeom prst="rect">
                <a:avLst/>
              </a:prstGeom>
            </p:spPr>
          </p:pic>
        </p:grpSp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5AA0ABC6-9033-4D9B-28AF-3A7ECA5D0747}"/>
                </a:ext>
              </a:extLst>
            </p:cNvPr>
            <p:cNvGrpSpPr/>
            <p:nvPr/>
          </p:nvGrpSpPr>
          <p:grpSpPr>
            <a:xfrm>
              <a:off x="2328080" y="4617975"/>
              <a:ext cx="1215858" cy="279576"/>
              <a:chOff x="694434" y="1818438"/>
              <a:chExt cx="2000321" cy="459956"/>
            </a:xfrm>
          </p:grpSpPr>
          <p:sp>
            <p:nvSpPr>
              <p:cNvPr id="184" name="Скругленный прямоугольник 183">
                <a:extLst>
                  <a:ext uri="{FF2B5EF4-FFF2-40B4-BE49-F238E27FC236}">
                    <a16:creationId xmlns:a16="http://schemas.microsoft.com/office/drawing/2014/main" id="{1131E849-BAD9-A209-B8F4-ACC4AAFFB1F6}"/>
                  </a:ext>
                </a:extLst>
              </p:cNvPr>
              <p:cNvSpPr/>
              <p:nvPr/>
            </p:nvSpPr>
            <p:spPr>
              <a:xfrm>
                <a:off x="694434" y="1818438"/>
                <a:ext cx="2000321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5" name="Рисунок 184">
                <a:extLst>
                  <a:ext uri="{FF2B5EF4-FFF2-40B4-BE49-F238E27FC236}">
                    <a16:creationId xmlns:a16="http://schemas.microsoft.com/office/drawing/2014/main" id="{44BEB936-AA27-4300-9259-704BF2F61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47" y="1903499"/>
                <a:ext cx="1720328" cy="277721"/>
              </a:xfrm>
              <a:prstGeom prst="rect">
                <a:avLst/>
              </a:prstGeom>
            </p:spPr>
          </p:pic>
        </p:grpSp>
        <p:grpSp>
          <p:nvGrpSpPr>
            <p:cNvPr id="165" name="Группа 164">
              <a:extLst>
                <a:ext uri="{FF2B5EF4-FFF2-40B4-BE49-F238E27FC236}">
                  <a16:creationId xmlns:a16="http://schemas.microsoft.com/office/drawing/2014/main" id="{5F70C365-3325-7CBD-790F-095607F5BF05}"/>
                </a:ext>
              </a:extLst>
            </p:cNvPr>
            <p:cNvGrpSpPr/>
            <p:nvPr/>
          </p:nvGrpSpPr>
          <p:grpSpPr>
            <a:xfrm>
              <a:off x="4750646" y="4617975"/>
              <a:ext cx="1057778" cy="279576"/>
              <a:chOff x="4680024" y="1818438"/>
              <a:chExt cx="1740250" cy="459956"/>
            </a:xfrm>
          </p:grpSpPr>
          <p:sp>
            <p:nvSpPr>
              <p:cNvPr id="182" name="Скругленный прямоугольник 181">
                <a:extLst>
                  <a:ext uri="{FF2B5EF4-FFF2-40B4-BE49-F238E27FC236}">
                    <a16:creationId xmlns:a16="http://schemas.microsoft.com/office/drawing/2014/main" id="{C0D40FE0-CE01-5A0E-349D-09AD930EED46}"/>
                  </a:ext>
                </a:extLst>
              </p:cNvPr>
              <p:cNvSpPr/>
              <p:nvPr/>
            </p:nvSpPr>
            <p:spPr>
              <a:xfrm>
                <a:off x="4680024" y="1818438"/>
                <a:ext cx="1740250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3" name="Рисунок 182">
                <a:extLst>
                  <a:ext uri="{FF2B5EF4-FFF2-40B4-BE49-F238E27FC236}">
                    <a16:creationId xmlns:a16="http://schemas.microsoft.com/office/drawing/2014/main" id="{6946FF26-E405-1226-132C-5B88888788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673" b="34769"/>
              <a:stretch/>
            </p:blipFill>
            <p:spPr>
              <a:xfrm>
                <a:off x="4800177" y="1915438"/>
                <a:ext cx="1489490" cy="283577"/>
              </a:xfrm>
              <a:prstGeom prst="rect">
                <a:avLst/>
              </a:prstGeom>
            </p:spPr>
          </p:pic>
        </p:grpSp>
        <p:grpSp>
          <p:nvGrpSpPr>
            <p:cNvPr id="166" name="Группа 165"/>
            <p:cNvGrpSpPr/>
            <p:nvPr/>
          </p:nvGrpSpPr>
          <p:grpSpPr>
            <a:xfrm>
              <a:off x="3594072" y="4617975"/>
              <a:ext cx="1104084" cy="279576"/>
              <a:chOff x="5329047" y="4632042"/>
              <a:chExt cx="1104084" cy="279576"/>
            </a:xfrm>
          </p:grpSpPr>
          <p:sp>
            <p:nvSpPr>
              <p:cNvPr id="180" name="Скругленный прямоугольник 179">
                <a:extLst>
                  <a:ext uri="{FF2B5EF4-FFF2-40B4-BE49-F238E27FC236}">
                    <a16:creationId xmlns:a16="http://schemas.microsoft.com/office/drawing/2014/main" id="{2EDCB4CE-51CF-ECCF-1148-B86FC26E15C2}"/>
                  </a:ext>
                </a:extLst>
              </p:cNvPr>
              <p:cNvSpPr/>
              <p:nvPr/>
            </p:nvSpPr>
            <p:spPr>
              <a:xfrm>
                <a:off x="5329047" y="4632042"/>
                <a:ext cx="1104084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81" name="Рисунок 180">
                <a:extLst>
                  <a:ext uri="{FF2B5EF4-FFF2-40B4-BE49-F238E27FC236}">
                    <a16:creationId xmlns:a16="http://schemas.microsoft.com/office/drawing/2014/main" id="{E87EBC49-981A-A6A1-84E1-5DD799CB4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771" y="4725140"/>
                <a:ext cx="883583" cy="101612"/>
              </a:xfrm>
              <a:prstGeom prst="rect">
                <a:avLst/>
              </a:prstGeom>
            </p:spPr>
          </p:pic>
        </p:grpSp>
        <p:grpSp>
          <p:nvGrpSpPr>
            <p:cNvPr id="167" name="Группа 166"/>
            <p:cNvGrpSpPr/>
            <p:nvPr/>
          </p:nvGrpSpPr>
          <p:grpSpPr>
            <a:xfrm>
              <a:off x="2864700" y="4264274"/>
              <a:ext cx="483469" cy="279576"/>
              <a:chOff x="7220960" y="4258510"/>
              <a:chExt cx="483469" cy="279576"/>
            </a:xfrm>
          </p:grpSpPr>
          <p:sp>
            <p:nvSpPr>
              <p:cNvPr id="178" name="Скругленный прямоугольник 177">
                <a:extLst>
                  <a:ext uri="{FF2B5EF4-FFF2-40B4-BE49-F238E27FC236}">
                    <a16:creationId xmlns:a16="http://schemas.microsoft.com/office/drawing/2014/main" id="{44315CCC-E59A-8A9D-A35B-0B17D927EC89}"/>
                  </a:ext>
                </a:extLst>
              </p:cNvPr>
              <p:cNvSpPr/>
              <p:nvPr/>
            </p:nvSpPr>
            <p:spPr>
              <a:xfrm>
                <a:off x="7220960" y="4258510"/>
                <a:ext cx="4834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9" name="Рисунок 178">
                <a:extLst>
                  <a:ext uri="{FF2B5EF4-FFF2-40B4-BE49-F238E27FC236}">
                    <a16:creationId xmlns:a16="http://schemas.microsoft.com/office/drawing/2014/main" id="{6C8AB97D-7DB6-D496-7E7C-AA94BFA8F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3678" y="4308958"/>
                <a:ext cx="285447" cy="192436"/>
              </a:xfrm>
              <a:prstGeom prst="rect">
                <a:avLst/>
              </a:prstGeom>
            </p:spPr>
          </p:pic>
        </p:grpSp>
        <p:grpSp>
          <p:nvGrpSpPr>
            <p:cNvPr id="168" name="Группа 167"/>
            <p:cNvGrpSpPr/>
            <p:nvPr/>
          </p:nvGrpSpPr>
          <p:grpSpPr>
            <a:xfrm>
              <a:off x="2330209" y="3921231"/>
              <a:ext cx="507201" cy="279576"/>
              <a:chOff x="2330209" y="4258510"/>
              <a:chExt cx="507201" cy="279576"/>
            </a:xfrm>
          </p:grpSpPr>
          <p:sp>
            <p:nvSpPr>
              <p:cNvPr id="176" name="Скругленный прямоугольник 175">
                <a:extLst>
                  <a:ext uri="{FF2B5EF4-FFF2-40B4-BE49-F238E27FC236}">
                    <a16:creationId xmlns:a16="http://schemas.microsoft.com/office/drawing/2014/main" id="{3D9E550A-8275-B4A0-9D95-C43D1B988822}"/>
                  </a:ext>
                </a:extLst>
              </p:cNvPr>
              <p:cNvSpPr/>
              <p:nvPr/>
            </p:nvSpPr>
            <p:spPr>
              <a:xfrm>
                <a:off x="2330209" y="4258510"/>
                <a:ext cx="507201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7" name="Picture 2" descr="https://gazeta-kurkino.ru/upload/iblock/4dc/4dcbb96dc47cb633488d915a42a559e9.png">
                <a:extLst>
                  <a:ext uri="{FF2B5EF4-FFF2-40B4-BE49-F238E27FC236}">
                    <a16:creationId xmlns:a16="http://schemas.microsoft.com/office/drawing/2014/main" id="{646A6AD6-0412-06FA-7596-EFC208131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472" y="4349938"/>
                <a:ext cx="391126" cy="109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" name="Группа 168"/>
            <p:cNvGrpSpPr/>
            <p:nvPr/>
          </p:nvGrpSpPr>
          <p:grpSpPr>
            <a:xfrm>
              <a:off x="2891459" y="3921231"/>
              <a:ext cx="868973" cy="279576"/>
              <a:chOff x="2891459" y="4258510"/>
              <a:chExt cx="868973" cy="279576"/>
            </a:xfrm>
          </p:grpSpPr>
          <p:sp>
            <p:nvSpPr>
              <p:cNvPr id="174" name="Скругленный прямоугольник 173">
                <a:extLst>
                  <a:ext uri="{FF2B5EF4-FFF2-40B4-BE49-F238E27FC236}">
                    <a16:creationId xmlns:a16="http://schemas.microsoft.com/office/drawing/2014/main" id="{980E0DB7-8403-E9D7-C30E-B841502DDBC7}"/>
                  </a:ext>
                </a:extLst>
              </p:cNvPr>
              <p:cNvSpPr/>
              <p:nvPr/>
            </p:nvSpPr>
            <p:spPr>
              <a:xfrm>
                <a:off x="2891459" y="4258510"/>
                <a:ext cx="868973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Рисунок 4" descr="https://kamaz.market/upload/iblock/280/1bc5pwsoy0dhgxesbh56le22rbthekn5.png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60" r="27394" b="15828"/>
              <a:stretch/>
            </p:blipFill>
            <p:spPr bwMode="auto">
              <a:xfrm>
                <a:off x="3027999" y="4300452"/>
                <a:ext cx="614887" cy="19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0" name="Группа 169"/>
            <p:cNvGrpSpPr/>
            <p:nvPr/>
          </p:nvGrpSpPr>
          <p:grpSpPr>
            <a:xfrm>
              <a:off x="3405700" y="4269603"/>
              <a:ext cx="674969" cy="279576"/>
              <a:chOff x="2328080" y="4632042"/>
              <a:chExt cx="674969" cy="279576"/>
            </a:xfrm>
          </p:grpSpPr>
          <p:sp>
            <p:nvSpPr>
              <p:cNvPr id="172" name="Скругленный прямоугольник 171">
                <a:extLst>
                  <a:ext uri="{FF2B5EF4-FFF2-40B4-BE49-F238E27FC236}">
                    <a16:creationId xmlns:a16="http://schemas.microsoft.com/office/drawing/2014/main" id="{7ADBF293-5C57-406F-AC60-3DC2769CDD26}"/>
                  </a:ext>
                </a:extLst>
              </p:cNvPr>
              <p:cNvSpPr/>
              <p:nvPr/>
            </p:nvSpPr>
            <p:spPr>
              <a:xfrm>
                <a:off x="2328080" y="4632042"/>
                <a:ext cx="6749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3" name="Рисунок 17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4027" y="4674561"/>
                <a:ext cx="522230" cy="208892"/>
              </a:xfrm>
              <a:prstGeom prst="rect">
                <a:avLst/>
              </a:prstGeom>
            </p:spPr>
          </p:pic>
        </p:grpSp>
        <p:sp>
          <p:nvSpPr>
            <p:cNvPr id="171" name="Скругленный прямоугольник 170">
              <a:extLst>
                <a:ext uri="{FF2B5EF4-FFF2-40B4-BE49-F238E27FC236}">
                  <a16:creationId xmlns:a16="http://schemas.microsoft.com/office/drawing/2014/main" id="{1EA5F75B-BF60-5084-38F5-F7C563D22B1E}"/>
                </a:ext>
              </a:extLst>
            </p:cNvPr>
            <p:cNvSpPr/>
            <p:nvPr/>
          </p:nvSpPr>
          <p:spPr>
            <a:xfrm>
              <a:off x="3814482" y="3921231"/>
              <a:ext cx="507201" cy="2795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58092" y="5228158"/>
            <a:ext cx="2475191" cy="603556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57605EE-A959-9F04-276E-62F51A56A1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98368" y="5612639"/>
            <a:ext cx="863930" cy="208476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2EDCB4CE-51CF-ECCF-1148-B86FC26E15C2}"/>
              </a:ext>
            </a:extLst>
          </p:cNvPr>
          <p:cNvSpPr/>
          <p:nvPr/>
        </p:nvSpPr>
        <p:spPr>
          <a:xfrm>
            <a:off x="788047" y="6330766"/>
            <a:ext cx="917312" cy="2142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6299043"/>
            <a:ext cx="699520" cy="2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7779346" y="2539997"/>
            <a:ext cx="4085961" cy="346691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365226" y="2542512"/>
            <a:ext cx="4286562" cy="346691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-39508"/>
            <a:ext cx="12192000" cy="9378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5596" y="131285"/>
            <a:ext cx="1023096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ts val="3800"/>
              </a:lnSpc>
              <a:spcAft>
                <a:spcPts val="600"/>
              </a:spcAft>
            </a:pPr>
            <a:r>
              <a:rPr lang="ru-RU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Производственная кооперация и сбыт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88" y="206415"/>
            <a:ext cx="1269577" cy="38551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925021" y="284366"/>
            <a:ext cx="550822" cy="28463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007470" y="3643560"/>
            <a:ext cx="117389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зарубежных компаний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885392" y="3495458"/>
            <a:ext cx="12675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42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42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</a:t>
            </a:r>
            <a:r>
              <a:rPr lang="ru-RU" sz="42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</a:t>
            </a:r>
            <a:endParaRPr lang="ru-RU" sz="42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28664" y="5325109"/>
            <a:ext cx="21255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5,3 </a:t>
            </a:r>
            <a:r>
              <a:rPr lang="ru-RU" sz="20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221509" y="5325109"/>
            <a:ext cx="410309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номенклатурных позиций, по которым компании ищут российских поставщиков, из них </a:t>
            </a:r>
            <a:r>
              <a:rPr lang="en-US" sz="12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12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5</a:t>
            </a:r>
            <a:r>
              <a:rPr lang="en-US" sz="12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00 </a:t>
            </a:r>
            <a:r>
              <a:rPr lang="ru-RU" sz="1200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– спрос иностранных компаний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3843" y="4328674"/>
            <a:ext cx="834443" cy="4599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859676" y="4788244"/>
            <a:ext cx="834443" cy="4599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58141" y="4294159"/>
            <a:ext cx="663887" cy="438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5982BFC1-472F-4BB6-A9F1-F8DA3570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3004" y="4380770"/>
            <a:ext cx="652301" cy="3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6658" y="4875880"/>
            <a:ext cx="693067" cy="252559"/>
          </a:xfrm>
          <a:prstGeom prst="rect">
            <a:avLst/>
          </a:prstGeom>
        </p:spPr>
      </p:pic>
      <p:sp>
        <p:nvSpPr>
          <p:cNvPr id="71" name="Полилиния 70"/>
          <p:cNvSpPr/>
          <p:nvPr/>
        </p:nvSpPr>
        <p:spPr>
          <a:xfrm>
            <a:off x="10226743" y="4279311"/>
            <a:ext cx="953832" cy="441785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63F22-DD9A-A2FA-F6DE-E68431CB7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4" y="2115217"/>
            <a:ext cx="1070231" cy="107023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37" y="2063804"/>
            <a:ext cx="1081055" cy="108105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345596" y="919872"/>
            <a:ext cx="104696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24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Персональная поддержка МСП-поставщиков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433150" y="2250127"/>
            <a:ext cx="4279709" cy="636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20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МСП-производителей </a:t>
            </a:r>
            <a:r>
              <a:rPr lang="ru-RU" sz="20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непродовольственной продукции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45596" y="3116121"/>
            <a:ext cx="63309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На сервисе уже размещены потребности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499801" y="3605008"/>
            <a:ext cx="20776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крупных российских компаний и </a:t>
            </a:r>
            <a:r>
              <a:rPr lang="ru-RU" sz="1200" dirty="0" err="1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ритейлеров</a:t>
            </a:r>
            <a:endParaRPr lang="ru-RU" sz="120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67000" y="3490848"/>
            <a:ext cx="12675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42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42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60</a:t>
            </a:r>
            <a:endParaRPr lang="ru-RU" sz="42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585389" y="4328674"/>
            <a:ext cx="834443" cy="4599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859626" y="2250127"/>
            <a:ext cx="400568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20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МСП-производителей </a:t>
            </a:r>
            <a:r>
              <a:rPr lang="ru-RU" sz="20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продовольственной продукции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119593" y="3568277"/>
            <a:ext cx="22949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крупнейших </a:t>
            </a:r>
          </a:p>
          <a:p>
            <a:pPr defTabSz="1507846"/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российских ритейлеров</a:t>
            </a:r>
            <a:endParaRPr lang="ru-RU" sz="120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690113" y="3495458"/>
            <a:ext cx="70888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ru-RU" sz="42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8</a:t>
            </a:r>
          </a:p>
        </p:txBody>
      </p:sp>
      <p:sp>
        <p:nvSpPr>
          <p:cNvPr id="101" name="Полилиния 100"/>
          <p:cNvSpPr/>
          <p:nvPr/>
        </p:nvSpPr>
        <p:spPr>
          <a:xfrm>
            <a:off x="9164721" y="4285160"/>
            <a:ext cx="977236" cy="438207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14" y="4464413"/>
            <a:ext cx="784233" cy="98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91" y="4437133"/>
            <a:ext cx="700825" cy="132089"/>
          </a:xfrm>
          <a:prstGeom prst="rect">
            <a:avLst/>
          </a:prstGeom>
        </p:spPr>
      </p:pic>
      <p:pic>
        <p:nvPicPr>
          <p:cNvPr id="41" name="Picture 6" descr="Как у всех: X5 Retail Group представила новый логотип | ПРОДУКТ медиа">
            <a:extLst>
              <a:ext uri="{FF2B5EF4-FFF2-40B4-BE49-F238E27FC236}">
                <a16:creationId xmlns:a16="http://schemas.microsoft.com/office/drawing/2014/main" id="{2983E643-47E6-A7B4-409D-04DD1A6E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39" y="4344067"/>
            <a:ext cx="573500" cy="3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олилиния 101"/>
          <p:cNvSpPr/>
          <p:nvPr/>
        </p:nvSpPr>
        <p:spPr>
          <a:xfrm>
            <a:off x="8308572" y="4298115"/>
            <a:ext cx="762380" cy="441785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6" y="4347259"/>
            <a:ext cx="513749" cy="333937"/>
          </a:xfrm>
          <a:prstGeom prst="rect">
            <a:avLst/>
          </a:prstGeom>
        </p:spPr>
      </p:pic>
      <p:sp>
        <p:nvSpPr>
          <p:cNvPr id="103" name="Полилиния 102"/>
          <p:cNvSpPr/>
          <p:nvPr/>
        </p:nvSpPr>
        <p:spPr>
          <a:xfrm>
            <a:off x="6649511" y="4948275"/>
            <a:ext cx="1773695" cy="441785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3" b="37323"/>
          <a:stretch/>
        </p:blipFill>
        <p:spPr>
          <a:xfrm>
            <a:off x="6731336" y="4946110"/>
            <a:ext cx="1621468" cy="411110"/>
          </a:xfrm>
          <a:prstGeom prst="rect">
            <a:avLst/>
          </a:prstGeom>
        </p:spPr>
      </p:pic>
      <p:grpSp>
        <p:nvGrpSpPr>
          <p:cNvPr id="108" name="Группа 107"/>
          <p:cNvGrpSpPr>
            <a:grpSpLocks noChangeAspect="1"/>
          </p:cNvGrpSpPr>
          <p:nvPr/>
        </p:nvGrpSpPr>
        <p:grpSpPr>
          <a:xfrm>
            <a:off x="9799564" y="5062681"/>
            <a:ext cx="2261416" cy="214983"/>
            <a:chOff x="5823356" y="686429"/>
            <a:chExt cx="4301719" cy="408946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09" b="48553"/>
            <a:stretch/>
          </p:blipFill>
          <p:spPr>
            <a:xfrm>
              <a:off x="5823356" y="686429"/>
              <a:ext cx="2406244" cy="408946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5" t="51917" r="9347" b="4945"/>
            <a:stretch/>
          </p:blipFill>
          <p:spPr>
            <a:xfrm>
              <a:off x="8229600" y="695324"/>
              <a:ext cx="1895475" cy="342901"/>
            </a:xfrm>
            <a:prstGeom prst="rect">
              <a:avLst/>
            </a:prstGeom>
          </p:spPr>
        </p:pic>
      </p:grpSp>
      <p:sp>
        <p:nvSpPr>
          <p:cNvPr id="111" name="Прямоугольник 110"/>
          <p:cNvSpPr/>
          <p:nvPr/>
        </p:nvSpPr>
        <p:spPr>
          <a:xfrm>
            <a:off x="9825579" y="4794912"/>
            <a:ext cx="7180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4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 также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659933" y="3116121"/>
            <a:ext cx="51605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На сервисе уже размещены потребности 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6181732" y="2073001"/>
            <a:ext cx="0" cy="46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367000" y="2062695"/>
            <a:ext cx="1182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олилиния 75"/>
          <p:cNvSpPr/>
          <p:nvPr/>
        </p:nvSpPr>
        <p:spPr>
          <a:xfrm>
            <a:off x="8505031" y="4935527"/>
            <a:ext cx="1188055" cy="438207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77" name="Picture 70" descr="https://webpulse.imgsmail.ru/imgpreview?mb=webpulse&amp;key=pulse_cabinet-image-93d42a6e-8c73-4bd0-9d92-b85a1a97a76b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b="24448"/>
          <a:stretch/>
        </p:blipFill>
        <p:spPr bwMode="auto">
          <a:xfrm>
            <a:off x="8611508" y="4980917"/>
            <a:ext cx="1019674" cy="3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37" y="4940752"/>
            <a:ext cx="928902" cy="163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0" y="4425377"/>
            <a:ext cx="903764" cy="281544"/>
          </a:xfrm>
          <a:prstGeom prst="rect">
            <a:avLst/>
          </a:prstGeom>
        </p:spPr>
      </p:pic>
      <p:sp>
        <p:nvSpPr>
          <p:cNvPr id="79" name="Скругленный прямоугольник 78"/>
          <p:cNvSpPr/>
          <p:nvPr/>
        </p:nvSpPr>
        <p:spPr>
          <a:xfrm>
            <a:off x="1297925" y="4328288"/>
            <a:ext cx="1186354" cy="4599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835943" y="4794583"/>
            <a:ext cx="1101077" cy="4599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407719" y="4288208"/>
            <a:ext cx="805805" cy="4516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Picture 4" descr="https://argoclima.com/wp-content/uploads/2020/04/metro-ag-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25" y="4417055"/>
            <a:ext cx="693850" cy="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6186578" y="1468717"/>
            <a:ext cx="5127044" cy="553998"/>
          </a:xfrm>
          <a:prstGeom prst="rect">
            <a:avLst/>
          </a:prstGeom>
          <a:solidFill>
            <a:srgbClr val="84E0F7"/>
          </a:solidFill>
          <a:ln w="28575">
            <a:solidFill>
              <a:srgbClr val="84E0F7"/>
            </a:solidFill>
          </a:ln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</a:t>
            </a:r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оиск спроса </a:t>
            </a:r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крупных компаний </a:t>
            </a:r>
            <a:endParaRPr lang="ru-RU" dirty="0" smtClean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  <a:p>
            <a:pPr defTabSz="1507846"/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отправка предложений</a:t>
            </a:r>
            <a:endParaRPr lang="ru-RU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2146" y="1481934"/>
            <a:ext cx="4802136" cy="553998"/>
          </a:xfrm>
          <a:prstGeom prst="rect">
            <a:avLst/>
          </a:prstGeom>
          <a:solidFill>
            <a:srgbClr val="84E0F7"/>
          </a:solidFill>
          <a:ln w="28575">
            <a:solidFill>
              <a:srgbClr val="84E0F7"/>
            </a:solidFill>
          </a:ln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</a:t>
            </a:r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омощь </a:t>
            </a:r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коммуникации МСП </a:t>
            </a:r>
            <a:endParaRPr lang="ru-RU" dirty="0" smtClean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  <a:p>
            <a:pPr defTabSz="1507846"/>
            <a:r>
              <a:rPr lang="ru-RU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 </a:t>
            </a:r>
            <a:r>
              <a:rPr lang="ru-RU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компаниями и ритейлерами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8879753" y="3457507"/>
            <a:ext cx="18146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44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42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240</a:t>
            </a:r>
            <a:endParaRPr lang="ru-RU" sz="42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352775" y="3521144"/>
            <a:ext cx="16009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</a:t>
            </a:r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убъектов МСП </a:t>
            </a:r>
          </a:p>
          <a:p>
            <a:pPr defTabSz="1507846"/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заключили договоры поставки  </a:t>
            </a:r>
            <a:endParaRPr lang="ru-RU" sz="120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672092" y="5564151"/>
            <a:ext cx="21255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8</a:t>
            </a: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9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</a:t>
            </a:r>
            <a:endParaRPr lang="ru-RU" sz="20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49656" y="5662248"/>
            <a:ext cx="410309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номенклатурных позиций, по которым компании ищут российских </a:t>
            </a:r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поставщиков продуктов питания</a:t>
            </a:r>
            <a:endParaRPr lang="ru-RU" sz="12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18490" y="6196421"/>
            <a:ext cx="25428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24 </a:t>
            </a:r>
            <a:r>
              <a:rPr lang="ru-RU" sz="20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400461" y="6291693"/>
            <a:ext cx="32513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субъектов МСП включены </a:t>
            </a:r>
            <a:b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 </a:t>
            </a:r>
            <a:r>
              <a:rPr lang="ru-RU" sz="1200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Реестр промышленных </a:t>
            </a:r>
            <a:r>
              <a:rPr lang="ru-RU" sz="12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компаний</a:t>
            </a:r>
            <a:endParaRPr lang="ru-RU" sz="12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670223" y="6190902"/>
            <a:ext cx="1838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defRPr/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0,6 </a:t>
            </a:r>
            <a:r>
              <a:rPr lang="ru-RU" sz="20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511632" y="6295279"/>
            <a:ext cx="35891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507846"/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субъектов МСП включены </a:t>
            </a:r>
            <a:b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2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 </a:t>
            </a:r>
            <a:r>
              <a:rPr lang="ru-RU" sz="1200" dirty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Реестр </a:t>
            </a:r>
            <a:r>
              <a:rPr lang="ru-RU" sz="12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поставщиков продуктов питания</a:t>
            </a:r>
            <a:endParaRPr lang="ru-RU" sz="12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90" name="Picture 2" descr="Государственный флаг Республики Беларусь | Официальный интернет-портал  Президента Республики Беларусь">
            <a:extLst>
              <a:ext uri="{FF2B5EF4-FFF2-40B4-BE49-F238E27FC236}">
                <a16:creationId xmlns:a16="http://schemas.microsoft.com/office/drawing/2014/main" id="{3B3397CB-6A22-A9F9-8F26-4B8BD466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5635" y="4129475"/>
            <a:ext cx="392954" cy="2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Флаг Армении — Википедия">
            <a:extLst>
              <a:ext uri="{FF2B5EF4-FFF2-40B4-BE49-F238E27FC236}">
                <a16:creationId xmlns:a16="http://schemas.microsoft.com/office/drawing/2014/main" id="{DEA57F7D-B5DF-E929-4387-05B82699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3478" y="4123032"/>
            <a:ext cx="378355" cy="2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Флаг Азербайджанской Республики — Википедия">
            <a:extLst>
              <a:ext uri="{FF2B5EF4-FFF2-40B4-BE49-F238E27FC236}">
                <a16:creationId xmlns:a16="http://schemas.microsoft.com/office/drawing/2014/main" id="{BE0474C1-7FE5-BE03-02F4-2F2E0CCD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7808" y="4123032"/>
            <a:ext cx="386631" cy="2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Флаг Объединённых Арабских Эмиратов — Википедия">
            <a:extLst>
              <a:ext uri="{FF2B5EF4-FFF2-40B4-BE49-F238E27FC236}">
                <a16:creationId xmlns:a16="http://schemas.microsoft.com/office/drawing/2014/main" id="{0D26C5C5-E28B-39C4-E57B-45DA8BC1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6676" y="4406262"/>
            <a:ext cx="449025" cy="2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4609130" y="4406735"/>
            <a:ext cx="363199" cy="22356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5380324" y="4403246"/>
            <a:ext cx="351823" cy="234435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011572" y="4405899"/>
            <a:ext cx="334072" cy="22288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5385354" y="4115740"/>
            <a:ext cx="346793" cy="230477"/>
          </a:xfrm>
          <a:prstGeom prst="rect">
            <a:avLst/>
          </a:prstGeom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93" y="4391455"/>
            <a:ext cx="516229" cy="3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qrcoder.ru/code/?https%3A%2F%2Fxn--l1agf.xn--p1ai%2Fservices%2Fdevelopment%2Fpromo%2Fnonprod%2F&amp;4&amp;0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39" y="1396609"/>
            <a:ext cx="644003" cy="6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qrcoder.ru/code/?https%3A%2F%2F%EC%F1%EF.%F0%F4%2Fservices%2Fdevelopment%2Fpromo%2Fprod&amp;4&amp;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97" y="1396609"/>
            <a:ext cx="614574" cy="6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81" y="292029"/>
            <a:ext cx="1525699" cy="296053"/>
          </a:xfrm>
          <a:prstGeom prst="rect">
            <a:avLst/>
          </a:prstGeom>
        </p:spPr>
      </p:pic>
      <p:sp>
        <p:nvSpPr>
          <p:cNvPr id="114" name="Номер слайда 1"/>
          <p:cNvSpPr txBox="1">
            <a:spLocks/>
          </p:cNvSpPr>
          <p:nvPr/>
        </p:nvSpPr>
        <p:spPr>
          <a:xfrm>
            <a:off x="11531189" y="6553761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773062" y="4115741"/>
            <a:ext cx="358174" cy="22350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087" y="4286029"/>
            <a:ext cx="499856" cy="459599"/>
          </a:xfrm>
          <a:prstGeom prst="rect">
            <a:avLst/>
          </a:prstGeom>
        </p:spPr>
      </p:pic>
      <p:sp>
        <p:nvSpPr>
          <p:cNvPr id="117" name="Полилиния 116"/>
          <p:cNvSpPr/>
          <p:nvPr/>
        </p:nvSpPr>
        <p:spPr>
          <a:xfrm>
            <a:off x="11265361" y="4279311"/>
            <a:ext cx="795619" cy="451295"/>
          </a:xfrm>
          <a:custGeom>
            <a:avLst/>
            <a:gdLst>
              <a:gd name="connsiteX0" fmla="*/ 233720 w 1073960"/>
              <a:gd name="connsiteY0" fmla="*/ 0 h 467438"/>
              <a:gd name="connsiteX1" fmla="*/ 233973 w 1073960"/>
              <a:gd name="connsiteY1" fmla="*/ 0 h 467438"/>
              <a:gd name="connsiteX2" fmla="*/ 235750 w 1073960"/>
              <a:gd name="connsiteY2" fmla="*/ 0 h 467438"/>
              <a:gd name="connsiteX3" fmla="*/ 235759 w 1073960"/>
              <a:gd name="connsiteY3" fmla="*/ 0 h 467438"/>
              <a:gd name="connsiteX4" fmla="*/ 239757 w 1073960"/>
              <a:gd name="connsiteY4" fmla="*/ 0 h 467438"/>
              <a:gd name="connsiteX5" fmla="*/ 239767 w 1073960"/>
              <a:gd name="connsiteY5" fmla="*/ 0 h 467438"/>
              <a:gd name="connsiteX6" fmla="*/ 251036 w 1073960"/>
              <a:gd name="connsiteY6" fmla="*/ 0 h 467438"/>
              <a:gd name="connsiteX7" fmla="*/ 255044 w 1073960"/>
              <a:gd name="connsiteY7" fmla="*/ 0 h 467438"/>
              <a:gd name="connsiteX8" fmla="*/ 256820 w 1073960"/>
              <a:gd name="connsiteY8" fmla="*/ 0 h 467438"/>
              <a:gd name="connsiteX9" fmla="*/ 266930 w 1073960"/>
              <a:gd name="connsiteY9" fmla="*/ 0 h 467438"/>
              <a:gd name="connsiteX10" fmla="*/ 273280 w 1073960"/>
              <a:gd name="connsiteY10" fmla="*/ 0 h 467438"/>
              <a:gd name="connsiteX11" fmla="*/ 277287 w 1073960"/>
              <a:gd name="connsiteY11" fmla="*/ 0 h 467438"/>
              <a:gd name="connsiteX12" fmla="*/ 279327 w 1073960"/>
              <a:gd name="connsiteY12" fmla="*/ 0 h 467438"/>
              <a:gd name="connsiteX13" fmla="*/ 283334 w 1073960"/>
              <a:gd name="connsiteY13" fmla="*/ 0 h 467438"/>
              <a:gd name="connsiteX14" fmla="*/ 291309 w 1073960"/>
              <a:gd name="connsiteY14" fmla="*/ 0 h 467438"/>
              <a:gd name="connsiteX15" fmla="*/ 294350 w 1073960"/>
              <a:gd name="connsiteY15" fmla="*/ 0 h 467438"/>
              <a:gd name="connsiteX16" fmla="*/ 294604 w 1073960"/>
              <a:gd name="connsiteY16" fmla="*/ 0 h 467438"/>
              <a:gd name="connsiteX17" fmla="*/ 297356 w 1073960"/>
              <a:gd name="connsiteY17" fmla="*/ 0 h 467438"/>
              <a:gd name="connsiteX18" fmla="*/ 298611 w 1073960"/>
              <a:gd name="connsiteY18" fmla="*/ 0 h 467438"/>
              <a:gd name="connsiteX19" fmla="*/ 300388 w 1073960"/>
              <a:gd name="connsiteY19" fmla="*/ 0 h 467438"/>
              <a:gd name="connsiteX20" fmla="*/ 300397 w 1073960"/>
              <a:gd name="connsiteY20" fmla="*/ 0 h 467438"/>
              <a:gd name="connsiteX21" fmla="*/ 310497 w 1073960"/>
              <a:gd name="connsiteY21" fmla="*/ 0 h 467438"/>
              <a:gd name="connsiteX22" fmla="*/ 312633 w 1073960"/>
              <a:gd name="connsiteY22" fmla="*/ 0 h 467438"/>
              <a:gd name="connsiteX23" fmla="*/ 315674 w 1073960"/>
              <a:gd name="connsiteY23" fmla="*/ 0 h 467438"/>
              <a:gd name="connsiteX24" fmla="*/ 327561 w 1073960"/>
              <a:gd name="connsiteY24" fmla="*/ 0 h 467438"/>
              <a:gd name="connsiteX25" fmla="*/ 331568 w 1073960"/>
              <a:gd name="connsiteY25" fmla="*/ 0 h 467438"/>
              <a:gd name="connsiteX26" fmla="*/ 334876 w 1073960"/>
              <a:gd name="connsiteY26" fmla="*/ 0 h 467438"/>
              <a:gd name="connsiteX27" fmla="*/ 334886 w 1073960"/>
              <a:gd name="connsiteY27" fmla="*/ 0 h 467438"/>
              <a:gd name="connsiteX28" fmla="*/ 337918 w 1073960"/>
              <a:gd name="connsiteY28" fmla="*/ 0 h 467438"/>
              <a:gd name="connsiteX29" fmla="*/ 340923 w 1073960"/>
              <a:gd name="connsiteY29" fmla="*/ 0 h 467438"/>
              <a:gd name="connsiteX30" fmla="*/ 343965 w 1073960"/>
              <a:gd name="connsiteY30" fmla="*/ 0 h 467438"/>
              <a:gd name="connsiteX31" fmla="*/ 350163 w 1073960"/>
              <a:gd name="connsiteY31" fmla="*/ 0 h 467438"/>
              <a:gd name="connsiteX32" fmla="*/ 351939 w 1073960"/>
              <a:gd name="connsiteY32" fmla="*/ 0 h 467438"/>
              <a:gd name="connsiteX33" fmla="*/ 355947 w 1073960"/>
              <a:gd name="connsiteY33" fmla="*/ 0 h 467438"/>
              <a:gd name="connsiteX34" fmla="*/ 356200 w 1073960"/>
              <a:gd name="connsiteY34" fmla="*/ 0 h 467438"/>
              <a:gd name="connsiteX35" fmla="*/ 356210 w 1073960"/>
              <a:gd name="connsiteY35" fmla="*/ 0 h 467438"/>
              <a:gd name="connsiteX36" fmla="*/ 357987 w 1073960"/>
              <a:gd name="connsiteY36" fmla="*/ 0 h 467438"/>
              <a:gd name="connsiteX37" fmla="*/ 359242 w 1073960"/>
              <a:gd name="connsiteY37" fmla="*/ 0 h 467438"/>
              <a:gd name="connsiteX38" fmla="*/ 361994 w 1073960"/>
              <a:gd name="connsiteY38" fmla="*/ 0 h 467438"/>
              <a:gd name="connsiteX39" fmla="*/ 371129 w 1073960"/>
              <a:gd name="connsiteY39" fmla="*/ 0 h 467438"/>
              <a:gd name="connsiteX40" fmla="*/ 373263 w 1073960"/>
              <a:gd name="connsiteY40" fmla="*/ 0 h 467438"/>
              <a:gd name="connsiteX41" fmla="*/ 375135 w 1073960"/>
              <a:gd name="connsiteY41" fmla="*/ 0 h 467438"/>
              <a:gd name="connsiteX42" fmla="*/ 377271 w 1073960"/>
              <a:gd name="connsiteY42" fmla="*/ 0 h 467438"/>
              <a:gd name="connsiteX43" fmla="*/ 378453 w 1073960"/>
              <a:gd name="connsiteY43" fmla="*/ 0 h 467438"/>
              <a:gd name="connsiteX44" fmla="*/ 389158 w 1073960"/>
              <a:gd name="connsiteY44" fmla="*/ 0 h 467438"/>
              <a:gd name="connsiteX45" fmla="*/ 392199 w 1073960"/>
              <a:gd name="connsiteY45" fmla="*/ 0 h 467438"/>
              <a:gd name="connsiteX46" fmla="*/ 393730 w 1073960"/>
              <a:gd name="connsiteY46" fmla="*/ 0 h 467438"/>
              <a:gd name="connsiteX47" fmla="*/ 395507 w 1073960"/>
              <a:gd name="connsiteY47" fmla="*/ 0 h 467438"/>
              <a:gd name="connsiteX48" fmla="*/ 395516 w 1073960"/>
              <a:gd name="connsiteY48" fmla="*/ 0 h 467438"/>
              <a:gd name="connsiteX49" fmla="*/ 399514 w 1073960"/>
              <a:gd name="connsiteY49" fmla="*/ 0 h 467438"/>
              <a:gd name="connsiteX50" fmla="*/ 399524 w 1073960"/>
              <a:gd name="connsiteY50" fmla="*/ 0 h 467438"/>
              <a:gd name="connsiteX51" fmla="*/ 399777 w 1073960"/>
              <a:gd name="connsiteY51" fmla="*/ 0 h 467438"/>
              <a:gd name="connsiteX52" fmla="*/ 401555 w 1073960"/>
              <a:gd name="connsiteY52" fmla="*/ 0 h 467438"/>
              <a:gd name="connsiteX53" fmla="*/ 405561 w 1073960"/>
              <a:gd name="connsiteY53" fmla="*/ 0 h 467438"/>
              <a:gd name="connsiteX54" fmla="*/ 410793 w 1073960"/>
              <a:gd name="connsiteY54" fmla="*/ 0 h 467438"/>
              <a:gd name="connsiteX55" fmla="*/ 414801 w 1073960"/>
              <a:gd name="connsiteY55" fmla="*/ 0 h 467438"/>
              <a:gd name="connsiteX56" fmla="*/ 416577 w 1073960"/>
              <a:gd name="connsiteY56" fmla="*/ 0 h 467438"/>
              <a:gd name="connsiteX57" fmla="*/ 416831 w 1073960"/>
              <a:gd name="connsiteY57" fmla="*/ 0 h 467438"/>
              <a:gd name="connsiteX58" fmla="*/ 416840 w 1073960"/>
              <a:gd name="connsiteY58" fmla="*/ 0 h 467438"/>
              <a:gd name="connsiteX59" fmla="*/ 420838 w 1073960"/>
              <a:gd name="connsiteY59" fmla="*/ 0 h 467438"/>
              <a:gd name="connsiteX60" fmla="*/ 420848 w 1073960"/>
              <a:gd name="connsiteY60" fmla="*/ 0 h 467438"/>
              <a:gd name="connsiteX61" fmla="*/ 422625 w 1073960"/>
              <a:gd name="connsiteY61" fmla="*/ 0 h 467438"/>
              <a:gd name="connsiteX62" fmla="*/ 426687 w 1073960"/>
              <a:gd name="connsiteY62" fmla="*/ 0 h 467438"/>
              <a:gd name="connsiteX63" fmla="*/ 432725 w 1073960"/>
              <a:gd name="connsiteY63" fmla="*/ 0 h 467438"/>
              <a:gd name="connsiteX64" fmla="*/ 432735 w 1073960"/>
              <a:gd name="connsiteY64" fmla="*/ 0 h 467438"/>
              <a:gd name="connsiteX65" fmla="*/ 435767 w 1073960"/>
              <a:gd name="connsiteY65" fmla="*/ 0 h 467438"/>
              <a:gd name="connsiteX66" fmla="*/ 437901 w 1073960"/>
              <a:gd name="connsiteY66" fmla="*/ 0 h 467438"/>
              <a:gd name="connsiteX67" fmla="*/ 439084 w 1073960"/>
              <a:gd name="connsiteY67" fmla="*/ 0 h 467438"/>
              <a:gd name="connsiteX68" fmla="*/ 443091 w 1073960"/>
              <a:gd name="connsiteY68" fmla="*/ 0 h 467438"/>
              <a:gd name="connsiteX69" fmla="*/ 448011 w 1073960"/>
              <a:gd name="connsiteY69" fmla="*/ 0 h 467438"/>
              <a:gd name="connsiteX70" fmla="*/ 449788 w 1073960"/>
              <a:gd name="connsiteY70" fmla="*/ 0 h 467438"/>
              <a:gd name="connsiteX71" fmla="*/ 453796 w 1073960"/>
              <a:gd name="connsiteY71" fmla="*/ 0 h 467438"/>
              <a:gd name="connsiteX72" fmla="*/ 454361 w 1073960"/>
              <a:gd name="connsiteY72" fmla="*/ 0 h 467438"/>
              <a:gd name="connsiteX73" fmla="*/ 457113 w 1073960"/>
              <a:gd name="connsiteY73" fmla="*/ 0 h 467438"/>
              <a:gd name="connsiteX74" fmla="*/ 458368 w 1073960"/>
              <a:gd name="connsiteY74" fmla="*/ 0 h 467438"/>
              <a:gd name="connsiteX75" fmla="*/ 460145 w 1073960"/>
              <a:gd name="connsiteY75" fmla="*/ 0 h 467438"/>
              <a:gd name="connsiteX76" fmla="*/ 460154 w 1073960"/>
              <a:gd name="connsiteY76" fmla="*/ 0 h 467438"/>
              <a:gd name="connsiteX77" fmla="*/ 460408 w 1073960"/>
              <a:gd name="connsiteY77" fmla="*/ 0 h 467438"/>
              <a:gd name="connsiteX78" fmla="*/ 464415 w 1073960"/>
              <a:gd name="connsiteY78" fmla="*/ 0 h 467438"/>
              <a:gd name="connsiteX79" fmla="*/ 466193 w 1073960"/>
              <a:gd name="connsiteY79" fmla="*/ 0 h 467438"/>
              <a:gd name="connsiteX80" fmla="*/ 470254 w 1073960"/>
              <a:gd name="connsiteY80" fmla="*/ 0 h 467438"/>
              <a:gd name="connsiteX81" fmla="*/ 472390 w 1073960"/>
              <a:gd name="connsiteY81" fmla="*/ 0 h 467438"/>
              <a:gd name="connsiteX82" fmla="*/ 475431 w 1073960"/>
              <a:gd name="connsiteY82" fmla="*/ 0 h 467438"/>
              <a:gd name="connsiteX83" fmla="*/ 476302 w 1073960"/>
              <a:gd name="connsiteY83" fmla="*/ 0 h 467438"/>
              <a:gd name="connsiteX84" fmla="*/ 478437 w 1073960"/>
              <a:gd name="connsiteY84" fmla="*/ 0 h 467438"/>
              <a:gd name="connsiteX85" fmla="*/ 481469 w 1073960"/>
              <a:gd name="connsiteY85" fmla="*/ 0 h 467438"/>
              <a:gd name="connsiteX86" fmla="*/ 481478 w 1073960"/>
              <a:gd name="connsiteY86" fmla="*/ 0 h 467438"/>
              <a:gd name="connsiteX87" fmla="*/ 487318 w 1073960"/>
              <a:gd name="connsiteY87" fmla="*/ 0 h 467438"/>
              <a:gd name="connsiteX88" fmla="*/ 491325 w 1073960"/>
              <a:gd name="connsiteY88" fmla="*/ 0 h 467438"/>
              <a:gd name="connsiteX89" fmla="*/ 491579 w 1073960"/>
              <a:gd name="connsiteY89" fmla="*/ 0 h 467438"/>
              <a:gd name="connsiteX90" fmla="*/ 493356 w 1073960"/>
              <a:gd name="connsiteY90" fmla="*/ 0 h 467438"/>
              <a:gd name="connsiteX91" fmla="*/ 493365 w 1073960"/>
              <a:gd name="connsiteY91" fmla="*/ 0 h 467438"/>
              <a:gd name="connsiteX92" fmla="*/ 497363 w 1073960"/>
              <a:gd name="connsiteY92" fmla="*/ 0 h 467438"/>
              <a:gd name="connsiteX93" fmla="*/ 497373 w 1073960"/>
              <a:gd name="connsiteY93" fmla="*/ 0 h 467438"/>
              <a:gd name="connsiteX94" fmla="*/ 500680 w 1073960"/>
              <a:gd name="connsiteY94" fmla="*/ 0 h 467438"/>
              <a:gd name="connsiteX95" fmla="*/ 503722 w 1073960"/>
              <a:gd name="connsiteY95" fmla="*/ 0 h 467438"/>
              <a:gd name="connsiteX96" fmla="*/ 508642 w 1073960"/>
              <a:gd name="connsiteY96" fmla="*/ 0 h 467438"/>
              <a:gd name="connsiteX97" fmla="*/ 512649 w 1073960"/>
              <a:gd name="connsiteY97" fmla="*/ 0 h 467438"/>
              <a:gd name="connsiteX98" fmla="*/ 514426 w 1073960"/>
              <a:gd name="connsiteY98" fmla="*/ 0 h 467438"/>
              <a:gd name="connsiteX99" fmla="*/ 515957 w 1073960"/>
              <a:gd name="connsiteY99" fmla="*/ 0 h 467438"/>
              <a:gd name="connsiteX100" fmla="*/ 515967 w 1073960"/>
              <a:gd name="connsiteY100" fmla="*/ 0 h 467438"/>
              <a:gd name="connsiteX101" fmla="*/ 517744 w 1073960"/>
              <a:gd name="connsiteY101" fmla="*/ 0 h 467438"/>
              <a:gd name="connsiteX102" fmla="*/ 518999 w 1073960"/>
              <a:gd name="connsiteY102" fmla="*/ 0 h 467438"/>
              <a:gd name="connsiteX103" fmla="*/ 521751 w 1073960"/>
              <a:gd name="connsiteY103" fmla="*/ 0 h 467438"/>
              <a:gd name="connsiteX104" fmla="*/ 522004 w 1073960"/>
              <a:gd name="connsiteY104" fmla="*/ 0 h 467438"/>
              <a:gd name="connsiteX105" fmla="*/ 525046 w 1073960"/>
              <a:gd name="connsiteY105" fmla="*/ 0 h 467438"/>
              <a:gd name="connsiteX106" fmla="*/ 530886 w 1073960"/>
              <a:gd name="connsiteY106" fmla="*/ 0 h 467438"/>
              <a:gd name="connsiteX107" fmla="*/ 533020 w 1073960"/>
              <a:gd name="connsiteY107" fmla="*/ 0 h 467438"/>
              <a:gd name="connsiteX108" fmla="*/ 534892 w 1073960"/>
              <a:gd name="connsiteY108" fmla="*/ 0 h 467438"/>
              <a:gd name="connsiteX109" fmla="*/ 536933 w 1073960"/>
              <a:gd name="connsiteY109" fmla="*/ 0 h 467438"/>
              <a:gd name="connsiteX110" fmla="*/ 537028 w 1073960"/>
              <a:gd name="connsiteY110" fmla="*/ 0 h 467438"/>
              <a:gd name="connsiteX111" fmla="*/ 539068 w 1073960"/>
              <a:gd name="connsiteY111" fmla="*/ 0 h 467438"/>
              <a:gd name="connsiteX112" fmla="*/ 540940 w 1073960"/>
              <a:gd name="connsiteY112" fmla="*/ 0 h 467438"/>
              <a:gd name="connsiteX113" fmla="*/ 543075 w 1073960"/>
              <a:gd name="connsiteY113" fmla="*/ 0 h 467438"/>
              <a:gd name="connsiteX114" fmla="*/ 548915 w 1073960"/>
              <a:gd name="connsiteY114" fmla="*/ 0 h 467438"/>
              <a:gd name="connsiteX115" fmla="*/ 551956 w 1073960"/>
              <a:gd name="connsiteY115" fmla="*/ 0 h 467438"/>
              <a:gd name="connsiteX116" fmla="*/ 552210 w 1073960"/>
              <a:gd name="connsiteY116" fmla="*/ 0 h 467438"/>
              <a:gd name="connsiteX117" fmla="*/ 554962 w 1073960"/>
              <a:gd name="connsiteY117" fmla="*/ 0 h 467438"/>
              <a:gd name="connsiteX118" fmla="*/ 556217 w 1073960"/>
              <a:gd name="connsiteY118" fmla="*/ 0 h 467438"/>
              <a:gd name="connsiteX119" fmla="*/ 557994 w 1073960"/>
              <a:gd name="connsiteY119" fmla="*/ 0 h 467438"/>
              <a:gd name="connsiteX120" fmla="*/ 558003 w 1073960"/>
              <a:gd name="connsiteY120" fmla="*/ 0 h 467438"/>
              <a:gd name="connsiteX121" fmla="*/ 559534 w 1073960"/>
              <a:gd name="connsiteY121" fmla="*/ 0 h 467438"/>
              <a:gd name="connsiteX122" fmla="*/ 561312 w 1073960"/>
              <a:gd name="connsiteY122" fmla="*/ 0 h 467438"/>
              <a:gd name="connsiteX123" fmla="*/ 565318 w 1073960"/>
              <a:gd name="connsiteY123" fmla="*/ 0 h 467438"/>
              <a:gd name="connsiteX124" fmla="*/ 570239 w 1073960"/>
              <a:gd name="connsiteY124" fmla="*/ 0 h 467438"/>
              <a:gd name="connsiteX125" fmla="*/ 573280 w 1073960"/>
              <a:gd name="connsiteY125" fmla="*/ 0 h 467438"/>
              <a:gd name="connsiteX126" fmla="*/ 576588 w 1073960"/>
              <a:gd name="connsiteY126" fmla="*/ 0 h 467438"/>
              <a:gd name="connsiteX127" fmla="*/ 576597 w 1073960"/>
              <a:gd name="connsiteY127" fmla="*/ 0 h 467438"/>
              <a:gd name="connsiteX128" fmla="*/ 580595 w 1073960"/>
              <a:gd name="connsiteY128" fmla="*/ 0 h 467438"/>
              <a:gd name="connsiteX129" fmla="*/ 580605 w 1073960"/>
              <a:gd name="connsiteY129" fmla="*/ 0 h 467438"/>
              <a:gd name="connsiteX130" fmla="*/ 582382 w 1073960"/>
              <a:gd name="connsiteY130" fmla="*/ 0 h 467438"/>
              <a:gd name="connsiteX131" fmla="*/ 582636 w 1073960"/>
              <a:gd name="connsiteY131" fmla="*/ 0 h 467438"/>
              <a:gd name="connsiteX132" fmla="*/ 586642 w 1073960"/>
              <a:gd name="connsiteY132" fmla="*/ 0 h 467438"/>
              <a:gd name="connsiteX133" fmla="*/ 592482 w 1073960"/>
              <a:gd name="connsiteY133" fmla="*/ 0 h 467438"/>
              <a:gd name="connsiteX134" fmla="*/ 592492 w 1073960"/>
              <a:gd name="connsiteY134" fmla="*/ 0 h 467438"/>
              <a:gd name="connsiteX135" fmla="*/ 595524 w 1073960"/>
              <a:gd name="connsiteY135" fmla="*/ 0 h 467438"/>
              <a:gd name="connsiteX136" fmla="*/ 597658 w 1073960"/>
              <a:gd name="connsiteY136" fmla="*/ 0 h 467438"/>
              <a:gd name="connsiteX137" fmla="*/ 598529 w 1073960"/>
              <a:gd name="connsiteY137" fmla="*/ 0 h 467438"/>
              <a:gd name="connsiteX138" fmla="*/ 601571 w 1073960"/>
              <a:gd name="connsiteY138" fmla="*/ 0 h 467438"/>
              <a:gd name="connsiteX139" fmla="*/ 603706 w 1073960"/>
              <a:gd name="connsiteY139" fmla="*/ 0 h 467438"/>
              <a:gd name="connsiteX140" fmla="*/ 607768 w 1073960"/>
              <a:gd name="connsiteY140" fmla="*/ 0 h 467438"/>
              <a:gd name="connsiteX141" fmla="*/ 609545 w 1073960"/>
              <a:gd name="connsiteY141" fmla="*/ 0 h 467438"/>
              <a:gd name="connsiteX142" fmla="*/ 613553 w 1073960"/>
              <a:gd name="connsiteY142" fmla="*/ 0 h 467438"/>
              <a:gd name="connsiteX143" fmla="*/ 613806 w 1073960"/>
              <a:gd name="connsiteY143" fmla="*/ 0 h 467438"/>
              <a:gd name="connsiteX144" fmla="*/ 613816 w 1073960"/>
              <a:gd name="connsiteY144" fmla="*/ 0 h 467438"/>
              <a:gd name="connsiteX145" fmla="*/ 615592 w 1073960"/>
              <a:gd name="connsiteY145" fmla="*/ 0 h 467438"/>
              <a:gd name="connsiteX146" fmla="*/ 616848 w 1073960"/>
              <a:gd name="connsiteY146" fmla="*/ 0 h 467438"/>
              <a:gd name="connsiteX147" fmla="*/ 619600 w 1073960"/>
              <a:gd name="connsiteY147" fmla="*/ 0 h 467438"/>
              <a:gd name="connsiteX148" fmla="*/ 620165 w 1073960"/>
              <a:gd name="connsiteY148" fmla="*/ 0 h 467438"/>
              <a:gd name="connsiteX149" fmla="*/ 624172 w 1073960"/>
              <a:gd name="connsiteY149" fmla="*/ 0 h 467438"/>
              <a:gd name="connsiteX150" fmla="*/ 625950 w 1073960"/>
              <a:gd name="connsiteY150" fmla="*/ 0 h 467438"/>
              <a:gd name="connsiteX151" fmla="*/ 630869 w 1073960"/>
              <a:gd name="connsiteY151" fmla="*/ 0 h 467438"/>
              <a:gd name="connsiteX152" fmla="*/ 634877 w 1073960"/>
              <a:gd name="connsiteY152" fmla="*/ 0 h 467438"/>
              <a:gd name="connsiteX153" fmla="*/ 636059 w 1073960"/>
              <a:gd name="connsiteY153" fmla="*/ 0 h 467438"/>
              <a:gd name="connsiteX154" fmla="*/ 638194 w 1073960"/>
              <a:gd name="connsiteY154" fmla="*/ 0 h 467438"/>
              <a:gd name="connsiteX155" fmla="*/ 641226 w 1073960"/>
              <a:gd name="connsiteY155" fmla="*/ 0 h 467438"/>
              <a:gd name="connsiteX156" fmla="*/ 641235 w 1073960"/>
              <a:gd name="connsiteY156" fmla="*/ 0 h 467438"/>
              <a:gd name="connsiteX157" fmla="*/ 647274 w 1073960"/>
              <a:gd name="connsiteY157" fmla="*/ 0 h 467438"/>
              <a:gd name="connsiteX158" fmla="*/ 651336 w 1073960"/>
              <a:gd name="connsiteY158" fmla="*/ 0 h 467438"/>
              <a:gd name="connsiteX159" fmla="*/ 653113 w 1073960"/>
              <a:gd name="connsiteY159" fmla="*/ 0 h 467438"/>
              <a:gd name="connsiteX160" fmla="*/ 653122 w 1073960"/>
              <a:gd name="connsiteY160" fmla="*/ 0 h 467438"/>
              <a:gd name="connsiteX161" fmla="*/ 657120 w 1073960"/>
              <a:gd name="connsiteY161" fmla="*/ 0 h 467438"/>
              <a:gd name="connsiteX162" fmla="*/ 657130 w 1073960"/>
              <a:gd name="connsiteY162" fmla="*/ 0 h 467438"/>
              <a:gd name="connsiteX163" fmla="*/ 657383 w 1073960"/>
              <a:gd name="connsiteY163" fmla="*/ 0 h 467438"/>
              <a:gd name="connsiteX164" fmla="*/ 659160 w 1073960"/>
              <a:gd name="connsiteY164" fmla="*/ 0 h 467438"/>
              <a:gd name="connsiteX165" fmla="*/ 663167 w 1073960"/>
              <a:gd name="connsiteY165" fmla="*/ 0 h 467438"/>
              <a:gd name="connsiteX166" fmla="*/ 668399 w 1073960"/>
              <a:gd name="connsiteY166" fmla="*/ 0 h 467438"/>
              <a:gd name="connsiteX167" fmla="*/ 672406 w 1073960"/>
              <a:gd name="connsiteY167" fmla="*/ 0 h 467438"/>
              <a:gd name="connsiteX168" fmla="*/ 674183 w 1073960"/>
              <a:gd name="connsiteY168" fmla="*/ 0 h 467438"/>
              <a:gd name="connsiteX169" fmla="*/ 674437 w 1073960"/>
              <a:gd name="connsiteY169" fmla="*/ 0 h 467438"/>
              <a:gd name="connsiteX170" fmla="*/ 674446 w 1073960"/>
              <a:gd name="connsiteY170" fmla="*/ 0 h 467438"/>
              <a:gd name="connsiteX171" fmla="*/ 678444 w 1073960"/>
              <a:gd name="connsiteY171" fmla="*/ 0 h 467438"/>
              <a:gd name="connsiteX172" fmla="*/ 678454 w 1073960"/>
              <a:gd name="connsiteY172" fmla="*/ 0 h 467438"/>
              <a:gd name="connsiteX173" fmla="*/ 680230 w 1073960"/>
              <a:gd name="connsiteY173" fmla="*/ 0 h 467438"/>
              <a:gd name="connsiteX174" fmla="*/ 681761 w 1073960"/>
              <a:gd name="connsiteY174" fmla="*/ 0 h 467438"/>
              <a:gd name="connsiteX175" fmla="*/ 684803 w 1073960"/>
              <a:gd name="connsiteY175" fmla="*/ 0 h 467438"/>
              <a:gd name="connsiteX176" fmla="*/ 695507 w 1073960"/>
              <a:gd name="connsiteY176" fmla="*/ 0 h 467438"/>
              <a:gd name="connsiteX177" fmla="*/ 696690 w 1073960"/>
              <a:gd name="connsiteY177" fmla="*/ 0 h 467438"/>
              <a:gd name="connsiteX178" fmla="*/ 698825 w 1073960"/>
              <a:gd name="connsiteY178" fmla="*/ 0 h 467438"/>
              <a:gd name="connsiteX179" fmla="*/ 700697 w 1073960"/>
              <a:gd name="connsiteY179" fmla="*/ 0 h 467438"/>
              <a:gd name="connsiteX180" fmla="*/ 702832 w 1073960"/>
              <a:gd name="connsiteY180" fmla="*/ 0 h 467438"/>
              <a:gd name="connsiteX181" fmla="*/ 711967 w 1073960"/>
              <a:gd name="connsiteY181" fmla="*/ 0 h 467438"/>
              <a:gd name="connsiteX182" fmla="*/ 714719 w 1073960"/>
              <a:gd name="connsiteY182" fmla="*/ 0 h 467438"/>
              <a:gd name="connsiteX183" fmla="*/ 715974 w 1073960"/>
              <a:gd name="connsiteY183" fmla="*/ 0 h 467438"/>
              <a:gd name="connsiteX184" fmla="*/ 717751 w 1073960"/>
              <a:gd name="connsiteY184" fmla="*/ 0 h 467438"/>
              <a:gd name="connsiteX185" fmla="*/ 717760 w 1073960"/>
              <a:gd name="connsiteY185" fmla="*/ 0 h 467438"/>
              <a:gd name="connsiteX186" fmla="*/ 718014 w 1073960"/>
              <a:gd name="connsiteY186" fmla="*/ 0 h 467438"/>
              <a:gd name="connsiteX187" fmla="*/ 722021 w 1073960"/>
              <a:gd name="connsiteY187" fmla="*/ 0 h 467438"/>
              <a:gd name="connsiteX188" fmla="*/ 723798 w 1073960"/>
              <a:gd name="connsiteY188" fmla="*/ 0 h 467438"/>
              <a:gd name="connsiteX189" fmla="*/ 729996 w 1073960"/>
              <a:gd name="connsiteY189" fmla="*/ 0 h 467438"/>
              <a:gd name="connsiteX190" fmla="*/ 733037 w 1073960"/>
              <a:gd name="connsiteY190" fmla="*/ 0 h 467438"/>
              <a:gd name="connsiteX191" fmla="*/ 736043 w 1073960"/>
              <a:gd name="connsiteY191" fmla="*/ 0 h 467438"/>
              <a:gd name="connsiteX192" fmla="*/ 739075 w 1073960"/>
              <a:gd name="connsiteY192" fmla="*/ 0 h 467438"/>
              <a:gd name="connsiteX193" fmla="*/ 739084 w 1073960"/>
              <a:gd name="connsiteY193" fmla="*/ 0 h 467438"/>
              <a:gd name="connsiteX194" fmla="*/ 742393 w 1073960"/>
              <a:gd name="connsiteY194" fmla="*/ 0 h 467438"/>
              <a:gd name="connsiteX195" fmla="*/ 746399 w 1073960"/>
              <a:gd name="connsiteY195" fmla="*/ 0 h 467438"/>
              <a:gd name="connsiteX196" fmla="*/ 758286 w 1073960"/>
              <a:gd name="connsiteY196" fmla="*/ 0 h 467438"/>
              <a:gd name="connsiteX197" fmla="*/ 761328 w 1073960"/>
              <a:gd name="connsiteY197" fmla="*/ 0 h 467438"/>
              <a:gd name="connsiteX198" fmla="*/ 763463 w 1073960"/>
              <a:gd name="connsiteY198" fmla="*/ 0 h 467438"/>
              <a:gd name="connsiteX199" fmla="*/ 773563 w 1073960"/>
              <a:gd name="connsiteY199" fmla="*/ 0 h 467438"/>
              <a:gd name="connsiteX200" fmla="*/ 773573 w 1073960"/>
              <a:gd name="connsiteY200" fmla="*/ 0 h 467438"/>
              <a:gd name="connsiteX201" fmla="*/ 775349 w 1073960"/>
              <a:gd name="connsiteY201" fmla="*/ 0 h 467438"/>
              <a:gd name="connsiteX202" fmla="*/ 776605 w 1073960"/>
              <a:gd name="connsiteY202" fmla="*/ 0 h 467438"/>
              <a:gd name="connsiteX203" fmla="*/ 779357 w 1073960"/>
              <a:gd name="connsiteY203" fmla="*/ 0 h 467438"/>
              <a:gd name="connsiteX204" fmla="*/ 779610 w 1073960"/>
              <a:gd name="connsiteY204" fmla="*/ 0 h 467438"/>
              <a:gd name="connsiteX205" fmla="*/ 782652 w 1073960"/>
              <a:gd name="connsiteY205" fmla="*/ 0 h 467438"/>
              <a:gd name="connsiteX206" fmla="*/ 790626 w 1073960"/>
              <a:gd name="connsiteY206" fmla="*/ 0 h 467438"/>
              <a:gd name="connsiteX207" fmla="*/ 794634 w 1073960"/>
              <a:gd name="connsiteY207" fmla="*/ 0 h 467438"/>
              <a:gd name="connsiteX208" fmla="*/ 796673 w 1073960"/>
              <a:gd name="connsiteY208" fmla="*/ 0 h 467438"/>
              <a:gd name="connsiteX209" fmla="*/ 800681 w 1073960"/>
              <a:gd name="connsiteY209" fmla="*/ 0 h 467438"/>
              <a:gd name="connsiteX210" fmla="*/ 807031 w 1073960"/>
              <a:gd name="connsiteY210" fmla="*/ 0 h 467438"/>
              <a:gd name="connsiteX211" fmla="*/ 817140 w 1073960"/>
              <a:gd name="connsiteY211" fmla="*/ 0 h 467438"/>
              <a:gd name="connsiteX212" fmla="*/ 818917 w 1073960"/>
              <a:gd name="connsiteY212" fmla="*/ 0 h 467438"/>
              <a:gd name="connsiteX213" fmla="*/ 822924 w 1073960"/>
              <a:gd name="connsiteY213" fmla="*/ 0 h 467438"/>
              <a:gd name="connsiteX214" fmla="*/ 834194 w 1073960"/>
              <a:gd name="connsiteY214" fmla="*/ 0 h 467438"/>
              <a:gd name="connsiteX215" fmla="*/ 834203 w 1073960"/>
              <a:gd name="connsiteY215" fmla="*/ 0 h 467438"/>
              <a:gd name="connsiteX216" fmla="*/ 838201 w 1073960"/>
              <a:gd name="connsiteY216" fmla="*/ 0 h 467438"/>
              <a:gd name="connsiteX217" fmla="*/ 838211 w 1073960"/>
              <a:gd name="connsiteY217" fmla="*/ 0 h 467438"/>
              <a:gd name="connsiteX218" fmla="*/ 839987 w 1073960"/>
              <a:gd name="connsiteY218" fmla="*/ 0 h 467438"/>
              <a:gd name="connsiteX219" fmla="*/ 840241 w 1073960"/>
              <a:gd name="connsiteY219" fmla="*/ 0 h 467438"/>
              <a:gd name="connsiteX220" fmla="*/ 1073960 w 1073960"/>
              <a:gd name="connsiteY220" fmla="*/ 233720 h 467438"/>
              <a:gd name="connsiteX221" fmla="*/ 1073959 w 1073960"/>
              <a:gd name="connsiteY221" fmla="*/ 233720 h 467438"/>
              <a:gd name="connsiteX222" fmla="*/ 840241 w 1073960"/>
              <a:gd name="connsiteY222" fmla="*/ 467438 h 467438"/>
              <a:gd name="connsiteX223" fmla="*/ 838212 w 1073960"/>
              <a:gd name="connsiteY223" fmla="*/ 467438 h 467438"/>
              <a:gd name="connsiteX224" fmla="*/ 838210 w 1073960"/>
              <a:gd name="connsiteY224" fmla="*/ 467438 h 467438"/>
              <a:gd name="connsiteX225" fmla="*/ 838201 w 1073960"/>
              <a:gd name="connsiteY225" fmla="*/ 467438 h 467438"/>
              <a:gd name="connsiteX226" fmla="*/ 838200 w 1073960"/>
              <a:gd name="connsiteY226" fmla="*/ 467438 h 467438"/>
              <a:gd name="connsiteX227" fmla="*/ 834205 w 1073960"/>
              <a:gd name="connsiteY227" fmla="*/ 467438 h 467438"/>
              <a:gd name="connsiteX228" fmla="*/ 834202 w 1073960"/>
              <a:gd name="connsiteY228" fmla="*/ 467438 h 467438"/>
              <a:gd name="connsiteX229" fmla="*/ 834193 w 1073960"/>
              <a:gd name="connsiteY229" fmla="*/ 467438 h 467438"/>
              <a:gd name="connsiteX230" fmla="*/ 817140 w 1073960"/>
              <a:gd name="connsiteY230" fmla="*/ 467438 h 467438"/>
              <a:gd name="connsiteX231" fmla="*/ 817139 w 1073960"/>
              <a:gd name="connsiteY231" fmla="*/ 467438 h 467438"/>
              <a:gd name="connsiteX232" fmla="*/ 807030 w 1073960"/>
              <a:gd name="connsiteY232" fmla="*/ 467438 h 467438"/>
              <a:gd name="connsiteX233" fmla="*/ 800683 w 1073960"/>
              <a:gd name="connsiteY233" fmla="*/ 467438 h 467438"/>
              <a:gd name="connsiteX234" fmla="*/ 800680 w 1073960"/>
              <a:gd name="connsiteY234" fmla="*/ 467438 h 467438"/>
              <a:gd name="connsiteX235" fmla="*/ 796675 w 1073960"/>
              <a:gd name="connsiteY235" fmla="*/ 467438 h 467438"/>
              <a:gd name="connsiteX236" fmla="*/ 796673 w 1073960"/>
              <a:gd name="connsiteY236" fmla="*/ 467438 h 467438"/>
              <a:gd name="connsiteX237" fmla="*/ 794635 w 1073960"/>
              <a:gd name="connsiteY237" fmla="*/ 467438 h 467438"/>
              <a:gd name="connsiteX238" fmla="*/ 794633 w 1073960"/>
              <a:gd name="connsiteY238" fmla="*/ 467438 h 467438"/>
              <a:gd name="connsiteX239" fmla="*/ 790628 w 1073960"/>
              <a:gd name="connsiteY239" fmla="*/ 467438 h 467438"/>
              <a:gd name="connsiteX240" fmla="*/ 790625 w 1073960"/>
              <a:gd name="connsiteY240" fmla="*/ 467438 h 467438"/>
              <a:gd name="connsiteX241" fmla="*/ 782652 w 1073960"/>
              <a:gd name="connsiteY241" fmla="*/ 467438 h 467438"/>
              <a:gd name="connsiteX242" fmla="*/ 782651 w 1073960"/>
              <a:gd name="connsiteY242" fmla="*/ 467438 h 467438"/>
              <a:gd name="connsiteX243" fmla="*/ 779610 w 1073960"/>
              <a:gd name="connsiteY243" fmla="*/ 467438 h 467438"/>
              <a:gd name="connsiteX244" fmla="*/ 779609 w 1073960"/>
              <a:gd name="connsiteY244" fmla="*/ 467438 h 467438"/>
              <a:gd name="connsiteX245" fmla="*/ 776605 w 1073960"/>
              <a:gd name="connsiteY245" fmla="*/ 467438 h 467438"/>
              <a:gd name="connsiteX246" fmla="*/ 776604 w 1073960"/>
              <a:gd name="connsiteY246" fmla="*/ 467438 h 467438"/>
              <a:gd name="connsiteX247" fmla="*/ 773574 w 1073960"/>
              <a:gd name="connsiteY247" fmla="*/ 467438 h 467438"/>
              <a:gd name="connsiteX248" fmla="*/ 773572 w 1073960"/>
              <a:gd name="connsiteY248" fmla="*/ 467438 h 467438"/>
              <a:gd name="connsiteX249" fmla="*/ 773563 w 1073960"/>
              <a:gd name="connsiteY249" fmla="*/ 467438 h 467438"/>
              <a:gd name="connsiteX250" fmla="*/ 773562 w 1073960"/>
              <a:gd name="connsiteY250" fmla="*/ 467438 h 467438"/>
              <a:gd name="connsiteX251" fmla="*/ 763464 w 1073960"/>
              <a:gd name="connsiteY251" fmla="*/ 467438 h 467438"/>
              <a:gd name="connsiteX252" fmla="*/ 763462 w 1073960"/>
              <a:gd name="connsiteY252" fmla="*/ 467438 h 467438"/>
              <a:gd name="connsiteX253" fmla="*/ 746399 w 1073960"/>
              <a:gd name="connsiteY253" fmla="*/ 467438 h 467438"/>
              <a:gd name="connsiteX254" fmla="*/ 742392 w 1073960"/>
              <a:gd name="connsiteY254" fmla="*/ 467438 h 467438"/>
              <a:gd name="connsiteX255" fmla="*/ 739086 w 1073960"/>
              <a:gd name="connsiteY255" fmla="*/ 467438 h 467438"/>
              <a:gd name="connsiteX256" fmla="*/ 739083 w 1073960"/>
              <a:gd name="connsiteY256" fmla="*/ 467438 h 467438"/>
              <a:gd name="connsiteX257" fmla="*/ 739074 w 1073960"/>
              <a:gd name="connsiteY257" fmla="*/ 467438 h 467438"/>
              <a:gd name="connsiteX258" fmla="*/ 736045 w 1073960"/>
              <a:gd name="connsiteY258" fmla="*/ 467438 h 467438"/>
              <a:gd name="connsiteX259" fmla="*/ 736042 w 1073960"/>
              <a:gd name="connsiteY259" fmla="*/ 467438 h 467438"/>
              <a:gd name="connsiteX260" fmla="*/ 733038 w 1073960"/>
              <a:gd name="connsiteY260" fmla="*/ 467438 h 467438"/>
              <a:gd name="connsiteX261" fmla="*/ 733036 w 1073960"/>
              <a:gd name="connsiteY261" fmla="*/ 467438 h 467438"/>
              <a:gd name="connsiteX262" fmla="*/ 729997 w 1073960"/>
              <a:gd name="connsiteY262" fmla="*/ 467438 h 467438"/>
              <a:gd name="connsiteX263" fmla="*/ 729995 w 1073960"/>
              <a:gd name="connsiteY263" fmla="*/ 467438 h 467438"/>
              <a:gd name="connsiteX264" fmla="*/ 722021 w 1073960"/>
              <a:gd name="connsiteY264" fmla="*/ 467438 h 467438"/>
              <a:gd name="connsiteX265" fmla="*/ 722020 w 1073960"/>
              <a:gd name="connsiteY265" fmla="*/ 467438 h 467438"/>
              <a:gd name="connsiteX266" fmla="*/ 718014 w 1073960"/>
              <a:gd name="connsiteY266" fmla="*/ 467438 h 467438"/>
              <a:gd name="connsiteX267" fmla="*/ 718013 w 1073960"/>
              <a:gd name="connsiteY267" fmla="*/ 467438 h 467438"/>
              <a:gd name="connsiteX268" fmla="*/ 715974 w 1073960"/>
              <a:gd name="connsiteY268" fmla="*/ 467438 h 467438"/>
              <a:gd name="connsiteX269" fmla="*/ 715973 w 1073960"/>
              <a:gd name="connsiteY269" fmla="*/ 467438 h 467438"/>
              <a:gd name="connsiteX270" fmla="*/ 711967 w 1073960"/>
              <a:gd name="connsiteY270" fmla="*/ 467438 h 467438"/>
              <a:gd name="connsiteX271" fmla="*/ 711966 w 1073960"/>
              <a:gd name="connsiteY271" fmla="*/ 467438 h 467438"/>
              <a:gd name="connsiteX272" fmla="*/ 702834 w 1073960"/>
              <a:gd name="connsiteY272" fmla="*/ 467438 h 467438"/>
              <a:gd name="connsiteX273" fmla="*/ 702832 w 1073960"/>
              <a:gd name="connsiteY273" fmla="*/ 467438 h 467438"/>
              <a:gd name="connsiteX274" fmla="*/ 698826 w 1073960"/>
              <a:gd name="connsiteY274" fmla="*/ 467438 h 467438"/>
              <a:gd name="connsiteX275" fmla="*/ 698824 w 1073960"/>
              <a:gd name="connsiteY275" fmla="*/ 467438 h 467438"/>
              <a:gd name="connsiteX276" fmla="*/ 695509 w 1073960"/>
              <a:gd name="connsiteY276" fmla="*/ 467438 h 467438"/>
              <a:gd name="connsiteX277" fmla="*/ 695506 w 1073960"/>
              <a:gd name="connsiteY277" fmla="*/ 467438 h 467438"/>
              <a:gd name="connsiteX278" fmla="*/ 684803 w 1073960"/>
              <a:gd name="connsiteY278" fmla="*/ 467438 h 467438"/>
              <a:gd name="connsiteX279" fmla="*/ 681761 w 1073960"/>
              <a:gd name="connsiteY279" fmla="*/ 467438 h 467438"/>
              <a:gd name="connsiteX280" fmla="*/ 678455 w 1073960"/>
              <a:gd name="connsiteY280" fmla="*/ 467438 h 467438"/>
              <a:gd name="connsiteX281" fmla="*/ 678453 w 1073960"/>
              <a:gd name="connsiteY281" fmla="*/ 467438 h 467438"/>
              <a:gd name="connsiteX282" fmla="*/ 678444 w 1073960"/>
              <a:gd name="connsiteY282" fmla="*/ 467438 h 467438"/>
              <a:gd name="connsiteX283" fmla="*/ 678443 w 1073960"/>
              <a:gd name="connsiteY283" fmla="*/ 467438 h 467438"/>
              <a:gd name="connsiteX284" fmla="*/ 674448 w 1073960"/>
              <a:gd name="connsiteY284" fmla="*/ 467438 h 467438"/>
              <a:gd name="connsiteX285" fmla="*/ 674445 w 1073960"/>
              <a:gd name="connsiteY285" fmla="*/ 467438 h 467438"/>
              <a:gd name="connsiteX286" fmla="*/ 674436 w 1073960"/>
              <a:gd name="connsiteY286" fmla="*/ 467438 h 467438"/>
              <a:gd name="connsiteX287" fmla="*/ 672407 w 1073960"/>
              <a:gd name="connsiteY287" fmla="*/ 467438 h 467438"/>
              <a:gd name="connsiteX288" fmla="*/ 672406 w 1073960"/>
              <a:gd name="connsiteY288" fmla="*/ 467438 h 467438"/>
              <a:gd name="connsiteX289" fmla="*/ 668400 w 1073960"/>
              <a:gd name="connsiteY289" fmla="*/ 467438 h 467438"/>
              <a:gd name="connsiteX290" fmla="*/ 668398 w 1073960"/>
              <a:gd name="connsiteY290" fmla="*/ 467438 h 467438"/>
              <a:gd name="connsiteX291" fmla="*/ 657383 w 1073960"/>
              <a:gd name="connsiteY291" fmla="*/ 467438 h 467438"/>
              <a:gd name="connsiteX292" fmla="*/ 657382 w 1073960"/>
              <a:gd name="connsiteY292" fmla="*/ 467438 h 467438"/>
              <a:gd name="connsiteX293" fmla="*/ 651336 w 1073960"/>
              <a:gd name="connsiteY293" fmla="*/ 467438 h 467438"/>
              <a:gd name="connsiteX294" fmla="*/ 651335 w 1073960"/>
              <a:gd name="connsiteY294" fmla="*/ 467438 h 467438"/>
              <a:gd name="connsiteX295" fmla="*/ 647273 w 1073960"/>
              <a:gd name="connsiteY295" fmla="*/ 467438 h 467438"/>
              <a:gd name="connsiteX296" fmla="*/ 641237 w 1073960"/>
              <a:gd name="connsiteY296" fmla="*/ 467438 h 467438"/>
              <a:gd name="connsiteX297" fmla="*/ 641235 w 1073960"/>
              <a:gd name="connsiteY297" fmla="*/ 467438 h 467438"/>
              <a:gd name="connsiteX298" fmla="*/ 641225 w 1073960"/>
              <a:gd name="connsiteY298" fmla="*/ 467438 h 467438"/>
              <a:gd name="connsiteX299" fmla="*/ 638196 w 1073960"/>
              <a:gd name="connsiteY299" fmla="*/ 467438 h 467438"/>
              <a:gd name="connsiteX300" fmla="*/ 638194 w 1073960"/>
              <a:gd name="connsiteY300" fmla="*/ 467438 h 467438"/>
              <a:gd name="connsiteX301" fmla="*/ 634878 w 1073960"/>
              <a:gd name="connsiteY301" fmla="*/ 467438 h 467438"/>
              <a:gd name="connsiteX302" fmla="*/ 634876 w 1073960"/>
              <a:gd name="connsiteY302" fmla="*/ 467438 h 467438"/>
              <a:gd name="connsiteX303" fmla="*/ 630871 w 1073960"/>
              <a:gd name="connsiteY303" fmla="*/ 467438 h 467438"/>
              <a:gd name="connsiteX304" fmla="*/ 630868 w 1073960"/>
              <a:gd name="connsiteY304" fmla="*/ 467438 h 467438"/>
              <a:gd name="connsiteX305" fmla="*/ 624172 w 1073960"/>
              <a:gd name="connsiteY305" fmla="*/ 467438 h 467438"/>
              <a:gd name="connsiteX306" fmla="*/ 624171 w 1073960"/>
              <a:gd name="connsiteY306" fmla="*/ 467438 h 467438"/>
              <a:gd name="connsiteX307" fmla="*/ 620165 w 1073960"/>
              <a:gd name="connsiteY307" fmla="*/ 467438 h 467438"/>
              <a:gd name="connsiteX308" fmla="*/ 616848 w 1073960"/>
              <a:gd name="connsiteY308" fmla="*/ 467438 h 467438"/>
              <a:gd name="connsiteX309" fmla="*/ 616847 w 1073960"/>
              <a:gd name="connsiteY309" fmla="*/ 467438 h 467438"/>
              <a:gd name="connsiteX310" fmla="*/ 613817 w 1073960"/>
              <a:gd name="connsiteY310" fmla="*/ 467438 h 467438"/>
              <a:gd name="connsiteX311" fmla="*/ 613815 w 1073960"/>
              <a:gd name="connsiteY311" fmla="*/ 467438 h 467438"/>
              <a:gd name="connsiteX312" fmla="*/ 613806 w 1073960"/>
              <a:gd name="connsiteY312" fmla="*/ 467438 h 467438"/>
              <a:gd name="connsiteX313" fmla="*/ 613805 w 1073960"/>
              <a:gd name="connsiteY313" fmla="*/ 467438 h 467438"/>
              <a:gd name="connsiteX314" fmla="*/ 607769 w 1073960"/>
              <a:gd name="connsiteY314" fmla="*/ 467438 h 467438"/>
              <a:gd name="connsiteX315" fmla="*/ 607768 w 1073960"/>
              <a:gd name="connsiteY315" fmla="*/ 467438 h 467438"/>
              <a:gd name="connsiteX316" fmla="*/ 603707 w 1073960"/>
              <a:gd name="connsiteY316" fmla="*/ 467438 h 467438"/>
              <a:gd name="connsiteX317" fmla="*/ 603705 w 1073960"/>
              <a:gd name="connsiteY317" fmla="*/ 467438 h 467438"/>
              <a:gd name="connsiteX318" fmla="*/ 597660 w 1073960"/>
              <a:gd name="connsiteY318" fmla="*/ 467438 h 467438"/>
              <a:gd name="connsiteX319" fmla="*/ 597657 w 1073960"/>
              <a:gd name="connsiteY319" fmla="*/ 467438 h 467438"/>
              <a:gd name="connsiteX320" fmla="*/ 586642 w 1073960"/>
              <a:gd name="connsiteY320" fmla="*/ 467438 h 467438"/>
              <a:gd name="connsiteX321" fmla="*/ 582635 w 1073960"/>
              <a:gd name="connsiteY321" fmla="*/ 467438 h 467438"/>
              <a:gd name="connsiteX322" fmla="*/ 580606 w 1073960"/>
              <a:gd name="connsiteY322" fmla="*/ 467438 h 467438"/>
              <a:gd name="connsiteX323" fmla="*/ 580604 w 1073960"/>
              <a:gd name="connsiteY323" fmla="*/ 467438 h 467438"/>
              <a:gd name="connsiteX324" fmla="*/ 580595 w 1073960"/>
              <a:gd name="connsiteY324" fmla="*/ 467438 h 467438"/>
              <a:gd name="connsiteX325" fmla="*/ 580594 w 1073960"/>
              <a:gd name="connsiteY325" fmla="*/ 467438 h 467438"/>
              <a:gd name="connsiteX326" fmla="*/ 576599 w 1073960"/>
              <a:gd name="connsiteY326" fmla="*/ 467438 h 467438"/>
              <a:gd name="connsiteX327" fmla="*/ 576597 w 1073960"/>
              <a:gd name="connsiteY327" fmla="*/ 467438 h 467438"/>
              <a:gd name="connsiteX328" fmla="*/ 576587 w 1073960"/>
              <a:gd name="connsiteY328" fmla="*/ 467438 h 467438"/>
              <a:gd name="connsiteX329" fmla="*/ 573281 w 1073960"/>
              <a:gd name="connsiteY329" fmla="*/ 467438 h 467438"/>
              <a:gd name="connsiteX330" fmla="*/ 573279 w 1073960"/>
              <a:gd name="connsiteY330" fmla="*/ 467438 h 467438"/>
              <a:gd name="connsiteX331" fmla="*/ 570240 w 1073960"/>
              <a:gd name="connsiteY331" fmla="*/ 467438 h 467438"/>
              <a:gd name="connsiteX332" fmla="*/ 570238 w 1073960"/>
              <a:gd name="connsiteY332" fmla="*/ 467438 h 467438"/>
              <a:gd name="connsiteX333" fmla="*/ 559534 w 1073960"/>
              <a:gd name="connsiteY333" fmla="*/ 467438 h 467438"/>
              <a:gd name="connsiteX334" fmla="*/ 559533 w 1073960"/>
              <a:gd name="connsiteY334" fmla="*/ 467438 h 467438"/>
              <a:gd name="connsiteX335" fmla="*/ 556217 w 1073960"/>
              <a:gd name="connsiteY335" fmla="*/ 467438 h 467438"/>
              <a:gd name="connsiteX336" fmla="*/ 556216 w 1073960"/>
              <a:gd name="connsiteY336" fmla="*/ 467438 h 467438"/>
              <a:gd name="connsiteX337" fmla="*/ 552210 w 1073960"/>
              <a:gd name="connsiteY337" fmla="*/ 467438 h 467438"/>
              <a:gd name="connsiteX338" fmla="*/ 552209 w 1073960"/>
              <a:gd name="connsiteY338" fmla="*/ 467438 h 467438"/>
              <a:gd name="connsiteX339" fmla="*/ 543077 w 1073960"/>
              <a:gd name="connsiteY339" fmla="*/ 467438 h 467438"/>
              <a:gd name="connsiteX340" fmla="*/ 543075 w 1073960"/>
              <a:gd name="connsiteY340" fmla="*/ 467438 h 467438"/>
              <a:gd name="connsiteX341" fmla="*/ 539069 w 1073960"/>
              <a:gd name="connsiteY341" fmla="*/ 467438 h 467438"/>
              <a:gd name="connsiteX342" fmla="*/ 539067 w 1073960"/>
              <a:gd name="connsiteY342" fmla="*/ 467438 h 467438"/>
              <a:gd name="connsiteX343" fmla="*/ 537030 w 1073960"/>
              <a:gd name="connsiteY343" fmla="*/ 467438 h 467438"/>
              <a:gd name="connsiteX344" fmla="*/ 537027 w 1073960"/>
              <a:gd name="connsiteY344" fmla="*/ 467438 h 467438"/>
              <a:gd name="connsiteX345" fmla="*/ 533022 w 1073960"/>
              <a:gd name="connsiteY345" fmla="*/ 467438 h 467438"/>
              <a:gd name="connsiteX346" fmla="*/ 533019 w 1073960"/>
              <a:gd name="connsiteY346" fmla="*/ 467438 h 467438"/>
              <a:gd name="connsiteX347" fmla="*/ 525046 w 1073960"/>
              <a:gd name="connsiteY347" fmla="*/ 467438 h 467438"/>
              <a:gd name="connsiteX348" fmla="*/ 522004 w 1073960"/>
              <a:gd name="connsiteY348" fmla="*/ 467438 h 467438"/>
              <a:gd name="connsiteX349" fmla="*/ 518999 w 1073960"/>
              <a:gd name="connsiteY349" fmla="*/ 467438 h 467438"/>
              <a:gd name="connsiteX350" fmla="*/ 518998 w 1073960"/>
              <a:gd name="connsiteY350" fmla="*/ 467438 h 467438"/>
              <a:gd name="connsiteX351" fmla="*/ 515968 w 1073960"/>
              <a:gd name="connsiteY351" fmla="*/ 467438 h 467438"/>
              <a:gd name="connsiteX352" fmla="*/ 515966 w 1073960"/>
              <a:gd name="connsiteY352" fmla="*/ 467438 h 467438"/>
              <a:gd name="connsiteX353" fmla="*/ 515957 w 1073960"/>
              <a:gd name="connsiteY353" fmla="*/ 467438 h 467438"/>
              <a:gd name="connsiteX354" fmla="*/ 515956 w 1073960"/>
              <a:gd name="connsiteY354" fmla="*/ 467438 h 467438"/>
              <a:gd name="connsiteX355" fmla="*/ 512650 w 1073960"/>
              <a:gd name="connsiteY355" fmla="*/ 467438 h 467438"/>
              <a:gd name="connsiteX356" fmla="*/ 512649 w 1073960"/>
              <a:gd name="connsiteY356" fmla="*/ 467438 h 467438"/>
              <a:gd name="connsiteX357" fmla="*/ 508643 w 1073960"/>
              <a:gd name="connsiteY357" fmla="*/ 467438 h 467438"/>
              <a:gd name="connsiteX358" fmla="*/ 508641 w 1073960"/>
              <a:gd name="connsiteY358" fmla="*/ 467438 h 467438"/>
              <a:gd name="connsiteX359" fmla="*/ 491579 w 1073960"/>
              <a:gd name="connsiteY359" fmla="*/ 467438 h 467438"/>
              <a:gd name="connsiteX360" fmla="*/ 491578 w 1073960"/>
              <a:gd name="connsiteY360" fmla="*/ 467438 h 467438"/>
              <a:gd name="connsiteX361" fmla="*/ 481480 w 1073960"/>
              <a:gd name="connsiteY361" fmla="*/ 467438 h 467438"/>
              <a:gd name="connsiteX362" fmla="*/ 481478 w 1073960"/>
              <a:gd name="connsiteY362" fmla="*/ 467438 h 467438"/>
              <a:gd name="connsiteX363" fmla="*/ 481468 w 1073960"/>
              <a:gd name="connsiteY363" fmla="*/ 467438 h 467438"/>
              <a:gd name="connsiteX364" fmla="*/ 478439 w 1073960"/>
              <a:gd name="connsiteY364" fmla="*/ 467438 h 467438"/>
              <a:gd name="connsiteX365" fmla="*/ 478437 w 1073960"/>
              <a:gd name="connsiteY365" fmla="*/ 467438 h 467438"/>
              <a:gd name="connsiteX366" fmla="*/ 475433 w 1073960"/>
              <a:gd name="connsiteY366" fmla="*/ 467438 h 467438"/>
              <a:gd name="connsiteX367" fmla="*/ 475430 w 1073960"/>
              <a:gd name="connsiteY367" fmla="*/ 467438 h 467438"/>
              <a:gd name="connsiteX368" fmla="*/ 472392 w 1073960"/>
              <a:gd name="connsiteY368" fmla="*/ 467438 h 467438"/>
              <a:gd name="connsiteX369" fmla="*/ 472389 w 1073960"/>
              <a:gd name="connsiteY369" fmla="*/ 467438 h 467438"/>
              <a:gd name="connsiteX370" fmla="*/ 464415 w 1073960"/>
              <a:gd name="connsiteY370" fmla="*/ 467438 h 467438"/>
              <a:gd name="connsiteX371" fmla="*/ 464414 w 1073960"/>
              <a:gd name="connsiteY371" fmla="*/ 467438 h 467438"/>
              <a:gd name="connsiteX372" fmla="*/ 460408 w 1073960"/>
              <a:gd name="connsiteY372" fmla="*/ 467438 h 467438"/>
              <a:gd name="connsiteX373" fmla="*/ 458368 w 1073960"/>
              <a:gd name="connsiteY373" fmla="*/ 467438 h 467438"/>
              <a:gd name="connsiteX374" fmla="*/ 458367 w 1073960"/>
              <a:gd name="connsiteY374" fmla="*/ 467438 h 467438"/>
              <a:gd name="connsiteX375" fmla="*/ 454361 w 1073960"/>
              <a:gd name="connsiteY375" fmla="*/ 467438 h 467438"/>
              <a:gd name="connsiteX376" fmla="*/ 454360 w 1073960"/>
              <a:gd name="connsiteY376" fmla="*/ 467438 h 467438"/>
              <a:gd name="connsiteX377" fmla="*/ 448012 w 1073960"/>
              <a:gd name="connsiteY377" fmla="*/ 467438 h 467438"/>
              <a:gd name="connsiteX378" fmla="*/ 448011 w 1073960"/>
              <a:gd name="connsiteY378" fmla="*/ 467438 h 467438"/>
              <a:gd name="connsiteX379" fmla="*/ 437903 w 1073960"/>
              <a:gd name="connsiteY379" fmla="*/ 467438 h 467438"/>
              <a:gd name="connsiteX380" fmla="*/ 437900 w 1073960"/>
              <a:gd name="connsiteY380" fmla="*/ 467438 h 467438"/>
              <a:gd name="connsiteX381" fmla="*/ 420849 w 1073960"/>
              <a:gd name="connsiteY381" fmla="*/ 467438 h 467438"/>
              <a:gd name="connsiteX382" fmla="*/ 420847 w 1073960"/>
              <a:gd name="connsiteY382" fmla="*/ 467438 h 467438"/>
              <a:gd name="connsiteX383" fmla="*/ 420838 w 1073960"/>
              <a:gd name="connsiteY383" fmla="*/ 467438 h 467438"/>
              <a:gd name="connsiteX384" fmla="*/ 420837 w 1073960"/>
              <a:gd name="connsiteY384" fmla="*/ 467438 h 467438"/>
              <a:gd name="connsiteX385" fmla="*/ 416842 w 1073960"/>
              <a:gd name="connsiteY385" fmla="*/ 467438 h 467438"/>
              <a:gd name="connsiteX386" fmla="*/ 416840 w 1073960"/>
              <a:gd name="connsiteY386" fmla="*/ 467438 h 467438"/>
              <a:gd name="connsiteX387" fmla="*/ 416830 w 1073960"/>
              <a:gd name="connsiteY387" fmla="*/ 467438 h 467438"/>
              <a:gd name="connsiteX388" fmla="*/ 414802 w 1073960"/>
              <a:gd name="connsiteY388" fmla="*/ 467438 h 467438"/>
              <a:gd name="connsiteX389" fmla="*/ 414800 w 1073960"/>
              <a:gd name="connsiteY389" fmla="*/ 467438 h 467438"/>
              <a:gd name="connsiteX390" fmla="*/ 233720 w 1073960"/>
              <a:gd name="connsiteY390" fmla="*/ 467437 h 467438"/>
              <a:gd name="connsiteX391" fmla="*/ 4748 w 1073960"/>
              <a:gd name="connsiteY391" fmla="*/ 280821 h 467438"/>
              <a:gd name="connsiteX392" fmla="*/ 0 w 1073960"/>
              <a:gd name="connsiteY392" fmla="*/ 233720 h 467438"/>
              <a:gd name="connsiteX393" fmla="*/ 4748 w 1073960"/>
              <a:gd name="connsiteY393" fmla="*/ 186617 h 467438"/>
              <a:gd name="connsiteX394" fmla="*/ 233720 w 1073960"/>
              <a:gd name="connsiteY394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073960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673" y="0"/>
                </a:lnTo>
                <a:lnTo>
                  <a:pt x="800681" y="0"/>
                </a:lnTo>
                <a:lnTo>
                  <a:pt x="807031" y="0"/>
                </a:lnTo>
                <a:lnTo>
                  <a:pt x="817140" y="0"/>
                </a:lnTo>
                <a:lnTo>
                  <a:pt x="818917" y="0"/>
                </a:lnTo>
                <a:lnTo>
                  <a:pt x="822924" y="0"/>
                </a:lnTo>
                <a:lnTo>
                  <a:pt x="834194" y="0"/>
                </a:lnTo>
                <a:lnTo>
                  <a:pt x="83420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0241" y="0"/>
                </a:lnTo>
                <a:cubicBezTo>
                  <a:pt x="969321" y="0"/>
                  <a:pt x="1073960" y="104640"/>
                  <a:pt x="1073960" y="233720"/>
                </a:cubicBezTo>
                <a:lnTo>
                  <a:pt x="1073959" y="233720"/>
                </a:lnTo>
                <a:cubicBezTo>
                  <a:pt x="1073959" y="362799"/>
                  <a:pt x="969320" y="467438"/>
                  <a:pt x="840241" y="467438"/>
                </a:cubicBez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8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522" y="0"/>
            <a:ext cx="55662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76004" y="1813684"/>
            <a:ext cx="26095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откроются </a:t>
            </a: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ближайшее время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68557" y="1312526"/>
            <a:ext cx="9667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176004" y="1312526"/>
            <a:ext cx="7263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25454" y="5562293"/>
            <a:ext cx="2469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370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8368" y="3603337"/>
            <a:ext cx="18623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«магазин в магазине» площадью 20-30 </a:t>
            </a:r>
            <a:r>
              <a:rPr lang="ru-RU" sz="1400" spc="7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кв.м</a:t>
            </a: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58368" y="5327840"/>
            <a:ext cx="25600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партнеры – торговая сеть «Пятерочка</a:t>
            </a:r>
            <a:r>
              <a:rPr lang="ru-RU" sz="14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», «</a:t>
            </a: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Перекресток»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58368" y="4516199"/>
            <a:ext cx="22271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островок объединяет в среднем 10-25 фермеров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42130" y="3577126"/>
            <a:ext cx="2485301" cy="2416046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«Проходимые» локации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достаточным уровнем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среднего чека</a:t>
            </a:r>
            <a:endParaRPr lang="en-US" sz="1200" spc="7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Специальные условия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аренды</a:t>
            </a: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Кредитование в МСП Банке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льготной ставке без залога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 года на оборудование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оборотные средства </a:t>
            </a: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Дизайнерское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решение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сокращения расходов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застройку</a:t>
            </a:r>
            <a:endParaRPr lang="ru-RU" sz="1200" spc="7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836515" y="3378410"/>
            <a:ext cx="55753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1" y="2557595"/>
            <a:ext cx="2084503" cy="15811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763846"/>
            <a:ext cx="2102866" cy="16729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>
          <a:xfrm>
            <a:off x="399233" y="2557595"/>
            <a:ext cx="2102866" cy="15684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3242"/>
          <a:stretch/>
        </p:blipFill>
        <p:spPr>
          <a:xfrm>
            <a:off x="2690078" y="749520"/>
            <a:ext cx="2072358" cy="16873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1" name="Полилиния 40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8545" y="5539792"/>
            <a:ext cx="312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сельхозтоваропроизводителей являются поставщиками «Фермерских островков»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826430" y="686429"/>
            <a:ext cx="4301719" cy="408946"/>
            <a:chOff x="5823356" y="686429"/>
            <a:chExt cx="4301719" cy="4089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09" b="48553"/>
            <a:stretch/>
          </p:blipFill>
          <p:spPr>
            <a:xfrm>
              <a:off x="5823356" y="686429"/>
              <a:ext cx="2406244" cy="40894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5" t="51917" r="9347" b="4945"/>
            <a:stretch/>
          </p:blipFill>
          <p:spPr>
            <a:xfrm>
              <a:off x="8229600" y="695324"/>
              <a:ext cx="1895475" cy="34290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056048" y="3625387"/>
            <a:ext cx="383023" cy="2109407"/>
            <a:chOff x="8827448" y="3625387"/>
            <a:chExt cx="383023" cy="2109407"/>
          </a:xfrm>
        </p:grpSpPr>
        <p:sp>
          <p:nvSpPr>
            <p:cNvPr id="46" name="Овал 45"/>
            <p:cNvSpPr/>
            <p:nvPr/>
          </p:nvSpPr>
          <p:spPr>
            <a:xfrm>
              <a:off x="8827448" y="3625387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827448" y="4540130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827448" y="5351771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424" y="3708326"/>
              <a:ext cx="218438" cy="21843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503" y="5424922"/>
              <a:ext cx="198834" cy="21843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503" y="4625781"/>
              <a:ext cx="198834" cy="218437"/>
            </a:xfrm>
            <a:prstGeom prst="rect">
              <a:avLst/>
            </a:prstGeom>
          </p:spPr>
        </p:pic>
      </p:grpSp>
      <p:sp>
        <p:nvSpPr>
          <p:cNvPr id="47" name="Прямоугольник 46"/>
          <p:cNvSpPr/>
          <p:nvPr/>
        </p:nvSpPr>
        <p:spPr>
          <a:xfrm>
            <a:off x="2123267" y="6409071"/>
            <a:ext cx="2884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2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редняя выручка в сутки</a:t>
            </a:r>
            <a:endParaRPr lang="ru-RU" sz="12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25454" y="6174886"/>
            <a:ext cx="2469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1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45 </a:t>
            </a:r>
            <a:r>
              <a:rPr lang="ru-RU" sz="1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 руб.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2" name="Picture 2" descr="http://qrcoder.ru/code/?https%3A%2F%2F%EC%F1%EF.%F0%F4%2Fservices%2Fdevelopment%2Fpromo%2Fprod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96" y="6042752"/>
            <a:ext cx="770835" cy="7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212" y="4311646"/>
            <a:ext cx="4826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позволяет стать оператором торговых объектов, </a:t>
            </a:r>
            <a:r>
              <a:rPr lang="ru-RU" sz="12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действующих по модели «shop-in-shop» в магазинах федеральных торговых сетей, а также в отдельно расположенных </a:t>
            </a:r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локациях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или стать поставщиком фермерской продукции в «Фермерские островки» 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258014"/>
            <a:ext cx="604745" cy="3225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263520"/>
            <a:ext cx="2021894" cy="392337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73445" y="1813684"/>
            <a:ext cx="2688543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уже работают </a:t>
            </a:r>
            <a: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spc="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Республиках Башкортостан, Татарстан, Крым, Калмыкия, Удмуртской и Чувашской Республиках, Новосибирской, Омской, Ивановской, Нижегородской, Кировской, Ярославской, Владимирской, Ростовской, Курганской, </a:t>
            </a:r>
            <a:r>
              <a:rPr lang="ru-RU" sz="1050" spc="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Волгоградской, Калужской </a:t>
            </a:r>
            <a:r>
              <a:rPr lang="ru-RU" sz="1050" spc="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Смоленской областях, Краснодарском крае, Республике Бурятия и ХМАО</a:t>
            </a:r>
          </a:p>
        </p:txBody>
      </p:sp>
    </p:spTree>
    <p:extLst>
      <p:ext uri="{BB962C8B-B14F-4D97-AF65-F5344CB8AC3E}">
        <p14:creationId xmlns:p14="http://schemas.microsoft.com/office/powerpoint/2010/main" val="2424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960719" cy="6858000"/>
          </a:xfrm>
          <a:prstGeom prst="rect">
            <a:avLst/>
          </a:prstGeom>
          <a:gradFill flip="none" rotWithShape="1">
            <a:gsLst>
              <a:gs pos="0">
                <a:srgbClr val="9165E8">
                  <a:shade val="30000"/>
                  <a:satMod val="115000"/>
                </a:srgbClr>
              </a:gs>
              <a:gs pos="50000">
                <a:srgbClr val="9165E8">
                  <a:shade val="67500"/>
                  <a:satMod val="115000"/>
                </a:srgbClr>
              </a:gs>
              <a:gs pos="100000">
                <a:srgbClr val="9165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518822" y="1594362"/>
            <a:ext cx="5252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платформе вы найдете: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8822" y="1929315"/>
            <a:ext cx="5425528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</a:pPr>
            <a:endParaRPr lang="ru-RU" sz="2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Онлайн-доступ к федеральным </a:t>
            </a:r>
            <a:b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и региональным мерам поддержки 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Государственные и 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бизнес-сервисы 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Программы обучения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Аналитик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для предпринимателей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900" y="767979"/>
            <a:ext cx="489357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Цифровая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платформа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МСП.РФ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71475" y="6445482"/>
            <a:ext cx="1815305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en-US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r>
              <a:rPr lang="ru-RU" sz="1100" spc="3" noProof="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kumimoji="0" lang="ru-RU" sz="11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.202</a:t>
            </a:r>
            <a:r>
              <a:rPr kumimoji="0" lang="en-US" sz="11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ru-RU" sz="11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844259C-06CE-9A12-559E-66E587FA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10" y="5848820"/>
            <a:ext cx="986557" cy="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62" y="2529739"/>
            <a:ext cx="3739034" cy="37390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1475" y="2025249"/>
            <a:ext cx="459798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Государственная платформа поддержки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предпринимателей,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самозанятых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и тех, кто планирует начать свой бизнес</a:t>
            </a:r>
            <a:endParaRPr lang="ru-RU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8822" y="4935508"/>
            <a:ext cx="47362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Платформа реализуется Корпорацией МСП совместно с Минэкономразвития России и бизнесом</a:t>
            </a:r>
            <a:endParaRPr lang="ru-RU" sz="14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86" y="279404"/>
            <a:ext cx="1771538" cy="5341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98" y="348049"/>
            <a:ext cx="1107205" cy="3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6089707" y="0"/>
            <a:ext cx="6102293" cy="6858000"/>
          </a:xfrm>
          <a:prstGeom prst="rect">
            <a:avLst/>
          </a:prstGeom>
          <a:gradFill flip="none" rotWithShape="1">
            <a:gsLst>
              <a:gs pos="0">
                <a:srgbClr val="9165E8">
                  <a:shade val="30000"/>
                  <a:satMod val="115000"/>
                </a:srgbClr>
              </a:gs>
              <a:gs pos="50000">
                <a:srgbClr val="9165E8">
                  <a:shade val="67500"/>
                  <a:satMod val="115000"/>
                </a:srgbClr>
              </a:gs>
              <a:gs pos="100000">
                <a:srgbClr val="9165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-25503" y="0"/>
            <a:ext cx="73407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127340" y="170881"/>
            <a:ext cx="10195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solidFill>
                  <a:srgbClr val="FFCF4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20+</a:t>
            </a:r>
            <a:endParaRPr lang="ru-RU" sz="3600" kern="0" spc="-5" dirty="0">
              <a:solidFill>
                <a:srgbClr val="FFCF4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130302" y="268309"/>
            <a:ext cx="136439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ct val="75000"/>
              </a:lnSpc>
            </a:pPr>
            <a:r>
              <a:rPr lang="ru-RU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онлайн-сервисов</a:t>
            </a:r>
          </a:p>
        </p:txBody>
      </p:sp>
      <p:sp>
        <p:nvSpPr>
          <p:cNvPr id="20" name="Google Shape;176;p21"/>
          <p:cNvSpPr txBox="1"/>
          <p:nvPr/>
        </p:nvSpPr>
        <p:spPr>
          <a:xfrm>
            <a:off x="794791" y="3507577"/>
            <a:ext cx="135121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государственные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меры поддержки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4" name="Google Shape;18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926" y="3616178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942" y="1288780"/>
            <a:ext cx="228285" cy="30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89;p21"/>
          <p:cNvSpPr txBox="1"/>
          <p:nvPr/>
        </p:nvSpPr>
        <p:spPr>
          <a:xfrm>
            <a:off x="3012362" y="1176078"/>
            <a:ext cx="1306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законодательный дайджест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27" name="Google Shape;192;p21"/>
          <p:cNvSpPr txBox="1"/>
          <p:nvPr/>
        </p:nvSpPr>
        <p:spPr>
          <a:xfrm>
            <a:off x="5121232" y="4763399"/>
            <a:ext cx="1435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производственная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кооперация</a:t>
            </a:r>
            <a:r>
              <a:rPr lang="en-US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и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сбыт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9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645" y="4853099"/>
            <a:ext cx="312000" cy="3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95" y="6304010"/>
            <a:ext cx="313200" cy="32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9;p21"/>
          <p:cNvSpPr txBox="1"/>
          <p:nvPr/>
        </p:nvSpPr>
        <p:spPr>
          <a:xfrm>
            <a:off x="777959" y="6222890"/>
            <a:ext cx="191654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получение электронной </a:t>
            </a:r>
            <a:endParaRPr lang="ru" sz="1050" dirty="0" smtClean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подписи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5" name="Google Shape;177;p21"/>
          <p:cNvSpPr txBox="1"/>
          <p:nvPr/>
        </p:nvSpPr>
        <p:spPr>
          <a:xfrm>
            <a:off x="777960" y="5744610"/>
            <a:ext cx="170478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выбор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налогового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режима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6" name="Google Shape;17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358" y="5852332"/>
            <a:ext cx="220675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00;p21"/>
          <p:cNvSpPr txBox="1"/>
          <p:nvPr/>
        </p:nvSpPr>
        <p:spPr>
          <a:xfrm>
            <a:off x="3012362" y="5187103"/>
            <a:ext cx="1387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конструктор документов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8" name="Google Shape;202;p21"/>
          <p:cNvSpPr txBox="1"/>
          <p:nvPr/>
        </p:nvSpPr>
        <p:spPr>
          <a:xfrm>
            <a:off x="5121232" y="1702929"/>
            <a:ext cx="1435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льготный лизинг оборудования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9" name="Google Shape;204;p21"/>
          <p:cNvSpPr txBox="1"/>
          <p:nvPr/>
        </p:nvSpPr>
        <p:spPr>
          <a:xfrm>
            <a:off x="3006197" y="3506751"/>
            <a:ext cx="1306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региональные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</a:b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меры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поддержки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0" name="Google Shape;20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7340" y="3606857"/>
            <a:ext cx="277200" cy="26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1152" y="5281374"/>
            <a:ext cx="259200" cy="3192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79;p21"/>
          <p:cNvSpPr txBox="1"/>
          <p:nvPr/>
        </p:nvSpPr>
        <p:spPr>
          <a:xfrm>
            <a:off x="5121232" y="1176078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получение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кредита онлайн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4" name="Google Shape;18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4963" y="1316762"/>
            <a:ext cx="319577" cy="28468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90;p21"/>
          <p:cNvSpPr txBox="1"/>
          <p:nvPr/>
        </p:nvSpPr>
        <p:spPr>
          <a:xfrm>
            <a:off x="777960" y="5116222"/>
            <a:ext cx="13872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выбор организационно-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правовой формы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8" name="Google Shape;19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095" y="5254845"/>
            <a:ext cx="313200" cy="3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203;p21"/>
          <p:cNvSpPr txBox="1"/>
          <p:nvPr/>
        </p:nvSpPr>
        <p:spPr>
          <a:xfrm>
            <a:off x="3012362" y="4778337"/>
            <a:ext cx="13065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бизнес-обучение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51" name="Google Shape;18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06474" y="2208333"/>
            <a:ext cx="296770" cy="2319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87;p21"/>
          <p:cNvSpPr txBox="1"/>
          <p:nvPr/>
        </p:nvSpPr>
        <p:spPr>
          <a:xfrm>
            <a:off x="3012362" y="2076269"/>
            <a:ext cx="1046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статистика 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для бизнеса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54" name="Google Shape;191;p21"/>
          <p:cNvSpPr txBox="1"/>
          <p:nvPr/>
        </p:nvSpPr>
        <p:spPr>
          <a:xfrm>
            <a:off x="5121232" y="2175169"/>
            <a:ext cx="1963958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льготное кредитование инновационных компаний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58" name="Google Shape;19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8988" y="2298764"/>
            <a:ext cx="311989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98;p21"/>
          <p:cNvSpPr txBox="1"/>
          <p:nvPr/>
        </p:nvSpPr>
        <p:spPr>
          <a:xfrm>
            <a:off x="777960" y="4701894"/>
            <a:ext cx="1264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регистрация бизнеса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онлайн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61" name="Google Shape;201;p21"/>
          <p:cNvSpPr txBox="1"/>
          <p:nvPr/>
        </p:nvSpPr>
        <p:spPr>
          <a:xfrm>
            <a:off x="3012362" y="6236826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сервис 360° — подать жалобу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62" name="Google Shape;208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54393" y="6289625"/>
            <a:ext cx="327600" cy="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0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2095" y="4825160"/>
            <a:ext cx="277200" cy="26126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98;p21"/>
          <p:cNvSpPr txBox="1"/>
          <p:nvPr/>
        </p:nvSpPr>
        <p:spPr>
          <a:xfrm>
            <a:off x="5121232" y="5254689"/>
            <a:ext cx="1612183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д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оступ к закупкам крупных госкомпаний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36" y="5846781"/>
            <a:ext cx="358459" cy="358459"/>
          </a:xfrm>
          <a:prstGeom prst="rect">
            <a:avLst/>
          </a:prstGeom>
        </p:spPr>
      </p:pic>
      <p:sp>
        <p:nvSpPr>
          <p:cNvPr id="64" name="Google Shape;198;p21"/>
          <p:cNvSpPr txBox="1"/>
          <p:nvPr/>
        </p:nvSpPr>
        <p:spPr>
          <a:xfrm>
            <a:off x="5121232" y="5767518"/>
            <a:ext cx="1557661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запуск </a:t>
            </a: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рекламы 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</a:b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 </a:t>
            </a: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Яндекс Бизнесом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916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441259" y="5079459"/>
              <a:ext cx="2396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Цифровая платформа МСП.РФ</a:t>
              </a:r>
              <a:endParaRPr lang="ru-RU" sz="1200" spc="-12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  <a:sym typeface="Helvetica Neue" panose="02000503000000020004" pitchFamily="2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685563" y="931695"/>
            <a:ext cx="13282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43557" y="950113"/>
            <a:ext cx="20670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сервисы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0174" y="3319273"/>
            <a:ext cx="17157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15887" y="4515025"/>
            <a:ext cx="19871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 и сбыт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7896" y="4256627"/>
            <a:ext cx="290480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для бизнеса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Google Shape;191;p21"/>
          <p:cNvSpPr txBox="1"/>
          <p:nvPr/>
        </p:nvSpPr>
        <p:spPr>
          <a:xfrm>
            <a:off x="5121232" y="2693671"/>
            <a:ext cx="228447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ц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ентр поддержки инвестиционного кредитования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62" y="2771918"/>
            <a:ext cx="400372" cy="400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4" y="4745963"/>
            <a:ext cx="439826" cy="439826"/>
          </a:xfrm>
          <a:prstGeom prst="rect">
            <a:avLst/>
          </a:prstGeom>
        </p:spPr>
      </p:pic>
      <p:sp>
        <p:nvSpPr>
          <p:cNvPr id="78" name="Google Shape;201;p21"/>
          <p:cNvSpPr txBox="1"/>
          <p:nvPr/>
        </p:nvSpPr>
        <p:spPr>
          <a:xfrm>
            <a:off x="3012362" y="5707988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роверка контрагента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00" y="5734315"/>
            <a:ext cx="415705" cy="415705"/>
          </a:xfrm>
          <a:prstGeom prst="rect">
            <a:avLst/>
          </a:prstGeom>
        </p:spPr>
      </p:pic>
      <p:sp>
        <p:nvSpPr>
          <p:cNvPr id="80" name="Google Shape;201;p21"/>
          <p:cNvSpPr txBox="1"/>
          <p:nvPr/>
        </p:nvSpPr>
        <p:spPr>
          <a:xfrm>
            <a:off x="775247" y="2571919"/>
            <a:ext cx="148768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календарь предпринимателя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6" y="2646046"/>
            <a:ext cx="379065" cy="379065"/>
          </a:xfrm>
          <a:prstGeom prst="rect">
            <a:avLst/>
          </a:prstGeom>
        </p:spPr>
      </p:pic>
      <p:sp>
        <p:nvSpPr>
          <p:cNvPr id="81" name="Google Shape;189;p21"/>
          <p:cNvSpPr txBox="1"/>
          <p:nvPr/>
        </p:nvSpPr>
        <p:spPr>
          <a:xfrm>
            <a:off x="3012362" y="1677990"/>
            <a:ext cx="13065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новости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07" y="1742029"/>
            <a:ext cx="332890" cy="332890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35198" y="4509230"/>
            <a:ext cx="14112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100" spc="7" dirty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</a:t>
            </a:r>
            <a:r>
              <a:rPr lang="ru-RU" sz="1100" spc="7" dirty="0" smtClean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ачни свое дело</a:t>
            </a:r>
            <a:endParaRPr lang="ru-RU" sz="1100" spc="7" dirty="0">
              <a:solidFill>
                <a:srgbClr val="FFD6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685563" y="4490812"/>
            <a:ext cx="14112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100" spc="7" dirty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1100" spc="7" dirty="0" smtClean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аши помощники</a:t>
            </a:r>
            <a:endParaRPr lang="ru-RU" sz="1100" spc="7" dirty="0">
              <a:solidFill>
                <a:srgbClr val="FFD6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58" y="1107632"/>
            <a:ext cx="4402272" cy="4402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83" y="2627430"/>
            <a:ext cx="378514" cy="378514"/>
          </a:xfrm>
          <a:prstGeom prst="rect">
            <a:avLst/>
          </a:prstGeom>
        </p:spPr>
      </p:pic>
      <p:sp>
        <p:nvSpPr>
          <p:cNvPr id="84" name="Google Shape;187;p21"/>
          <p:cNvSpPr txBox="1"/>
          <p:nvPr/>
        </p:nvSpPr>
        <p:spPr>
          <a:xfrm>
            <a:off x="3012362" y="2536372"/>
            <a:ext cx="1228068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амозанятым: старт,развитие,поддержка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85" name="Объект 3"/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24" y="5257351"/>
            <a:ext cx="466883" cy="466883"/>
          </a:xfr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62" y="1737222"/>
            <a:ext cx="471111" cy="471111"/>
          </a:xfrm>
          <a:prstGeom prst="rect">
            <a:avLst/>
          </a:prstGeom>
        </p:spPr>
      </p:pic>
      <p:sp>
        <p:nvSpPr>
          <p:cNvPr id="87" name="Google Shape;176;p21"/>
          <p:cNvSpPr txBox="1"/>
          <p:nvPr/>
        </p:nvSpPr>
        <p:spPr>
          <a:xfrm>
            <a:off x="755619" y="1200273"/>
            <a:ext cx="135121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ц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ифровой профиль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88" name="Google Shape;18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754" y="1308874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82;p2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15726" y="1757862"/>
            <a:ext cx="365256" cy="2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186;p21"/>
          <p:cNvSpPr txBox="1"/>
          <p:nvPr/>
        </p:nvSpPr>
        <p:spPr>
          <a:xfrm>
            <a:off x="755619" y="1640959"/>
            <a:ext cx="158038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расчет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рейтинга бизнеса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1002" y="964344"/>
            <a:ext cx="17157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Личный кабинет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Google Shape;186;p21"/>
          <p:cNvSpPr txBox="1"/>
          <p:nvPr/>
        </p:nvSpPr>
        <p:spPr>
          <a:xfrm>
            <a:off x="768152" y="2097731"/>
            <a:ext cx="158038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у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ведомления от госорганов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85" y="244950"/>
            <a:ext cx="1207027" cy="17916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028406" y="184863"/>
            <a:ext cx="604745" cy="32251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92" y="207234"/>
            <a:ext cx="1431486" cy="2777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32" y="138651"/>
            <a:ext cx="1107205" cy="39176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2217241"/>
            <a:ext cx="337351" cy="2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58233" y="0"/>
            <a:ext cx="57155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6075" y="1345579"/>
            <a:ext cx="5401689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519" y="5190764"/>
            <a:ext cx="413526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387" y="765208"/>
            <a:ext cx="5058882" cy="159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Больше </a:t>
            </a:r>
          </a:p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бизнеса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351" y="5028007"/>
            <a:ext cx="4118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www.corpmsp.ru</a:t>
            </a: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0511" y="844336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Александра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Исаевича</a:t>
            </a: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08" y="1866620"/>
            <a:ext cx="1536011" cy="15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64" y="4504426"/>
            <a:ext cx="1582696" cy="1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36075" y="3991349"/>
            <a:ext cx="443556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0511" y="3490106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4055" y="5845408"/>
            <a:ext cx="12256055" cy="1024572"/>
            <a:chOff x="0" y="5900738"/>
            <a:chExt cx="12449131" cy="102457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6724448"/>
              <a:ext cx="12192000" cy="18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152"/>
            <p:cNvSpPr>
              <a:spLocks/>
            </p:cNvSpPr>
            <p:nvPr/>
          </p:nvSpPr>
          <p:spPr bwMode="auto">
            <a:xfrm>
              <a:off x="7034280" y="6174599"/>
              <a:ext cx="313557" cy="600863"/>
            </a:xfrm>
            <a:custGeom>
              <a:avLst/>
              <a:gdLst>
                <a:gd name="T0" fmla="*/ 205 w 215"/>
                <a:gd name="T1" fmla="*/ 96 h 412"/>
                <a:gd name="T2" fmla="*/ 195 w 215"/>
                <a:gd name="T3" fmla="*/ 88 h 412"/>
                <a:gd name="T4" fmla="*/ 187 w 215"/>
                <a:gd name="T5" fmla="*/ 86 h 412"/>
                <a:gd name="T6" fmla="*/ 131 w 215"/>
                <a:gd name="T7" fmla="*/ 98 h 412"/>
                <a:gd name="T8" fmla="*/ 115 w 215"/>
                <a:gd name="T9" fmla="*/ 98 h 412"/>
                <a:gd name="T10" fmla="*/ 86 w 215"/>
                <a:gd name="T11" fmla="*/ 92 h 412"/>
                <a:gd name="T12" fmla="*/ 82 w 215"/>
                <a:gd name="T13" fmla="*/ 82 h 412"/>
                <a:gd name="T14" fmla="*/ 94 w 215"/>
                <a:gd name="T15" fmla="*/ 72 h 412"/>
                <a:gd name="T16" fmla="*/ 102 w 215"/>
                <a:gd name="T17" fmla="*/ 64 h 412"/>
                <a:gd name="T18" fmla="*/ 100 w 215"/>
                <a:gd name="T19" fmla="*/ 56 h 412"/>
                <a:gd name="T20" fmla="*/ 90 w 215"/>
                <a:gd name="T21" fmla="*/ 50 h 412"/>
                <a:gd name="T22" fmla="*/ 62 w 215"/>
                <a:gd name="T23" fmla="*/ 48 h 412"/>
                <a:gd name="T24" fmla="*/ 54 w 215"/>
                <a:gd name="T25" fmla="*/ 52 h 412"/>
                <a:gd name="T26" fmla="*/ 46 w 215"/>
                <a:gd name="T27" fmla="*/ 74 h 412"/>
                <a:gd name="T28" fmla="*/ 38 w 215"/>
                <a:gd name="T29" fmla="*/ 70 h 412"/>
                <a:gd name="T30" fmla="*/ 32 w 215"/>
                <a:gd name="T31" fmla="*/ 56 h 412"/>
                <a:gd name="T32" fmla="*/ 20 w 215"/>
                <a:gd name="T33" fmla="*/ 30 h 412"/>
                <a:gd name="T34" fmla="*/ 20 w 215"/>
                <a:gd name="T35" fmla="*/ 18 h 412"/>
                <a:gd name="T36" fmla="*/ 24 w 215"/>
                <a:gd name="T37" fmla="*/ 4 h 412"/>
                <a:gd name="T38" fmla="*/ 14 w 215"/>
                <a:gd name="T39" fmla="*/ 0 h 412"/>
                <a:gd name="T40" fmla="*/ 8 w 215"/>
                <a:gd name="T41" fmla="*/ 30 h 412"/>
                <a:gd name="T42" fmla="*/ 10 w 215"/>
                <a:gd name="T43" fmla="*/ 48 h 412"/>
                <a:gd name="T44" fmla="*/ 12 w 215"/>
                <a:gd name="T45" fmla="*/ 72 h 412"/>
                <a:gd name="T46" fmla="*/ 28 w 215"/>
                <a:gd name="T47" fmla="*/ 94 h 412"/>
                <a:gd name="T48" fmla="*/ 34 w 215"/>
                <a:gd name="T49" fmla="*/ 104 h 412"/>
                <a:gd name="T50" fmla="*/ 32 w 215"/>
                <a:gd name="T51" fmla="*/ 120 h 412"/>
                <a:gd name="T52" fmla="*/ 32 w 215"/>
                <a:gd name="T53" fmla="*/ 140 h 412"/>
                <a:gd name="T54" fmla="*/ 32 w 215"/>
                <a:gd name="T55" fmla="*/ 166 h 412"/>
                <a:gd name="T56" fmla="*/ 36 w 215"/>
                <a:gd name="T57" fmla="*/ 190 h 412"/>
                <a:gd name="T58" fmla="*/ 42 w 215"/>
                <a:gd name="T59" fmla="*/ 196 h 412"/>
                <a:gd name="T60" fmla="*/ 42 w 215"/>
                <a:gd name="T61" fmla="*/ 258 h 412"/>
                <a:gd name="T62" fmla="*/ 52 w 215"/>
                <a:gd name="T63" fmla="*/ 284 h 412"/>
                <a:gd name="T64" fmla="*/ 58 w 215"/>
                <a:gd name="T65" fmla="*/ 318 h 412"/>
                <a:gd name="T66" fmla="*/ 68 w 215"/>
                <a:gd name="T67" fmla="*/ 346 h 412"/>
                <a:gd name="T68" fmla="*/ 68 w 215"/>
                <a:gd name="T69" fmla="*/ 362 h 412"/>
                <a:gd name="T70" fmla="*/ 12 w 215"/>
                <a:gd name="T71" fmla="*/ 412 h 412"/>
                <a:gd name="T72" fmla="*/ 173 w 215"/>
                <a:gd name="T73" fmla="*/ 382 h 412"/>
                <a:gd name="T74" fmla="*/ 173 w 215"/>
                <a:gd name="T75" fmla="*/ 368 h 412"/>
                <a:gd name="T76" fmla="*/ 171 w 215"/>
                <a:gd name="T77" fmla="*/ 342 h 412"/>
                <a:gd name="T78" fmla="*/ 179 w 215"/>
                <a:gd name="T79" fmla="*/ 342 h 412"/>
                <a:gd name="T80" fmla="*/ 187 w 215"/>
                <a:gd name="T81" fmla="*/ 330 h 412"/>
                <a:gd name="T82" fmla="*/ 169 w 215"/>
                <a:gd name="T83" fmla="*/ 310 h 412"/>
                <a:gd name="T84" fmla="*/ 115 w 215"/>
                <a:gd name="T85" fmla="*/ 230 h 412"/>
                <a:gd name="T86" fmla="*/ 105 w 215"/>
                <a:gd name="T87" fmla="*/ 204 h 412"/>
                <a:gd name="T88" fmla="*/ 86 w 215"/>
                <a:gd name="T89" fmla="*/ 190 h 412"/>
                <a:gd name="T90" fmla="*/ 94 w 215"/>
                <a:gd name="T91" fmla="*/ 130 h 412"/>
                <a:gd name="T92" fmla="*/ 123 w 215"/>
                <a:gd name="T93" fmla="*/ 124 h 412"/>
                <a:gd name="T94" fmla="*/ 181 w 215"/>
                <a:gd name="T95" fmla="*/ 106 h 412"/>
                <a:gd name="T96" fmla="*/ 197 w 215"/>
                <a:gd name="T97" fmla="*/ 108 h 412"/>
                <a:gd name="T98" fmla="*/ 213 w 215"/>
                <a:gd name="T99" fmla="*/ 106 h 412"/>
                <a:gd name="T100" fmla="*/ 215 w 215"/>
                <a:gd name="T10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12">
                  <a:moveTo>
                    <a:pt x="211" y="98"/>
                  </a:moveTo>
                  <a:lnTo>
                    <a:pt x="211" y="98"/>
                  </a:lnTo>
                  <a:lnTo>
                    <a:pt x="205" y="96"/>
                  </a:lnTo>
                  <a:lnTo>
                    <a:pt x="201" y="92"/>
                  </a:lnTo>
                  <a:lnTo>
                    <a:pt x="199" y="90"/>
                  </a:lnTo>
                  <a:lnTo>
                    <a:pt x="195" y="88"/>
                  </a:lnTo>
                  <a:lnTo>
                    <a:pt x="195" y="88"/>
                  </a:lnTo>
                  <a:lnTo>
                    <a:pt x="191" y="86"/>
                  </a:lnTo>
                  <a:lnTo>
                    <a:pt x="187" y="86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25" y="98"/>
                  </a:lnTo>
                  <a:lnTo>
                    <a:pt x="115" y="9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86" y="92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4" y="72"/>
                  </a:lnTo>
                  <a:lnTo>
                    <a:pt x="100" y="7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0" y="50"/>
                  </a:lnTo>
                  <a:lnTo>
                    <a:pt x="82" y="48"/>
                  </a:lnTo>
                  <a:lnTo>
                    <a:pt x="74" y="4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48" y="62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2" y="56"/>
                  </a:lnTo>
                  <a:lnTo>
                    <a:pt x="26" y="46"/>
                  </a:lnTo>
                  <a:lnTo>
                    <a:pt x="22" y="3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0" y="6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78"/>
                  </a:lnTo>
                  <a:lnTo>
                    <a:pt x="18" y="8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4" y="11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28" y="128"/>
                  </a:lnTo>
                  <a:lnTo>
                    <a:pt x="30" y="134"/>
                  </a:lnTo>
                  <a:lnTo>
                    <a:pt x="32" y="140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80"/>
                  </a:lnTo>
                  <a:lnTo>
                    <a:pt x="36" y="190"/>
                  </a:lnTo>
                  <a:lnTo>
                    <a:pt x="40" y="194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0" y="224"/>
                  </a:lnTo>
                  <a:lnTo>
                    <a:pt x="40" y="246"/>
                  </a:lnTo>
                  <a:lnTo>
                    <a:pt x="42" y="25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52" y="284"/>
                  </a:lnTo>
                  <a:lnTo>
                    <a:pt x="56" y="296"/>
                  </a:lnTo>
                  <a:lnTo>
                    <a:pt x="58" y="318"/>
                  </a:lnTo>
                  <a:lnTo>
                    <a:pt x="58" y="318"/>
                  </a:lnTo>
                  <a:lnTo>
                    <a:pt x="62" y="336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68" y="352"/>
                  </a:lnTo>
                  <a:lnTo>
                    <a:pt x="68" y="356"/>
                  </a:lnTo>
                  <a:lnTo>
                    <a:pt x="68" y="362"/>
                  </a:lnTo>
                  <a:lnTo>
                    <a:pt x="50" y="386"/>
                  </a:lnTo>
                  <a:lnTo>
                    <a:pt x="12" y="386"/>
                  </a:lnTo>
                  <a:lnTo>
                    <a:pt x="12" y="412"/>
                  </a:lnTo>
                  <a:lnTo>
                    <a:pt x="193" y="412"/>
                  </a:lnTo>
                  <a:lnTo>
                    <a:pt x="193" y="382"/>
                  </a:lnTo>
                  <a:lnTo>
                    <a:pt x="173" y="382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3" y="368"/>
                  </a:lnTo>
                  <a:lnTo>
                    <a:pt x="173" y="364"/>
                  </a:lnTo>
                  <a:lnTo>
                    <a:pt x="173" y="356"/>
                  </a:lnTo>
                  <a:lnTo>
                    <a:pt x="171" y="342"/>
                  </a:lnTo>
                  <a:lnTo>
                    <a:pt x="171" y="342"/>
                  </a:lnTo>
                  <a:lnTo>
                    <a:pt x="175" y="342"/>
                  </a:lnTo>
                  <a:lnTo>
                    <a:pt x="179" y="342"/>
                  </a:lnTo>
                  <a:lnTo>
                    <a:pt x="181" y="338"/>
                  </a:lnTo>
                  <a:lnTo>
                    <a:pt x="181" y="338"/>
                  </a:lnTo>
                  <a:lnTo>
                    <a:pt x="187" y="330"/>
                  </a:lnTo>
                  <a:lnTo>
                    <a:pt x="187" y="330"/>
                  </a:lnTo>
                  <a:lnTo>
                    <a:pt x="179" y="322"/>
                  </a:lnTo>
                  <a:lnTo>
                    <a:pt x="169" y="310"/>
                  </a:lnTo>
                  <a:lnTo>
                    <a:pt x="145" y="276"/>
                  </a:lnTo>
                  <a:lnTo>
                    <a:pt x="115" y="230"/>
                  </a:lnTo>
                  <a:lnTo>
                    <a:pt x="115" y="230"/>
                  </a:lnTo>
                  <a:lnTo>
                    <a:pt x="113" y="220"/>
                  </a:lnTo>
                  <a:lnTo>
                    <a:pt x="109" y="212"/>
                  </a:lnTo>
                  <a:lnTo>
                    <a:pt x="105" y="204"/>
                  </a:lnTo>
                  <a:lnTo>
                    <a:pt x="100" y="200"/>
                  </a:lnTo>
                  <a:lnTo>
                    <a:pt x="90" y="192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92" y="154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123" y="124"/>
                  </a:lnTo>
                  <a:lnTo>
                    <a:pt x="123" y="124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81" y="106"/>
                  </a:lnTo>
                  <a:lnTo>
                    <a:pt x="189" y="106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201" y="110"/>
                  </a:lnTo>
                  <a:lnTo>
                    <a:pt x="205" y="110"/>
                  </a:lnTo>
                  <a:lnTo>
                    <a:pt x="213" y="106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1" y="98"/>
                  </a:lnTo>
                  <a:lnTo>
                    <a:pt x="211" y="9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53"/>
            <p:cNvSpPr>
              <a:spLocks noChangeShapeType="1"/>
            </p:cNvSpPr>
            <p:nvPr/>
          </p:nvSpPr>
          <p:spPr bwMode="auto">
            <a:xfrm flipV="1">
              <a:off x="7012225" y="5964729"/>
              <a:ext cx="160424" cy="312099"/>
            </a:xfrm>
            <a:prstGeom prst="line">
              <a:avLst/>
            </a:prstGeom>
            <a:noFill/>
            <a:ln w="12700">
              <a:solidFill>
                <a:srgbClr val="84E0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1621481" y="6299713"/>
              <a:ext cx="942964" cy="475369"/>
            </a:xfrm>
            <a:custGeom>
              <a:avLst/>
              <a:gdLst>
                <a:gd name="T0" fmla="*/ 712 w 728"/>
                <a:gd name="T1" fmla="*/ 195 h 367"/>
                <a:gd name="T2" fmla="*/ 678 w 728"/>
                <a:gd name="T3" fmla="*/ 166 h 367"/>
                <a:gd name="T4" fmla="*/ 646 w 728"/>
                <a:gd name="T5" fmla="*/ 195 h 367"/>
                <a:gd name="T6" fmla="*/ 612 w 728"/>
                <a:gd name="T7" fmla="*/ 166 h 367"/>
                <a:gd name="T8" fmla="*/ 578 w 728"/>
                <a:gd name="T9" fmla="*/ 195 h 367"/>
                <a:gd name="T10" fmla="*/ 546 w 728"/>
                <a:gd name="T11" fmla="*/ 166 h 367"/>
                <a:gd name="T12" fmla="*/ 512 w 728"/>
                <a:gd name="T13" fmla="*/ 195 h 367"/>
                <a:gd name="T14" fmla="*/ 494 w 728"/>
                <a:gd name="T15" fmla="*/ 82 h 367"/>
                <a:gd name="T16" fmla="*/ 510 w 728"/>
                <a:gd name="T17" fmla="*/ 28 h 367"/>
                <a:gd name="T18" fmla="*/ 510 w 728"/>
                <a:gd name="T19" fmla="*/ 0 h 367"/>
                <a:gd name="T20" fmla="*/ 494 w 728"/>
                <a:gd name="T21" fmla="*/ 28 h 367"/>
                <a:gd name="T22" fmla="*/ 484 w 728"/>
                <a:gd name="T23" fmla="*/ 0 h 367"/>
                <a:gd name="T24" fmla="*/ 462 w 728"/>
                <a:gd name="T25" fmla="*/ 28 h 367"/>
                <a:gd name="T26" fmla="*/ 450 w 728"/>
                <a:gd name="T27" fmla="*/ 0 h 367"/>
                <a:gd name="T28" fmla="*/ 434 w 728"/>
                <a:gd name="T29" fmla="*/ 28 h 367"/>
                <a:gd name="T30" fmla="*/ 410 w 728"/>
                <a:gd name="T31" fmla="*/ 104 h 367"/>
                <a:gd name="T32" fmla="*/ 394 w 728"/>
                <a:gd name="T33" fmla="*/ 132 h 367"/>
                <a:gd name="T34" fmla="*/ 360 w 728"/>
                <a:gd name="T35" fmla="*/ 104 h 367"/>
                <a:gd name="T36" fmla="*/ 344 w 728"/>
                <a:gd name="T37" fmla="*/ 132 h 367"/>
                <a:gd name="T38" fmla="*/ 310 w 728"/>
                <a:gd name="T39" fmla="*/ 104 h 367"/>
                <a:gd name="T40" fmla="*/ 298 w 728"/>
                <a:gd name="T41" fmla="*/ 132 h 367"/>
                <a:gd name="T42" fmla="*/ 294 w 728"/>
                <a:gd name="T43" fmla="*/ 0 h 367"/>
                <a:gd name="T44" fmla="*/ 278 w 728"/>
                <a:gd name="T45" fmla="*/ 28 h 367"/>
                <a:gd name="T46" fmla="*/ 268 w 728"/>
                <a:gd name="T47" fmla="*/ 0 h 367"/>
                <a:gd name="T48" fmla="*/ 246 w 728"/>
                <a:gd name="T49" fmla="*/ 28 h 367"/>
                <a:gd name="T50" fmla="*/ 234 w 728"/>
                <a:gd name="T51" fmla="*/ 0 h 367"/>
                <a:gd name="T52" fmla="*/ 218 w 728"/>
                <a:gd name="T53" fmla="*/ 56 h 367"/>
                <a:gd name="T54" fmla="*/ 218 w 728"/>
                <a:gd name="T55" fmla="*/ 82 h 367"/>
                <a:gd name="T56" fmla="*/ 224 w 728"/>
                <a:gd name="T57" fmla="*/ 195 h 367"/>
                <a:gd name="T58" fmla="*/ 214 w 728"/>
                <a:gd name="T59" fmla="*/ 166 h 367"/>
                <a:gd name="T60" fmla="*/ 182 w 728"/>
                <a:gd name="T61" fmla="*/ 195 h 367"/>
                <a:gd name="T62" fmla="*/ 148 w 728"/>
                <a:gd name="T63" fmla="*/ 166 h 367"/>
                <a:gd name="T64" fmla="*/ 116 w 728"/>
                <a:gd name="T65" fmla="*/ 195 h 367"/>
                <a:gd name="T66" fmla="*/ 82 w 728"/>
                <a:gd name="T67" fmla="*/ 166 h 367"/>
                <a:gd name="T68" fmla="*/ 50 w 728"/>
                <a:gd name="T69" fmla="*/ 195 h 367"/>
                <a:gd name="T70" fmla="*/ 16 w 728"/>
                <a:gd name="T71" fmla="*/ 166 h 367"/>
                <a:gd name="T72" fmla="*/ 0 w 728"/>
                <a:gd name="T73" fmla="*/ 195 h 367"/>
                <a:gd name="T74" fmla="*/ 0 w 728"/>
                <a:gd name="T75" fmla="*/ 367 h 367"/>
                <a:gd name="T76" fmla="*/ 728 w 728"/>
                <a:gd name="T77" fmla="*/ 223 h 367"/>
                <a:gd name="T78" fmla="*/ 728 w 728"/>
                <a:gd name="T79" fmla="*/ 1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8" h="367">
                  <a:moveTo>
                    <a:pt x="712" y="166"/>
                  </a:moveTo>
                  <a:lnTo>
                    <a:pt x="712" y="195"/>
                  </a:lnTo>
                  <a:lnTo>
                    <a:pt x="678" y="195"/>
                  </a:lnTo>
                  <a:lnTo>
                    <a:pt x="678" y="166"/>
                  </a:lnTo>
                  <a:lnTo>
                    <a:pt x="646" y="166"/>
                  </a:lnTo>
                  <a:lnTo>
                    <a:pt x="646" y="195"/>
                  </a:lnTo>
                  <a:lnTo>
                    <a:pt x="612" y="195"/>
                  </a:lnTo>
                  <a:lnTo>
                    <a:pt x="612" y="166"/>
                  </a:lnTo>
                  <a:lnTo>
                    <a:pt x="578" y="166"/>
                  </a:lnTo>
                  <a:lnTo>
                    <a:pt x="578" y="195"/>
                  </a:lnTo>
                  <a:lnTo>
                    <a:pt x="546" y="195"/>
                  </a:lnTo>
                  <a:lnTo>
                    <a:pt x="546" y="166"/>
                  </a:lnTo>
                  <a:lnTo>
                    <a:pt x="512" y="166"/>
                  </a:lnTo>
                  <a:lnTo>
                    <a:pt x="512" y="195"/>
                  </a:lnTo>
                  <a:lnTo>
                    <a:pt x="502" y="195"/>
                  </a:lnTo>
                  <a:lnTo>
                    <a:pt x="494" y="82"/>
                  </a:lnTo>
                  <a:lnTo>
                    <a:pt x="510" y="82"/>
                  </a:lnTo>
                  <a:lnTo>
                    <a:pt x="510" y="28"/>
                  </a:lnTo>
                  <a:lnTo>
                    <a:pt x="510" y="28"/>
                  </a:lnTo>
                  <a:lnTo>
                    <a:pt x="510" y="0"/>
                  </a:lnTo>
                  <a:lnTo>
                    <a:pt x="494" y="0"/>
                  </a:lnTo>
                  <a:lnTo>
                    <a:pt x="494" y="28"/>
                  </a:lnTo>
                  <a:lnTo>
                    <a:pt x="484" y="28"/>
                  </a:lnTo>
                  <a:lnTo>
                    <a:pt x="484" y="0"/>
                  </a:lnTo>
                  <a:lnTo>
                    <a:pt x="462" y="0"/>
                  </a:lnTo>
                  <a:lnTo>
                    <a:pt x="462" y="28"/>
                  </a:lnTo>
                  <a:lnTo>
                    <a:pt x="450" y="28"/>
                  </a:lnTo>
                  <a:lnTo>
                    <a:pt x="450" y="0"/>
                  </a:lnTo>
                  <a:lnTo>
                    <a:pt x="434" y="0"/>
                  </a:lnTo>
                  <a:lnTo>
                    <a:pt x="434" y="28"/>
                  </a:lnTo>
                  <a:lnTo>
                    <a:pt x="430" y="104"/>
                  </a:lnTo>
                  <a:lnTo>
                    <a:pt x="410" y="104"/>
                  </a:lnTo>
                  <a:lnTo>
                    <a:pt x="410" y="132"/>
                  </a:lnTo>
                  <a:lnTo>
                    <a:pt x="394" y="132"/>
                  </a:lnTo>
                  <a:lnTo>
                    <a:pt x="394" y="104"/>
                  </a:lnTo>
                  <a:lnTo>
                    <a:pt x="360" y="104"/>
                  </a:lnTo>
                  <a:lnTo>
                    <a:pt x="360" y="132"/>
                  </a:lnTo>
                  <a:lnTo>
                    <a:pt x="344" y="132"/>
                  </a:lnTo>
                  <a:lnTo>
                    <a:pt x="344" y="104"/>
                  </a:lnTo>
                  <a:lnTo>
                    <a:pt x="310" y="104"/>
                  </a:lnTo>
                  <a:lnTo>
                    <a:pt x="310" y="132"/>
                  </a:lnTo>
                  <a:lnTo>
                    <a:pt x="298" y="132"/>
                  </a:lnTo>
                  <a:lnTo>
                    <a:pt x="294" y="46"/>
                  </a:lnTo>
                  <a:lnTo>
                    <a:pt x="294" y="0"/>
                  </a:lnTo>
                  <a:lnTo>
                    <a:pt x="278" y="0"/>
                  </a:lnTo>
                  <a:lnTo>
                    <a:pt x="278" y="28"/>
                  </a:lnTo>
                  <a:lnTo>
                    <a:pt x="268" y="28"/>
                  </a:lnTo>
                  <a:lnTo>
                    <a:pt x="268" y="0"/>
                  </a:lnTo>
                  <a:lnTo>
                    <a:pt x="246" y="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34" y="0"/>
                  </a:lnTo>
                  <a:lnTo>
                    <a:pt x="218" y="0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82"/>
                  </a:lnTo>
                  <a:lnTo>
                    <a:pt x="232" y="82"/>
                  </a:lnTo>
                  <a:lnTo>
                    <a:pt x="224" y="195"/>
                  </a:lnTo>
                  <a:lnTo>
                    <a:pt x="214" y="195"/>
                  </a:lnTo>
                  <a:lnTo>
                    <a:pt x="214" y="166"/>
                  </a:lnTo>
                  <a:lnTo>
                    <a:pt x="182" y="166"/>
                  </a:lnTo>
                  <a:lnTo>
                    <a:pt x="182" y="195"/>
                  </a:lnTo>
                  <a:lnTo>
                    <a:pt x="148" y="195"/>
                  </a:lnTo>
                  <a:lnTo>
                    <a:pt x="148" y="166"/>
                  </a:lnTo>
                  <a:lnTo>
                    <a:pt x="116" y="166"/>
                  </a:lnTo>
                  <a:lnTo>
                    <a:pt x="116" y="195"/>
                  </a:lnTo>
                  <a:lnTo>
                    <a:pt x="82" y="195"/>
                  </a:lnTo>
                  <a:lnTo>
                    <a:pt x="82" y="166"/>
                  </a:lnTo>
                  <a:lnTo>
                    <a:pt x="50" y="166"/>
                  </a:lnTo>
                  <a:lnTo>
                    <a:pt x="50" y="195"/>
                  </a:lnTo>
                  <a:lnTo>
                    <a:pt x="16" y="195"/>
                  </a:lnTo>
                  <a:lnTo>
                    <a:pt x="16" y="166"/>
                  </a:lnTo>
                  <a:lnTo>
                    <a:pt x="0" y="16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367"/>
                  </a:lnTo>
                  <a:lnTo>
                    <a:pt x="728" y="367"/>
                  </a:lnTo>
                  <a:lnTo>
                    <a:pt x="728" y="223"/>
                  </a:lnTo>
                  <a:lnTo>
                    <a:pt x="728" y="195"/>
                  </a:lnTo>
                  <a:lnTo>
                    <a:pt x="728" y="166"/>
                  </a:lnTo>
                  <a:lnTo>
                    <a:pt x="712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1"/>
            <p:cNvSpPr>
              <a:spLocks noEditPoints="1"/>
            </p:cNvSpPr>
            <p:nvPr/>
          </p:nvSpPr>
          <p:spPr bwMode="auto">
            <a:xfrm>
              <a:off x="10188690" y="6098786"/>
              <a:ext cx="257689" cy="655509"/>
            </a:xfrm>
            <a:custGeom>
              <a:avLst/>
              <a:gdLst>
                <a:gd name="T0" fmla="*/ 256 w 274"/>
                <a:gd name="T1" fmla="*/ 603 h 697"/>
                <a:gd name="T2" fmla="*/ 232 w 274"/>
                <a:gd name="T3" fmla="*/ 483 h 697"/>
                <a:gd name="T4" fmla="*/ 200 w 274"/>
                <a:gd name="T5" fmla="*/ 314 h 697"/>
                <a:gd name="T6" fmla="*/ 220 w 274"/>
                <a:gd name="T7" fmla="*/ 258 h 697"/>
                <a:gd name="T8" fmla="*/ 220 w 274"/>
                <a:gd name="T9" fmla="*/ 204 h 697"/>
                <a:gd name="T10" fmla="*/ 184 w 274"/>
                <a:gd name="T11" fmla="*/ 186 h 697"/>
                <a:gd name="T12" fmla="*/ 208 w 274"/>
                <a:gd name="T13" fmla="*/ 168 h 697"/>
                <a:gd name="T14" fmla="*/ 194 w 274"/>
                <a:gd name="T15" fmla="*/ 132 h 697"/>
                <a:gd name="T16" fmla="*/ 194 w 274"/>
                <a:gd name="T17" fmla="*/ 132 h 697"/>
                <a:gd name="T18" fmla="*/ 190 w 274"/>
                <a:gd name="T19" fmla="*/ 110 h 697"/>
                <a:gd name="T20" fmla="*/ 182 w 274"/>
                <a:gd name="T21" fmla="*/ 92 h 697"/>
                <a:gd name="T22" fmla="*/ 168 w 274"/>
                <a:gd name="T23" fmla="*/ 78 h 697"/>
                <a:gd name="T24" fmla="*/ 152 w 274"/>
                <a:gd name="T25" fmla="*/ 70 h 697"/>
                <a:gd name="T26" fmla="*/ 144 w 274"/>
                <a:gd name="T27" fmla="*/ 48 h 697"/>
                <a:gd name="T28" fmla="*/ 136 w 274"/>
                <a:gd name="T29" fmla="*/ 0 h 697"/>
                <a:gd name="T30" fmla="*/ 128 w 274"/>
                <a:gd name="T31" fmla="*/ 48 h 697"/>
                <a:gd name="T32" fmla="*/ 128 w 274"/>
                <a:gd name="T33" fmla="*/ 70 h 697"/>
                <a:gd name="T34" fmla="*/ 112 w 274"/>
                <a:gd name="T35" fmla="*/ 78 h 697"/>
                <a:gd name="T36" fmla="*/ 100 w 274"/>
                <a:gd name="T37" fmla="*/ 92 h 697"/>
                <a:gd name="T38" fmla="*/ 92 w 274"/>
                <a:gd name="T39" fmla="*/ 110 h 697"/>
                <a:gd name="T40" fmla="*/ 88 w 274"/>
                <a:gd name="T41" fmla="*/ 132 h 697"/>
                <a:gd name="T42" fmla="*/ 86 w 274"/>
                <a:gd name="T43" fmla="*/ 168 h 697"/>
                <a:gd name="T44" fmla="*/ 72 w 274"/>
                <a:gd name="T45" fmla="*/ 186 h 697"/>
                <a:gd name="T46" fmla="*/ 96 w 274"/>
                <a:gd name="T47" fmla="*/ 204 h 697"/>
                <a:gd name="T48" fmla="*/ 62 w 274"/>
                <a:gd name="T49" fmla="*/ 258 h 697"/>
                <a:gd name="T50" fmla="*/ 58 w 274"/>
                <a:gd name="T51" fmla="*/ 258 h 697"/>
                <a:gd name="T52" fmla="*/ 70 w 274"/>
                <a:gd name="T53" fmla="*/ 483 h 697"/>
                <a:gd name="T54" fmla="*/ 36 w 274"/>
                <a:gd name="T55" fmla="*/ 603 h 697"/>
                <a:gd name="T56" fmla="*/ 0 w 274"/>
                <a:gd name="T57" fmla="*/ 647 h 697"/>
                <a:gd name="T58" fmla="*/ 20 w 274"/>
                <a:gd name="T59" fmla="*/ 697 h 697"/>
                <a:gd name="T60" fmla="*/ 120 w 274"/>
                <a:gd name="T61" fmla="*/ 258 h 697"/>
                <a:gd name="T62" fmla="*/ 158 w 274"/>
                <a:gd name="T63" fmla="*/ 212 h 697"/>
                <a:gd name="T64" fmla="*/ 120 w 274"/>
                <a:gd name="T65" fmla="*/ 258 h 697"/>
                <a:gd name="T66" fmla="*/ 212 w 274"/>
                <a:gd name="T67" fmla="*/ 258 h 697"/>
                <a:gd name="T68" fmla="*/ 184 w 274"/>
                <a:gd name="T69" fmla="*/ 258 h 697"/>
                <a:gd name="T70" fmla="*/ 212 w 274"/>
                <a:gd name="T71" fmla="*/ 212 h 697"/>
                <a:gd name="T72" fmla="*/ 128 w 274"/>
                <a:gd name="T73" fmla="*/ 168 h 697"/>
                <a:gd name="T74" fmla="*/ 114 w 274"/>
                <a:gd name="T75" fmla="*/ 140 h 697"/>
                <a:gd name="T76" fmla="*/ 136 w 274"/>
                <a:gd name="T77" fmla="*/ 140 h 697"/>
                <a:gd name="T78" fmla="*/ 146 w 274"/>
                <a:gd name="T79" fmla="*/ 168 h 697"/>
                <a:gd name="T80" fmla="*/ 136 w 274"/>
                <a:gd name="T81" fmla="*/ 140 h 697"/>
                <a:gd name="T82" fmla="*/ 166 w 274"/>
                <a:gd name="T83" fmla="*/ 140 h 697"/>
                <a:gd name="T84" fmla="*/ 154 w 274"/>
                <a:gd name="T85" fmla="*/ 168 h 697"/>
                <a:gd name="T86" fmla="*/ 174 w 274"/>
                <a:gd name="T87" fmla="*/ 168 h 697"/>
                <a:gd name="T88" fmla="*/ 186 w 274"/>
                <a:gd name="T89" fmla="*/ 140 h 697"/>
                <a:gd name="T90" fmla="*/ 174 w 274"/>
                <a:gd name="T91" fmla="*/ 168 h 697"/>
                <a:gd name="T92" fmla="*/ 94 w 274"/>
                <a:gd name="T93" fmla="*/ 140 h 697"/>
                <a:gd name="T94" fmla="*/ 106 w 274"/>
                <a:gd name="T95" fmla="*/ 168 h 697"/>
                <a:gd name="T96" fmla="*/ 120 w 274"/>
                <a:gd name="T97" fmla="*/ 186 h 697"/>
                <a:gd name="T98" fmla="*/ 158 w 274"/>
                <a:gd name="T99" fmla="*/ 204 h 697"/>
                <a:gd name="T100" fmla="*/ 120 w 274"/>
                <a:gd name="T101" fmla="*/ 186 h 697"/>
                <a:gd name="T102" fmla="*/ 70 w 274"/>
                <a:gd name="T103" fmla="*/ 258 h 697"/>
                <a:gd name="T104" fmla="*/ 96 w 274"/>
                <a:gd name="T105" fmla="*/ 212 h 697"/>
                <a:gd name="T106" fmla="*/ 70 w 274"/>
                <a:gd name="T107" fmla="*/ 25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697">
                  <a:moveTo>
                    <a:pt x="274" y="697"/>
                  </a:moveTo>
                  <a:lnTo>
                    <a:pt x="256" y="603"/>
                  </a:lnTo>
                  <a:lnTo>
                    <a:pt x="248" y="603"/>
                  </a:lnTo>
                  <a:lnTo>
                    <a:pt x="232" y="483"/>
                  </a:lnTo>
                  <a:lnTo>
                    <a:pt x="220" y="483"/>
                  </a:lnTo>
                  <a:lnTo>
                    <a:pt x="200" y="314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04"/>
                  </a:lnTo>
                  <a:lnTo>
                    <a:pt x="184" y="204"/>
                  </a:lnTo>
                  <a:lnTo>
                    <a:pt x="184" y="186"/>
                  </a:lnTo>
                  <a:lnTo>
                    <a:pt x="208" y="186"/>
                  </a:lnTo>
                  <a:lnTo>
                    <a:pt x="208" y="168"/>
                  </a:lnTo>
                  <a:lnTo>
                    <a:pt x="194" y="168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2" y="120"/>
                  </a:lnTo>
                  <a:lnTo>
                    <a:pt x="190" y="110"/>
                  </a:lnTo>
                  <a:lnTo>
                    <a:pt x="186" y="100"/>
                  </a:lnTo>
                  <a:lnTo>
                    <a:pt x="182" y="92"/>
                  </a:lnTo>
                  <a:lnTo>
                    <a:pt x="176" y="84"/>
                  </a:lnTo>
                  <a:lnTo>
                    <a:pt x="168" y="78"/>
                  </a:lnTo>
                  <a:lnTo>
                    <a:pt x="160" y="74"/>
                  </a:lnTo>
                  <a:lnTo>
                    <a:pt x="152" y="70"/>
                  </a:lnTo>
                  <a:lnTo>
                    <a:pt x="152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6" y="48"/>
                  </a:lnTo>
                  <a:lnTo>
                    <a:pt x="128" y="48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0" y="74"/>
                  </a:lnTo>
                  <a:lnTo>
                    <a:pt x="112" y="78"/>
                  </a:lnTo>
                  <a:lnTo>
                    <a:pt x="106" y="84"/>
                  </a:lnTo>
                  <a:lnTo>
                    <a:pt x="100" y="92"/>
                  </a:lnTo>
                  <a:lnTo>
                    <a:pt x="94" y="100"/>
                  </a:lnTo>
                  <a:lnTo>
                    <a:pt x="92" y="110"/>
                  </a:lnTo>
                  <a:lnTo>
                    <a:pt x="88" y="12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68"/>
                  </a:lnTo>
                  <a:lnTo>
                    <a:pt x="72" y="168"/>
                  </a:lnTo>
                  <a:lnTo>
                    <a:pt x="72" y="186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62" y="204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58" y="258"/>
                  </a:lnTo>
                  <a:lnTo>
                    <a:pt x="84" y="314"/>
                  </a:lnTo>
                  <a:lnTo>
                    <a:pt x="70" y="483"/>
                  </a:lnTo>
                  <a:lnTo>
                    <a:pt x="56" y="483"/>
                  </a:lnTo>
                  <a:lnTo>
                    <a:pt x="36" y="603"/>
                  </a:lnTo>
                  <a:lnTo>
                    <a:pt x="0" y="603"/>
                  </a:lnTo>
                  <a:lnTo>
                    <a:pt x="0" y="647"/>
                  </a:lnTo>
                  <a:lnTo>
                    <a:pt x="20" y="647"/>
                  </a:lnTo>
                  <a:lnTo>
                    <a:pt x="20" y="697"/>
                  </a:lnTo>
                  <a:lnTo>
                    <a:pt x="274" y="697"/>
                  </a:lnTo>
                  <a:close/>
                  <a:moveTo>
                    <a:pt x="120" y="258"/>
                  </a:moveTo>
                  <a:lnTo>
                    <a:pt x="120" y="212"/>
                  </a:lnTo>
                  <a:lnTo>
                    <a:pt x="158" y="212"/>
                  </a:lnTo>
                  <a:lnTo>
                    <a:pt x="158" y="258"/>
                  </a:lnTo>
                  <a:lnTo>
                    <a:pt x="120" y="258"/>
                  </a:lnTo>
                  <a:close/>
                  <a:moveTo>
                    <a:pt x="212" y="212"/>
                  </a:moveTo>
                  <a:lnTo>
                    <a:pt x="212" y="258"/>
                  </a:lnTo>
                  <a:lnTo>
                    <a:pt x="212" y="258"/>
                  </a:lnTo>
                  <a:lnTo>
                    <a:pt x="184" y="258"/>
                  </a:lnTo>
                  <a:lnTo>
                    <a:pt x="184" y="212"/>
                  </a:lnTo>
                  <a:lnTo>
                    <a:pt x="212" y="212"/>
                  </a:lnTo>
                  <a:close/>
                  <a:moveTo>
                    <a:pt x="128" y="140"/>
                  </a:moveTo>
                  <a:lnTo>
                    <a:pt x="128" y="168"/>
                  </a:lnTo>
                  <a:lnTo>
                    <a:pt x="114" y="168"/>
                  </a:lnTo>
                  <a:lnTo>
                    <a:pt x="114" y="140"/>
                  </a:lnTo>
                  <a:lnTo>
                    <a:pt x="128" y="140"/>
                  </a:lnTo>
                  <a:close/>
                  <a:moveTo>
                    <a:pt x="136" y="140"/>
                  </a:moveTo>
                  <a:lnTo>
                    <a:pt x="146" y="140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36" y="140"/>
                  </a:lnTo>
                  <a:close/>
                  <a:moveTo>
                    <a:pt x="154" y="140"/>
                  </a:moveTo>
                  <a:lnTo>
                    <a:pt x="166" y="140"/>
                  </a:lnTo>
                  <a:lnTo>
                    <a:pt x="166" y="168"/>
                  </a:lnTo>
                  <a:lnTo>
                    <a:pt x="154" y="168"/>
                  </a:lnTo>
                  <a:lnTo>
                    <a:pt x="154" y="140"/>
                  </a:lnTo>
                  <a:close/>
                  <a:moveTo>
                    <a:pt x="174" y="168"/>
                  </a:moveTo>
                  <a:lnTo>
                    <a:pt x="174" y="140"/>
                  </a:lnTo>
                  <a:lnTo>
                    <a:pt x="186" y="140"/>
                  </a:lnTo>
                  <a:lnTo>
                    <a:pt x="186" y="168"/>
                  </a:lnTo>
                  <a:lnTo>
                    <a:pt x="174" y="168"/>
                  </a:lnTo>
                  <a:close/>
                  <a:moveTo>
                    <a:pt x="94" y="168"/>
                  </a:moveTo>
                  <a:lnTo>
                    <a:pt x="94" y="140"/>
                  </a:lnTo>
                  <a:lnTo>
                    <a:pt x="106" y="140"/>
                  </a:lnTo>
                  <a:lnTo>
                    <a:pt x="106" y="168"/>
                  </a:lnTo>
                  <a:lnTo>
                    <a:pt x="94" y="168"/>
                  </a:lnTo>
                  <a:close/>
                  <a:moveTo>
                    <a:pt x="120" y="186"/>
                  </a:moveTo>
                  <a:lnTo>
                    <a:pt x="158" y="186"/>
                  </a:lnTo>
                  <a:lnTo>
                    <a:pt x="158" y="204"/>
                  </a:lnTo>
                  <a:lnTo>
                    <a:pt x="120" y="204"/>
                  </a:lnTo>
                  <a:lnTo>
                    <a:pt x="120" y="18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12"/>
                  </a:lnTo>
                  <a:lnTo>
                    <a:pt x="96" y="212"/>
                  </a:lnTo>
                  <a:lnTo>
                    <a:pt x="96" y="258"/>
                  </a:lnTo>
                  <a:lnTo>
                    <a:pt x="70" y="25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7"/>
            <p:cNvSpPr>
              <a:spLocks/>
            </p:cNvSpPr>
            <p:nvPr/>
          </p:nvSpPr>
          <p:spPr bwMode="auto">
            <a:xfrm>
              <a:off x="11715512" y="6092291"/>
              <a:ext cx="329892" cy="632054"/>
            </a:xfrm>
            <a:custGeom>
              <a:avLst/>
              <a:gdLst>
                <a:gd name="T0" fmla="*/ 335 w 345"/>
                <a:gd name="T1" fmla="*/ 619 h 661"/>
                <a:gd name="T2" fmla="*/ 329 w 345"/>
                <a:gd name="T3" fmla="*/ 597 h 661"/>
                <a:gd name="T4" fmla="*/ 321 w 345"/>
                <a:gd name="T5" fmla="*/ 599 h 661"/>
                <a:gd name="T6" fmla="*/ 319 w 345"/>
                <a:gd name="T7" fmla="*/ 609 h 661"/>
                <a:gd name="T8" fmla="*/ 313 w 345"/>
                <a:gd name="T9" fmla="*/ 577 h 661"/>
                <a:gd name="T10" fmla="*/ 305 w 345"/>
                <a:gd name="T11" fmla="*/ 575 h 661"/>
                <a:gd name="T12" fmla="*/ 303 w 345"/>
                <a:gd name="T13" fmla="*/ 583 h 661"/>
                <a:gd name="T14" fmla="*/ 297 w 345"/>
                <a:gd name="T15" fmla="*/ 563 h 661"/>
                <a:gd name="T16" fmla="*/ 291 w 345"/>
                <a:gd name="T17" fmla="*/ 561 h 661"/>
                <a:gd name="T18" fmla="*/ 285 w 345"/>
                <a:gd name="T19" fmla="*/ 583 h 661"/>
                <a:gd name="T20" fmla="*/ 217 w 345"/>
                <a:gd name="T21" fmla="*/ 232 h 661"/>
                <a:gd name="T22" fmla="*/ 211 w 345"/>
                <a:gd name="T23" fmla="*/ 214 h 661"/>
                <a:gd name="T24" fmla="*/ 207 w 345"/>
                <a:gd name="T25" fmla="*/ 130 h 661"/>
                <a:gd name="T26" fmla="*/ 197 w 345"/>
                <a:gd name="T27" fmla="*/ 96 h 661"/>
                <a:gd name="T28" fmla="*/ 195 w 345"/>
                <a:gd name="T29" fmla="*/ 86 h 661"/>
                <a:gd name="T30" fmla="*/ 195 w 345"/>
                <a:gd name="T31" fmla="*/ 72 h 661"/>
                <a:gd name="T32" fmla="*/ 255 w 345"/>
                <a:gd name="T33" fmla="*/ 56 h 661"/>
                <a:gd name="T34" fmla="*/ 269 w 345"/>
                <a:gd name="T35" fmla="*/ 54 h 661"/>
                <a:gd name="T36" fmla="*/ 281 w 345"/>
                <a:gd name="T37" fmla="*/ 52 h 661"/>
                <a:gd name="T38" fmla="*/ 293 w 345"/>
                <a:gd name="T39" fmla="*/ 48 h 661"/>
                <a:gd name="T40" fmla="*/ 283 w 345"/>
                <a:gd name="T41" fmla="*/ 40 h 661"/>
                <a:gd name="T42" fmla="*/ 279 w 345"/>
                <a:gd name="T43" fmla="*/ 36 h 661"/>
                <a:gd name="T44" fmla="*/ 263 w 345"/>
                <a:gd name="T45" fmla="*/ 40 h 661"/>
                <a:gd name="T46" fmla="*/ 225 w 345"/>
                <a:gd name="T47" fmla="*/ 44 h 661"/>
                <a:gd name="T48" fmla="*/ 211 w 345"/>
                <a:gd name="T49" fmla="*/ 38 h 661"/>
                <a:gd name="T50" fmla="*/ 201 w 345"/>
                <a:gd name="T51" fmla="*/ 36 h 661"/>
                <a:gd name="T52" fmla="*/ 191 w 345"/>
                <a:gd name="T53" fmla="*/ 20 h 661"/>
                <a:gd name="T54" fmla="*/ 187 w 345"/>
                <a:gd name="T55" fmla="*/ 6 h 661"/>
                <a:gd name="T56" fmla="*/ 173 w 345"/>
                <a:gd name="T57" fmla="*/ 0 h 661"/>
                <a:gd name="T58" fmla="*/ 158 w 345"/>
                <a:gd name="T59" fmla="*/ 8 h 661"/>
                <a:gd name="T60" fmla="*/ 154 w 345"/>
                <a:gd name="T61" fmla="*/ 24 h 661"/>
                <a:gd name="T62" fmla="*/ 146 w 345"/>
                <a:gd name="T63" fmla="*/ 36 h 661"/>
                <a:gd name="T64" fmla="*/ 136 w 345"/>
                <a:gd name="T65" fmla="*/ 38 h 661"/>
                <a:gd name="T66" fmla="*/ 122 w 345"/>
                <a:gd name="T67" fmla="*/ 44 h 661"/>
                <a:gd name="T68" fmla="*/ 84 w 345"/>
                <a:gd name="T69" fmla="*/ 40 h 661"/>
                <a:gd name="T70" fmla="*/ 68 w 345"/>
                <a:gd name="T71" fmla="*/ 36 h 661"/>
                <a:gd name="T72" fmla="*/ 64 w 345"/>
                <a:gd name="T73" fmla="*/ 40 h 661"/>
                <a:gd name="T74" fmla="*/ 54 w 345"/>
                <a:gd name="T75" fmla="*/ 48 h 661"/>
                <a:gd name="T76" fmla="*/ 66 w 345"/>
                <a:gd name="T77" fmla="*/ 52 h 661"/>
                <a:gd name="T78" fmla="*/ 78 w 345"/>
                <a:gd name="T79" fmla="*/ 54 h 661"/>
                <a:gd name="T80" fmla="*/ 90 w 345"/>
                <a:gd name="T81" fmla="*/ 56 h 661"/>
                <a:gd name="T82" fmla="*/ 150 w 345"/>
                <a:gd name="T83" fmla="*/ 72 h 661"/>
                <a:gd name="T84" fmla="*/ 152 w 345"/>
                <a:gd name="T85" fmla="*/ 82 h 661"/>
                <a:gd name="T86" fmla="*/ 154 w 345"/>
                <a:gd name="T87" fmla="*/ 84 h 661"/>
                <a:gd name="T88" fmla="*/ 140 w 345"/>
                <a:gd name="T89" fmla="*/ 128 h 661"/>
                <a:gd name="T90" fmla="*/ 136 w 345"/>
                <a:gd name="T91" fmla="*/ 184 h 661"/>
                <a:gd name="T92" fmla="*/ 130 w 345"/>
                <a:gd name="T93" fmla="*/ 232 h 661"/>
                <a:gd name="T94" fmla="*/ 64 w 345"/>
                <a:gd name="T95" fmla="*/ 583 h 661"/>
                <a:gd name="T96" fmla="*/ 60 w 345"/>
                <a:gd name="T97" fmla="*/ 563 h 661"/>
                <a:gd name="T98" fmla="*/ 52 w 345"/>
                <a:gd name="T99" fmla="*/ 561 h 661"/>
                <a:gd name="T100" fmla="*/ 46 w 345"/>
                <a:gd name="T101" fmla="*/ 583 h 661"/>
                <a:gd name="T102" fmla="*/ 46 w 345"/>
                <a:gd name="T103" fmla="*/ 589 h 661"/>
                <a:gd name="T104" fmla="*/ 40 w 345"/>
                <a:gd name="T105" fmla="*/ 575 h 661"/>
                <a:gd name="T106" fmla="*/ 34 w 345"/>
                <a:gd name="T107" fmla="*/ 577 h 661"/>
                <a:gd name="T108" fmla="*/ 30 w 345"/>
                <a:gd name="T109" fmla="*/ 597 h 661"/>
                <a:gd name="T110" fmla="*/ 24 w 345"/>
                <a:gd name="T111" fmla="*/ 599 h 661"/>
                <a:gd name="T112" fmla="*/ 20 w 345"/>
                <a:gd name="T113" fmla="*/ 595 h 661"/>
                <a:gd name="T114" fmla="*/ 16 w 345"/>
                <a:gd name="T115" fmla="*/ 599 h 661"/>
                <a:gd name="T116" fmla="*/ 8 w 345"/>
                <a:gd name="T117" fmla="*/ 639 h 661"/>
                <a:gd name="T118" fmla="*/ 345 w 345"/>
                <a:gd name="T11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" h="661">
                  <a:moveTo>
                    <a:pt x="337" y="639"/>
                  </a:moveTo>
                  <a:lnTo>
                    <a:pt x="337" y="639"/>
                  </a:lnTo>
                  <a:lnTo>
                    <a:pt x="335" y="619"/>
                  </a:lnTo>
                  <a:lnTo>
                    <a:pt x="329" y="599"/>
                  </a:lnTo>
                  <a:lnTo>
                    <a:pt x="329" y="599"/>
                  </a:lnTo>
                  <a:lnTo>
                    <a:pt x="329" y="597"/>
                  </a:lnTo>
                  <a:lnTo>
                    <a:pt x="325" y="595"/>
                  </a:lnTo>
                  <a:lnTo>
                    <a:pt x="323" y="597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19" y="609"/>
                  </a:lnTo>
                  <a:lnTo>
                    <a:pt x="319" y="609"/>
                  </a:lnTo>
                  <a:lnTo>
                    <a:pt x="317" y="593"/>
                  </a:lnTo>
                  <a:lnTo>
                    <a:pt x="313" y="577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9" y="575"/>
                  </a:lnTo>
                  <a:lnTo>
                    <a:pt x="305" y="575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297" y="563"/>
                  </a:lnTo>
                  <a:lnTo>
                    <a:pt x="297" y="563"/>
                  </a:lnTo>
                  <a:lnTo>
                    <a:pt x="295" y="561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89" y="563"/>
                  </a:lnTo>
                  <a:lnTo>
                    <a:pt x="289" y="563"/>
                  </a:lnTo>
                  <a:lnTo>
                    <a:pt x="285" y="583"/>
                  </a:lnTo>
                  <a:lnTo>
                    <a:pt x="235" y="583"/>
                  </a:lnTo>
                  <a:lnTo>
                    <a:pt x="223" y="232"/>
                  </a:lnTo>
                  <a:lnTo>
                    <a:pt x="217" y="232"/>
                  </a:lnTo>
                  <a:lnTo>
                    <a:pt x="217" y="214"/>
                  </a:lnTo>
                  <a:lnTo>
                    <a:pt x="211" y="214"/>
                  </a:lnTo>
                  <a:lnTo>
                    <a:pt x="211" y="214"/>
                  </a:lnTo>
                  <a:lnTo>
                    <a:pt x="211" y="186"/>
                  </a:lnTo>
                  <a:lnTo>
                    <a:pt x="209" y="16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1" y="108"/>
                  </a:lnTo>
                  <a:lnTo>
                    <a:pt x="197" y="96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223" y="66"/>
                  </a:lnTo>
                  <a:lnTo>
                    <a:pt x="247" y="60"/>
                  </a:lnTo>
                  <a:lnTo>
                    <a:pt x="255" y="56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9" y="54"/>
                  </a:lnTo>
                  <a:lnTo>
                    <a:pt x="275" y="54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1" y="42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1" y="36"/>
                  </a:lnTo>
                  <a:lnTo>
                    <a:pt x="279" y="36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41" y="42"/>
                  </a:lnTo>
                  <a:lnTo>
                    <a:pt x="225" y="44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1" y="38"/>
                  </a:lnTo>
                  <a:lnTo>
                    <a:pt x="207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12"/>
                  </a:lnTo>
                  <a:lnTo>
                    <a:pt x="187" y="6"/>
                  </a:lnTo>
                  <a:lnTo>
                    <a:pt x="181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4" y="2"/>
                  </a:lnTo>
                  <a:lnTo>
                    <a:pt x="158" y="8"/>
                  </a:lnTo>
                  <a:lnTo>
                    <a:pt x="156" y="14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0" y="36"/>
                  </a:lnTo>
                  <a:lnTo>
                    <a:pt x="136" y="3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2" y="44"/>
                  </a:lnTo>
                  <a:lnTo>
                    <a:pt x="106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90" y="56"/>
                  </a:lnTo>
                  <a:lnTo>
                    <a:pt x="100" y="60"/>
                  </a:lnTo>
                  <a:lnTo>
                    <a:pt x="122" y="66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2" y="82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48" y="94"/>
                  </a:lnTo>
                  <a:lnTo>
                    <a:pt x="144" y="10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6" y="156"/>
                  </a:lnTo>
                  <a:lnTo>
                    <a:pt x="136" y="184"/>
                  </a:lnTo>
                  <a:lnTo>
                    <a:pt x="136" y="214"/>
                  </a:lnTo>
                  <a:lnTo>
                    <a:pt x="130" y="214"/>
                  </a:lnTo>
                  <a:lnTo>
                    <a:pt x="130" y="232"/>
                  </a:lnTo>
                  <a:lnTo>
                    <a:pt x="120" y="232"/>
                  </a:lnTo>
                  <a:lnTo>
                    <a:pt x="114" y="583"/>
                  </a:lnTo>
                  <a:lnTo>
                    <a:pt x="64" y="583"/>
                  </a:lnTo>
                  <a:lnTo>
                    <a:pt x="64" y="583"/>
                  </a:lnTo>
                  <a:lnTo>
                    <a:pt x="60" y="563"/>
                  </a:lnTo>
                  <a:lnTo>
                    <a:pt x="60" y="563"/>
                  </a:lnTo>
                  <a:lnTo>
                    <a:pt x="58" y="561"/>
                  </a:lnTo>
                  <a:lnTo>
                    <a:pt x="56" y="561"/>
                  </a:lnTo>
                  <a:lnTo>
                    <a:pt x="52" y="561"/>
                  </a:lnTo>
                  <a:lnTo>
                    <a:pt x="52" y="563"/>
                  </a:lnTo>
                  <a:lnTo>
                    <a:pt x="52" y="563"/>
                  </a:lnTo>
                  <a:lnTo>
                    <a:pt x="46" y="583"/>
                  </a:lnTo>
                  <a:lnTo>
                    <a:pt x="46" y="583"/>
                  </a:lnTo>
                  <a:lnTo>
                    <a:pt x="46" y="589"/>
                  </a:lnTo>
                  <a:lnTo>
                    <a:pt x="46" y="589"/>
                  </a:lnTo>
                  <a:lnTo>
                    <a:pt x="42" y="577"/>
                  </a:lnTo>
                  <a:lnTo>
                    <a:pt x="42" y="577"/>
                  </a:lnTo>
                  <a:lnTo>
                    <a:pt x="40" y="575"/>
                  </a:lnTo>
                  <a:lnTo>
                    <a:pt x="38" y="575"/>
                  </a:lnTo>
                  <a:lnTo>
                    <a:pt x="36" y="575"/>
                  </a:lnTo>
                  <a:lnTo>
                    <a:pt x="34" y="577"/>
                  </a:lnTo>
                  <a:lnTo>
                    <a:pt x="34" y="577"/>
                  </a:lnTo>
                  <a:lnTo>
                    <a:pt x="30" y="597"/>
                  </a:lnTo>
                  <a:lnTo>
                    <a:pt x="30" y="597"/>
                  </a:lnTo>
                  <a:lnTo>
                    <a:pt x="28" y="609"/>
                  </a:lnTo>
                  <a:lnTo>
                    <a:pt x="28" y="60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597"/>
                  </a:lnTo>
                  <a:lnTo>
                    <a:pt x="20" y="595"/>
                  </a:lnTo>
                  <a:lnTo>
                    <a:pt x="18" y="597"/>
                  </a:lnTo>
                  <a:lnTo>
                    <a:pt x="16" y="599"/>
                  </a:lnTo>
                  <a:lnTo>
                    <a:pt x="16" y="599"/>
                  </a:lnTo>
                  <a:lnTo>
                    <a:pt x="12" y="619"/>
                  </a:lnTo>
                  <a:lnTo>
                    <a:pt x="12" y="619"/>
                  </a:lnTo>
                  <a:lnTo>
                    <a:pt x="8" y="639"/>
                  </a:lnTo>
                  <a:lnTo>
                    <a:pt x="0" y="639"/>
                  </a:lnTo>
                  <a:lnTo>
                    <a:pt x="0" y="661"/>
                  </a:lnTo>
                  <a:lnTo>
                    <a:pt x="345" y="661"/>
                  </a:lnTo>
                  <a:lnTo>
                    <a:pt x="345" y="639"/>
                  </a:lnTo>
                  <a:lnTo>
                    <a:pt x="337" y="639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1"/>
            <p:cNvSpPr>
              <a:spLocks/>
            </p:cNvSpPr>
            <p:nvPr/>
          </p:nvSpPr>
          <p:spPr bwMode="auto">
            <a:xfrm>
              <a:off x="5711348" y="6123644"/>
              <a:ext cx="1283569" cy="610127"/>
            </a:xfrm>
            <a:custGeom>
              <a:avLst/>
              <a:gdLst>
                <a:gd name="T0" fmla="*/ 42 w 892"/>
                <a:gd name="T1" fmla="*/ 424 h 424"/>
                <a:gd name="T2" fmla="*/ 40 w 892"/>
                <a:gd name="T3" fmla="*/ 424 h 424"/>
                <a:gd name="T4" fmla="*/ 6 w 892"/>
                <a:gd name="T5" fmla="*/ 400 h 424"/>
                <a:gd name="T6" fmla="*/ 2 w 892"/>
                <a:gd name="T7" fmla="*/ 394 h 424"/>
                <a:gd name="T8" fmla="*/ 0 w 892"/>
                <a:gd name="T9" fmla="*/ 386 h 424"/>
                <a:gd name="T10" fmla="*/ 2 w 892"/>
                <a:gd name="T11" fmla="*/ 382 h 424"/>
                <a:gd name="T12" fmla="*/ 8 w 892"/>
                <a:gd name="T13" fmla="*/ 376 h 424"/>
                <a:gd name="T14" fmla="*/ 14 w 892"/>
                <a:gd name="T15" fmla="*/ 376 h 424"/>
                <a:gd name="T16" fmla="*/ 86 w 892"/>
                <a:gd name="T17" fmla="*/ 360 h 424"/>
                <a:gd name="T18" fmla="*/ 110 w 892"/>
                <a:gd name="T19" fmla="*/ 356 h 424"/>
                <a:gd name="T20" fmla="*/ 136 w 892"/>
                <a:gd name="T21" fmla="*/ 350 h 424"/>
                <a:gd name="T22" fmla="*/ 182 w 892"/>
                <a:gd name="T23" fmla="*/ 334 h 424"/>
                <a:gd name="T24" fmla="*/ 242 w 892"/>
                <a:gd name="T25" fmla="*/ 304 h 424"/>
                <a:gd name="T26" fmla="*/ 310 w 892"/>
                <a:gd name="T27" fmla="*/ 254 h 424"/>
                <a:gd name="T28" fmla="*/ 364 w 892"/>
                <a:gd name="T29" fmla="*/ 198 h 424"/>
                <a:gd name="T30" fmla="*/ 404 w 892"/>
                <a:gd name="T31" fmla="*/ 142 h 424"/>
                <a:gd name="T32" fmla="*/ 432 w 892"/>
                <a:gd name="T33" fmla="*/ 94 h 424"/>
                <a:gd name="T34" fmla="*/ 454 w 892"/>
                <a:gd name="T35" fmla="*/ 40 h 424"/>
                <a:gd name="T36" fmla="*/ 458 w 892"/>
                <a:gd name="T37" fmla="*/ 28 h 424"/>
                <a:gd name="T38" fmla="*/ 462 w 892"/>
                <a:gd name="T39" fmla="*/ 26 h 424"/>
                <a:gd name="T40" fmla="*/ 476 w 892"/>
                <a:gd name="T41" fmla="*/ 22 h 424"/>
                <a:gd name="T42" fmla="*/ 506 w 892"/>
                <a:gd name="T43" fmla="*/ 10 h 424"/>
                <a:gd name="T44" fmla="*/ 522 w 892"/>
                <a:gd name="T45" fmla="*/ 0 h 424"/>
                <a:gd name="T46" fmla="*/ 522 w 892"/>
                <a:gd name="T47" fmla="*/ 0 h 424"/>
                <a:gd name="T48" fmla="*/ 530 w 892"/>
                <a:gd name="T49" fmla="*/ 2 h 424"/>
                <a:gd name="T50" fmla="*/ 532 w 892"/>
                <a:gd name="T51" fmla="*/ 6 h 424"/>
                <a:gd name="T52" fmla="*/ 532 w 892"/>
                <a:gd name="T53" fmla="*/ 10 h 424"/>
                <a:gd name="T54" fmla="*/ 432 w 892"/>
                <a:gd name="T55" fmla="*/ 198 h 424"/>
                <a:gd name="T56" fmla="*/ 396 w 892"/>
                <a:gd name="T57" fmla="*/ 282 h 424"/>
                <a:gd name="T58" fmla="*/ 366 w 892"/>
                <a:gd name="T59" fmla="*/ 362 h 424"/>
                <a:gd name="T60" fmla="*/ 888 w 892"/>
                <a:gd name="T61" fmla="*/ 392 h 424"/>
                <a:gd name="T62" fmla="*/ 892 w 892"/>
                <a:gd name="T63" fmla="*/ 396 h 424"/>
                <a:gd name="T64" fmla="*/ 892 w 892"/>
                <a:gd name="T65" fmla="*/ 420 h 424"/>
                <a:gd name="T66" fmla="*/ 888 w 892"/>
                <a:gd name="T6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2" h="424">
                  <a:moveTo>
                    <a:pt x="888" y="424"/>
                  </a:moveTo>
                  <a:lnTo>
                    <a:pt x="42" y="424"/>
                  </a:lnTo>
                  <a:lnTo>
                    <a:pt x="42" y="424"/>
                  </a:lnTo>
                  <a:lnTo>
                    <a:pt x="40" y="424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4" y="398"/>
                  </a:lnTo>
                  <a:lnTo>
                    <a:pt x="2" y="394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82"/>
                  </a:lnTo>
                  <a:lnTo>
                    <a:pt x="6" y="378"/>
                  </a:lnTo>
                  <a:lnTo>
                    <a:pt x="8" y="376"/>
                  </a:lnTo>
                  <a:lnTo>
                    <a:pt x="14" y="376"/>
                  </a:lnTo>
                  <a:lnTo>
                    <a:pt x="14" y="376"/>
                  </a:lnTo>
                  <a:lnTo>
                    <a:pt x="44" y="370"/>
                  </a:lnTo>
                  <a:lnTo>
                    <a:pt x="86" y="360"/>
                  </a:lnTo>
                  <a:lnTo>
                    <a:pt x="86" y="360"/>
                  </a:lnTo>
                  <a:lnTo>
                    <a:pt x="110" y="356"/>
                  </a:lnTo>
                  <a:lnTo>
                    <a:pt x="110" y="356"/>
                  </a:lnTo>
                  <a:lnTo>
                    <a:pt x="136" y="350"/>
                  </a:lnTo>
                  <a:lnTo>
                    <a:pt x="158" y="342"/>
                  </a:lnTo>
                  <a:lnTo>
                    <a:pt x="182" y="334"/>
                  </a:lnTo>
                  <a:lnTo>
                    <a:pt x="204" y="324"/>
                  </a:lnTo>
                  <a:lnTo>
                    <a:pt x="242" y="304"/>
                  </a:lnTo>
                  <a:lnTo>
                    <a:pt x="278" y="280"/>
                  </a:lnTo>
                  <a:lnTo>
                    <a:pt x="310" y="254"/>
                  </a:lnTo>
                  <a:lnTo>
                    <a:pt x="340" y="226"/>
                  </a:lnTo>
                  <a:lnTo>
                    <a:pt x="364" y="198"/>
                  </a:lnTo>
                  <a:lnTo>
                    <a:pt x="386" y="170"/>
                  </a:lnTo>
                  <a:lnTo>
                    <a:pt x="404" y="142"/>
                  </a:lnTo>
                  <a:lnTo>
                    <a:pt x="420" y="116"/>
                  </a:lnTo>
                  <a:lnTo>
                    <a:pt x="432" y="94"/>
                  </a:lnTo>
                  <a:lnTo>
                    <a:pt x="442" y="72"/>
                  </a:lnTo>
                  <a:lnTo>
                    <a:pt x="454" y="40"/>
                  </a:lnTo>
                  <a:lnTo>
                    <a:pt x="458" y="28"/>
                  </a:lnTo>
                  <a:lnTo>
                    <a:pt x="458" y="28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2" y="26"/>
                  </a:lnTo>
                  <a:lnTo>
                    <a:pt x="476" y="22"/>
                  </a:lnTo>
                  <a:lnTo>
                    <a:pt x="492" y="18"/>
                  </a:lnTo>
                  <a:lnTo>
                    <a:pt x="506" y="1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6" y="0"/>
                  </a:lnTo>
                  <a:lnTo>
                    <a:pt x="530" y="2"/>
                  </a:lnTo>
                  <a:lnTo>
                    <a:pt x="530" y="2"/>
                  </a:lnTo>
                  <a:lnTo>
                    <a:pt x="532" y="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478" y="108"/>
                  </a:lnTo>
                  <a:lnTo>
                    <a:pt x="432" y="198"/>
                  </a:lnTo>
                  <a:lnTo>
                    <a:pt x="414" y="240"/>
                  </a:lnTo>
                  <a:lnTo>
                    <a:pt x="396" y="282"/>
                  </a:lnTo>
                  <a:lnTo>
                    <a:pt x="380" y="322"/>
                  </a:lnTo>
                  <a:lnTo>
                    <a:pt x="366" y="362"/>
                  </a:lnTo>
                  <a:lnTo>
                    <a:pt x="888" y="392"/>
                  </a:lnTo>
                  <a:lnTo>
                    <a:pt x="888" y="392"/>
                  </a:lnTo>
                  <a:lnTo>
                    <a:pt x="890" y="392"/>
                  </a:lnTo>
                  <a:lnTo>
                    <a:pt x="892" y="396"/>
                  </a:lnTo>
                  <a:lnTo>
                    <a:pt x="892" y="420"/>
                  </a:lnTo>
                  <a:lnTo>
                    <a:pt x="892" y="420"/>
                  </a:lnTo>
                  <a:lnTo>
                    <a:pt x="890" y="424"/>
                  </a:lnTo>
                  <a:lnTo>
                    <a:pt x="888" y="424"/>
                  </a:lnTo>
                  <a:lnTo>
                    <a:pt x="888" y="424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5"/>
            <p:cNvSpPr>
              <a:spLocks/>
            </p:cNvSpPr>
            <p:nvPr/>
          </p:nvSpPr>
          <p:spPr bwMode="auto">
            <a:xfrm>
              <a:off x="2520797" y="6349061"/>
              <a:ext cx="2101850" cy="528637"/>
            </a:xfrm>
            <a:custGeom>
              <a:avLst/>
              <a:gdLst>
                <a:gd name="T0" fmla="*/ 1324 w 1324"/>
                <a:gd name="T1" fmla="*/ 195 h 333"/>
                <a:gd name="T2" fmla="*/ 1016 w 1324"/>
                <a:gd name="T3" fmla="*/ 195 h 333"/>
                <a:gd name="T4" fmla="*/ 1016 w 1324"/>
                <a:gd name="T5" fmla="*/ 0 h 333"/>
                <a:gd name="T6" fmla="*/ 980 w 1324"/>
                <a:gd name="T7" fmla="*/ 0 h 333"/>
                <a:gd name="T8" fmla="*/ 980 w 1324"/>
                <a:gd name="T9" fmla="*/ 195 h 333"/>
                <a:gd name="T10" fmla="*/ 362 w 1324"/>
                <a:gd name="T11" fmla="*/ 195 h 333"/>
                <a:gd name="T12" fmla="*/ 362 w 1324"/>
                <a:gd name="T13" fmla="*/ 0 h 333"/>
                <a:gd name="T14" fmla="*/ 328 w 1324"/>
                <a:gd name="T15" fmla="*/ 0 h 333"/>
                <a:gd name="T16" fmla="*/ 328 w 1324"/>
                <a:gd name="T17" fmla="*/ 195 h 333"/>
                <a:gd name="T18" fmla="*/ 0 w 1324"/>
                <a:gd name="T19" fmla="*/ 195 h 333"/>
                <a:gd name="T20" fmla="*/ 0 w 1324"/>
                <a:gd name="T21" fmla="*/ 219 h 333"/>
                <a:gd name="T22" fmla="*/ 328 w 1324"/>
                <a:gd name="T23" fmla="*/ 219 h 333"/>
                <a:gd name="T24" fmla="*/ 328 w 1324"/>
                <a:gd name="T25" fmla="*/ 333 h 333"/>
                <a:gd name="T26" fmla="*/ 362 w 1324"/>
                <a:gd name="T27" fmla="*/ 333 h 333"/>
                <a:gd name="T28" fmla="*/ 362 w 1324"/>
                <a:gd name="T29" fmla="*/ 219 h 333"/>
                <a:gd name="T30" fmla="*/ 980 w 1324"/>
                <a:gd name="T31" fmla="*/ 219 h 333"/>
                <a:gd name="T32" fmla="*/ 980 w 1324"/>
                <a:gd name="T33" fmla="*/ 333 h 333"/>
                <a:gd name="T34" fmla="*/ 1016 w 1324"/>
                <a:gd name="T35" fmla="*/ 333 h 333"/>
                <a:gd name="T36" fmla="*/ 1016 w 1324"/>
                <a:gd name="T37" fmla="*/ 219 h 333"/>
                <a:gd name="T38" fmla="*/ 1324 w 1324"/>
                <a:gd name="T39" fmla="*/ 219 h 333"/>
                <a:gd name="T40" fmla="*/ 1324 w 1324"/>
                <a:gd name="T41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4" h="333">
                  <a:moveTo>
                    <a:pt x="1324" y="195"/>
                  </a:moveTo>
                  <a:lnTo>
                    <a:pt x="1016" y="195"/>
                  </a:lnTo>
                  <a:lnTo>
                    <a:pt x="1016" y="0"/>
                  </a:lnTo>
                  <a:lnTo>
                    <a:pt x="980" y="0"/>
                  </a:lnTo>
                  <a:lnTo>
                    <a:pt x="980" y="195"/>
                  </a:lnTo>
                  <a:lnTo>
                    <a:pt x="362" y="195"/>
                  </a:lnTo>
                  <a:lnTo>
                    <a:pt x="362" y="0"/>
                  </a:lnTo>
                  <a:lnTo>
                    <a:pt x="328" y="0"/>
                  </a:lnTo>
                  <a:lnTo>
                    <a:pt x="328" y="195"/>
                  </a:lnTo>
                  <a:lnTo>
                    <a:pt x="0" y="195"/>
                  </a:lnTo>
                  <a:lnTo>
                    <a:pt x="0" y="219"/>
                  </a:lnTo>
                  <a:lnTo>
                    <a:pt x="328" y="219"/>
                  </a:lnTo>
                  <a:lnTo>
                    <a:pt x="328" y="333"/>
                  </a:lnTo>
                  <a:lnTo>
                    <a:pt x="362" y="333"/>
                  </a:lnTo>
                  <a:lnTo>
                    <a:pt x="362" y="219"/>
                  </a:lnTo>
                  <a:lnTo>
                    <a:pt x="980" y="219"/>
                  </a:lnTo>
                  <a:lnTo>
                    <a:pt x="980" y="333"/>
                  </a:lnTo>
                  <a:lnTo>
                    <a:pt x="1016" y="333"/>
                  </a:lnTo>
                  <a:lnTo>
                    <a:pt x="1016" y="219"/>
                  </a:lnTo>
                  <a:lnTo>
                    <a:pt x="1324" y="219"/>
                  </a:lnTo>
                  <a:lnTo>
                    <a:pt x="132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6"/>
            <p:cNvSpPr>
              <a:spLocks/>
            </p:cNvSpPr>
            <p:nvPr/>
          </p:nvSpPr>
          <p:spPr bwMode="auto">
            <a:xfrm>
              <a:off x="2616047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8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8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7"/>
            <p:cNvSpPr>
              <a:spLocks/>
            </p:cNvSpPr>
            <p:nvPr/>
          </p:nvSpPr>
          <p:spPr bwMode="auto">
            <a:xfrm>
              <a:off x="3066897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8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6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8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98"/>
            <p:cNvSpPr>
              <a:spLocks/>
            </p:cNvSpPr>
            <p:nvPr/>
          </p:nvSpPr>
          <p:spPr bwMode="auto">
            <a:xfrm>
              <a:off x="3654272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6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6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99"/>
            <p:cNvSpPr>
              <a:spLocks/>
            </p:cNvSpPr>
            <p:nvPr/>
          </p:nvSpPr>
          <p:spPr bwMode="auto">
            <a:xfrm>
              <a:off x="4105122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6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4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6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03"/>
            <p:cNvSpPr>
              <a:spLocks/>
            </p:cNvSpPr>
            <p:nvPr/>
          </p:nvSpPr>
          <p:spPr bwMode="auto">
            <a:xfrm>
              <a:off x="7421035" y="6154433"/>
              <a:ext cx="1268412" cy="639763"/>
            </a:xfrm>
            <a:custGeom>
              <a:avLst/>
              <a:gdLst>
                <a:gd name="T0" fmla="*/ 769 w 799"/>
                <a:gd name="T1" fmla="*/ 182 h 403"/>
                <a:gd name="T2" fmla="*/ 737 w 799"/>
                <a:gd name="T3" fmla="*/ 182 h 403"/>
                <a:gd name="T4" fmla="*/ 696 w 799"/>
                <a:gd name="T5" fmla="*/ 243 h 403"/>
                <a:gd name="T6" fmla="*/ 719 w 799"/>
                <a:gd name="T7" fmla="*/ 250 h 403"/>
                <a:gd name="T8" fmla="*/ 681 w 799"/>
                <a:gd name="T9" fmla="*/ 261 h 403"/>
                <a:gd name="T10" fmla="*/ 639 w 799"/>
                <a:gd name="T11" fmla="*/ 240 h 403"/>
                <a:gd name="T12" fmla="*/ 606 w 799"/>
                <a:gd name="T13" fmla="*/ 213 h 403"/>
                <a:gd name="T14" fmla="*/ 577 w 799"/>
                <a:gd name="T15" fmla="*/ 185 h 403"/>
                <a:gd name="T16" fmla="*/ 517 w 799"/>
                <a:gd name="T17" fmla="*/ 149 h 403"/>
                <a:gd name="T18" fmla="*/ 437 w 799"/>
                <a:gd name="T19" fmla="*/ 129 h 403"/>
                <a:gd name="T20" fmla="*/ 452 w 799"/>
                <a:gd name="T21" fmla="*/ 99 h 403"/>
                <a:gd name="T22" fmla="*/ 456 w 799"/>
                <a:gd name="T23" fmla="*/ 91 h 403"/>
                <a:gd name="T24" fmla="*/ 460 w 799"/>
                <a:gd name="T25" fmla="*/ 88 h 403"/>
                <a:gd name="T26" fmla="*/ 459 w 799"/>
                <a:gd name="T27" fmla="*/ 79 h 403"/>
                <a:gd name="T28" fmla="*/ 444 w 799"/>
                <a:gd name="T29" fmla="*/ 79 h 403"/>
                <a:gd name="T30" fmla="*/ 422 w 799"/>
                <a:gd name="T31" fmla="*/ 71 h 403"/>
                <a:gd name="T32" fmla="*/ 411 w 799"/>
                <a:gd name="T33" fmla="*/ 53 h 403"/>
                <a:gd name="T34" fmla="*/ 410 w 799"/>
                <a:gd name="T35" fmla="*/ 47 h 403"/>
                <a:gd name="T36" fmla="*/ 404 w 799"/>
                <a:gd name="T37" fmla="*/ 43 h 403"/>
                <a:gd name="T38" fmla="*/ 403 w 799"/>
                <a:gd name="T39" fmla="*/ 12 h 403"/>
                <a:gd name="T40" fmla="*/ 406 w 799"/>
                <a:gd name="T41" fmla="*/ 9 h 403"/>
                <a:gd name="T42" fmla="*/ 407 w 799"/>
                <a:gd name="T43" fmla="*/ 3 h 403"/>
                <a:gd name="T44" fmla="*/ 403 w 799"/>
                <a:gd name="T45" fmla="*/ 0 h 403"/>
                <a:gd name="T46" fmla="*/ 399 w 799"/>
                <a:gd name="T47" fmla="*/ 0 h 403"/>
                <a:gd name="T48" fmla="*/ 395 w 799"/>
                <a:gd name="T49" fmla="*/ 7 h 403"/>
                <a:gd name="T50" fmla="*/ 397 w 799"/>
                <a:gd name="T51" fmla="*/ 11 h 403"/>
                <a:gd name="T52" fmla="*/ 400 w 799"/>
                <a:gd name="T53" fmla="*/ 43 h 403"/>
                <a:gd name="T54" fmla="*/ 393 w 799"/>
                <a:gd name="T55" fmla="*/ 49 h 403"/>
                <a:gd name="T56" fmla="*/ 392 w 799"/>
                <a:gd name="T57" fmla="*/ 71 h 403"/>
                <a:gd name="T58" fmla="*/ 377 w 799"/>
                <a:gd name="T59" fmla="*/ 71 h 403"/>
                <a:gd name="T60" fmla="*/ 351 w 799"/>
                <a:gd name="T61" fmla="*/ 79 h 403"/>
                <a:gd name="T62" fmla="*/ 340 w 799"/>
                <a:gd name="T63" fmla="*/ 79 h 403"/>
                <a:gd name="T64" fmla="*/ 339 w 799"/>
                <a:gd name="T65" fmla="*/ 88 h 403"/>
                <a:gd name="T66" fmla="*/ 343 w 799"/>
                <a:gd name="T67" fmla="*/ 91 h 403"/>
                <a:gd name="T68" fmla="*/ 351 w 799"/>
                <a:gd name="T69" fmla="*/ 110 h 403"/>
                <a:gd name="T70" fmla="*/ 365 w 799"/>
                <a:gd name="T71" fmla="*/ 129 h 403"/>
                <a:gd name="T72" fmla="*/ 308 w 799"/>
                <a:gd name="T73" fmla="*/ 140 h 403"/>
                <a:gd name="T74" fmla="*/ 240 w 799"/>
                <a:gd name="T75" fmla="*/ 172 h 403"/>
                <a:gd name="T76" fmla="*/ 191 w 799"/>
                <a:gd name="T77" fmla="*/ 213 h 403"/>
                <a:gd name="T78" fmla="*/ 170 w 799"/>
                <a:gd name="T79" fmla="*/ 232 h 403"/>
                <a:gd name="T80" fmla="*/ 121 w 799"/>
                <a:gd name="T81" fmla="*/ 261 h 403"/>
                <a:gd name="T82" fmla="*/ 92 w 799"/>
                <a:gd name="T83" fmla="*/ 250 h 403"/>
                <a:gd name="T84" fmla="*/ 103 w 799"/>
                <a:gd name="T85" fmla="*/ 231 h 403"/>
                <a:gd name="T86" fmla="*/ 73 w 799"/>
                <a:gd name="T87" fmla="*/ 182 h 403"/>
                <a:gd name="T88" fmla="*/ 41 w 799"/>
                <a:gd name="T89" fmla="*/ 182 h 403"/>
                <a:gd name="T90" fmla="*/ 0 w 799"/>
                <a:gd name="T91" fmla="*/ 243 h 403"/>
                <a:gd name="T92" fmla="*/ 19 w 799"/>
                <a:gd name="T93" fmla="*/ 250 h 403"/>
                <a:gd name="T94" fmla="*/ 784 w 799"/>
                <a:gd name="T95" fmla="*/ 250 h 403"/>
                <a:gd name="T96" fmla="*/ 799 w 799"/>
                <a:gd name="T97" fmla="*/ 24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9" h="403">
                  <a:moveTo>
                    <a:pt x="785" y="231"/>
                  </a:moveTo>
                  <a:lnTo>
                    <a:pt x="760" y="182"/>
                  </a:lnTo>
                  <a:lnTo>
                    <a:pt x="769" y="182"/>
                  </a:lnTo>
                  <a:lnTo>
                    <a:pt x="747" y="153"/>
                  </a:lnTo>
                  <a:lnTo>
                    <a:pt x="727" y="183"/>
                  </a:lnTo>
                  <a:lnTo>
                    <a:pt x="737" y="182"/>
                  </a:lnTo>
                  <a:lnTo>
                    <a:pt x="711" y="231"/>
                  </a:lnTo>
                  <a:lnTo>
                    <a:pt x="696" y="231"/>
                  </a:lnTo>
                  <a:lnTo>
                    <a:pt x="696" y="243"/>
                  </a:lnTo>
                  <a:lnTo>
                    <a:pt x="707" y="243"/>
                  </a:lnTo>
                  <a:lnTo>
                    <a:pt x="707" y="250"/>
                  </a:lnTo>
                  <a:lnTo>
                    <a:pt x="719" y="250"/>
                  </a:lnTo>
                  <a:lnTo>
                    <a:pt x="719" y="261"/>
                  </a:lnTo>
                  <a:lnTo>
                    <a:pt x="681" y="261"/>
                  </a:lnTo>
                  <a:lnTo>
                    <a:pt x="681" y="261"/>
                  </a:lnTo>
                  <a:lnTo>
                    <a:pt x="666" y="255"/>
                  </a:lnTo>
                  <a:lnTo>
                    <a:pt x="650" y="246"/>
                  </a:lnTo>
                  <a:lnTo>
                    <a:pt x="639" y="240"/>
                  </a:lnTo>
                  <a:lnTo>
                    <a:pt x="629" y="232"/>
                  </a:lnTo>
                  <a:lnTo>
                    <a:pt x="619" y="223"/>
                  </a:lnTo>
                  <a:lnTo>
                    <a:pt x="606" y="213"/>
                  </a:lnTo>
                  <a:lnTo>
                    <a:pt x="606" y="213"/>
                  </a:lnTo>
                  <a:lnTo>
                    <a:pt x="591" y="198"/>
                  </a:lnTo>
                  <a:lnTo>
                    <a:pt x="577" y="185"/>
                  </a:lnTo>
                  <a:lnTo>
                    <a:pt x="559" y="171"/>
                  </a:lnTo>
                  <a:lnTo>
                    <a:pt x="539" y="159"/>
                  </a:lnTo>
                  <a:lnTo>
                    <a:pt x="517" y="149"/>
                  </a:lnTo>
                  <a:lnTo>
                    <a:pt x="494" y="140"/>
                  </a:lnTo>
                  <a:lnTo>
                    <a:pt x="467" y="133"/>
                  </a:lnTo>
                  <a:lnTo>
                    <a:pt x="437" y="129"/>
                  </a:lnTo>
                  <a:lnTo>
                    <a:pt x="437" y="110"/>
                  </a:lnTo>
                  <a:lnTo>
                    <a:pt x="448" y="110"/>
                  </a:lnTo>
                  <a:lnTo>
                    <a:pt x="452" y="99"/>
                  </a:lnTo>
                  <a:lnTo>
                    <a:pt x="456" y="99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9" y="90"/>
                  </a:lnTo>
                  <a:lnTo>
                    <a:pt x="460" y="88"/>
                  </a:lnTo>
                  <a:lnTo>
                    <a:pt x="460" y="81"/>
                  </a:lnTo>
                  <a:lnTo>
                    <a:pt x="460" y="81"/>
                  </a:lnTo>
                  <a:lnTo>
                    <a:pt x="459" y="79"/>
                  </a:lnTo>
                  <a:lnTo>
                    <a:pt x="456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34" y="73"/>
                  </a:lnTo>
                  <a:lnTo>
                    <a:pt x="427" y="71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11" y="71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50"/>
                  </a:lnTo>
                  <a:lnTo>
                    <a:pt x="410" y="47"/>
                  </a:lnTo>
                  <a:lnTo>
                    <a:pt x="407" y="45"/>
                  </a:lnTo>
                  <a:lnTo>
                    <a:pt x="404" y="43"/>
                  </a:lnTo>
                  <a:lnTo>
                    <a:pt x="404" y="43"/>
                  </a:lnTo>
                  <a:lnTo>
                    <a:pt x="403" y="43"/>
                  </a:lnTo>
                  <a:lnTo>
                    <a:pt x="403" y="12"/>
                  </a:lnTo>
                  <a:lnTo>
                    <a:pt x="403" y="12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6" y="9"/>
                  </a:lnTo>
                  <a:lnTo>
                    <a:pt x="407" y="8"/>
                  </a:lnTo>
                  <a:lnTo>
                    <a:pt x="407" y="5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6" y="3"/>
                  </a:lnTo>
                  <a:lnTo>
                    <a:pt x="395" y="4"/>
                  </a:lnTo>
                  <a:lnTo>
                    <a:pt x="395" y="7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7" y="11"/>
                  </a:lnTo>
                  <a:lnTo>
                    <a:pt x="400" y="12"/>
                  </a:lnTo>
                  <a:lnTo>
                    <a:pt x="400" y="43"/>
                  </a:lnTo>
                  <a:lnTo>
                    <a:pt x="400" y="43"/>
                  </a:lnTo>
                  <a:lnTo>
                    <a:pt x="396" y="45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2" y="52"/>
                  </a:lnTo>
                  <a:lnTo>
                    <a:pt x="392" y="52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77" y="71"/>
                  </a:lnTo>
                  <a:lnTo>
                    <a:pt x="377" y="71"/>
                  </a:lnTo>
                  <a:lnTo>
                    <a:pt x="368" y="71"/>
                  </a:lnTo>
                  <a:lnTo>
                    <a:pt x="361" y="73"/>
                  </a:lnTo>
                  <a:lnTo>
                    <a:pt x="351" y="79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0" y="79"/>
                  </a:lnTo>
                  <a:lnTo>
                    <a:pt x="339" y="81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40" y="90"/>
                  </a:lnTo>
                  <a:lnTo>
                    <a:pt x="343" y="91"/>
                  </a:lnTo>
                  <a:lnTo>
                    <a:pt x="343" y="91"/>
                  </a:lnTo>
                  <a:lnTo>
                    <a:pt x="343" y="99"/>
                  </a:lnTo>
                  <a:lnTo>
                    <a:pt x="347" y="99"/>
                  </a:lnTo>
                  <a:lnTo>
                    <a:pt x="351" y="110"/>
                  </a:lnTo>
                  <a:lnTo>
                    <a:pt x="364" y="110"/>
                  </a:lnTo>
                  <a:lnTo>
                    <a:pt x="364" y="129"/>
                  </a:lnTo>
                  <a:lnTo>
                    <a:pt x="365" y="129"/>
                  </a:lnTo>
                  <a:lnTo>
                    <a:pt x="365" y="129"/>
                  </a:lnTo>
                  <a:lnTo>
                    <a:pt x="335" y="133"/>
                  </a:lnTo>
                  <a:lnTo>
                    <a:pt x="308" y="140"/>
                  </a:lnTo>
                  <a:lnTo>
                    <a:pt x="284" y="149"/>
                  </a:lnTo>
                  <a:lnTo>
                    <a:pt x="260" y="160"/>
                  </a:lnTo>
                  <a:lnTo>
                    <a:pt x="240" y="172"/>
                  </a:lnTo>
                  <a:lnTo>
                    <a:pt x="222" y="185"/>
                  </a:lnTo>
                  <a:lnTo>
                    <a:pt x="206" y="198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80" y="224"/>
                  </a:lnTo>
                  <a:lnTo>
                    <a:pt x="170" y="232"/>
                  </a:lnTo>
                  <a:lnTo>
                    <a:pt x="151" y="247"/>
                  </a:lnTo>
                  <a:lnTo>
                    <a:pt x="134" y="255"/>
                  </a:lnTo>
                  <a:lnTo>
                    <a:pt x="121" y="261"/>
                  </a:lnTo>
                  <a:lnTo>
                    <a:pt x="85" y="261"/>
                  </a:lnTo>
                  <a:lnTo>
                    <a:pt x="85" y="250"/>
                  </a:lnTo>
                  <a:lnTo>
                    <a:pt x="92" y="250"/>
                  </a:lnTo>
                  <a:lnTo>
                    <a:pt x="92" y="243"/>
                  </a:lnTo>
                  <a:lnTo>
                    <a:pt x="103" y="243"/>
                  </a:lnTo>
                  <a:lnTo>
                    <a:pt x="103" y="231"/>
                  </a:lnTo>
                  <a:lnTo>
                    <a:pt x="88" y="231"/>
                  </a:lnTo>
                  <a:lnTo>
                    <a:pt x="62" y="182"/>
                  </a:lnTo>
                  <a:lnTo>
                    <a:pt x="73" y="182"/>
                  </a:lnTo>
                  <a:lnTo>
                    <a:pt x="52" y="153"/>
                  </a:lnTo>
                  <a:lnTo>
                    <a:pt x="31" y="183"/>
                  </a:lnTo>
                  <a:lnTo>
                    <a:pt x="41" y="182"/>
                  </a:lnTo>
                  <a:lnTo>
                    <a:pt x="14" y="231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11" y="243"/>
                  </a:lnTo>
                  <a:lnTo>
                    <a:pt x="11" y="250"/>
                  </a:lnTo>
                  <a:lnTo>
                    <a:pt x="19" y="250"/>
                  </a:lnTo>
                  <a:lnTo>
                    <a:pt x="19" y="403"/>
                  </a:lnTo>
                  <a:lnTo>
                    <a:pt x="784" y="403"/>
                  </a:lnTo>
                  <a:lnTo>
                    <a:pt x="784" y="250"/>
                  </a:lnTo>
                  <a:lnTo>
                    <a:pt x="788" y="250"/>
                  </a:lnTo>
                  <a:lnTo>
                    <a:pt x="788" y="243"/>
                  </a:lnTo>
                  <a:lnTo>
                    <a:pt x="799" y="243"/>
                  </a:lnTo>
                  <a:lnTo>
                    <a:pt x="799" y="231"/>
                  </a:lnTo>
                  <a:lnTo>
                    <a:pt x="785" y="231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08"/>
            <p:cNvSpPr>
              <a:spLocks/>
            </p:cNvSpPr>
            <p:nvPr/>
          </p:nvSpPr>
          <p:spPr bwMode="auto">
            <a:xfrm>
              <a:off x="4731578" y="6210655"/>
              <a:ext cx="605993" cy="559017"/>
            </a:xfrm>
            <a:custGeom>
              <a:avLst/>
              <a:gdLst>
                <a:gd name="T0" fmla="*/ 486 w 516"/>
                <a:gd name="T1" fmla="*/ 372 h 476"/>
                <a:gd name="T2" fmla="*/ 486 w 516"/>
                <a:gd name="T3" fmla="*/ 330 h 476"/>
                <a:gd name="T4" fmla="*/ 486 w 516"/>
                <a:gd name="T5" fmla="*/ 228 h 476"/>
                <a:gd name="T6" fmla="*/ 486 w 516"/>
                <a:gd name="T7" fmla="*/ 172 h 476"/>
                <a:gd name="T8" fmla="*/ 486 w 516"/>
                <a:gd name="T9" fmla="*/ 172 h 476"/>
                <a:gd name="T10" fmla="*/ 486 w 516"/>
                <a:gd name="T11" fmla="*/ 170 h 476"/>
                <a:gd name="T12" fmla="*/ 484 w 516"/>
                <a:gd name="T13" fmla="*/ 168 h 476"/>
                <a:gd name="T14" fmla="*/ 482 w 516"/>
                <a:gd name="T15" fmla="*/ 168 h 476"/>
                <a:gd name="T16" fmla="*/ 478 w 516"/>
                <a:gd name="T17" fmla="*/ 168 h 476"/>
                <a:gd name="T18" fmla="*/ 418 w 516"/>
                <a:gd name="T19" fmla="*/ 226 h 476"/>
                <a:gd name="T20" fmla="*/ 410 w 516"/>
                <a:gd name="T21" fmla="*/ 68 h 476"/>
                <a:gd name="T22" fmla="*/ 370 w 516"/>
                <a:gd name="T23" fmla="*/ 68 h 476"/>
                <a:gd name="T24" fmla="*/ 366 w 516"/>
                <a:gd name="T25" fmla="*/ 172 h 476"/>
                <a:gd name="T26" fmla="*/ 304 w 516"/>
                <a:gd name="T27" fmla="*/ 228 h 476"/>
                <a:gd name="T28" fmla="*/ 304 w 516"/>
                <a:gd name="T29" fmla="*/ 228 h 476"/>
                <a:gd name="T30" fmla="*/ 298 w 516"/>
                <a:gd name="T31" fmla="*/ 0 h 476"/>
                <a:gd name="T32" fmla="*/ 266 w 516"/>
                <a:gd name="T33" fmla="*/ 0 h 476"/>
                <a:gd name="T34" fmla="*/ 262 w 516"/>
                <a:gd name="T35" fmla="*/ 168 h 476"/>
                <a:gd name="T36" fmla="*/ 262 w 516"/>
                <a:gd name="T37" fmla="*/ 168 h 476"/>
                <a:gd name="T38" fmla="*/ 260 w 516"/>
                <a:gd name="T39" fmla="*/ 168 h 476"/>
                <a:gd name="T40" fmla="*/ 258 w 516"/>
                <a:gd name="T41" fmla="*/ 168 h 476"/>
                <a:gd name="T42" fmla="*/ 194 w 516"/>
                <a:gd name="T43" fmla="*/ 228 h 476"/>
                <a:gd name="T44" fmla="*/ 146 w 516"/>
                <a:gd name="T45" fmla="*/ 228 h 476"/>
                <a:gd name="T46" fmla="*/ 138 w 516"/>
                <a:gd name="T47" fmla="*/ 42 h 476"/>
                <a:gd name="T48" fmla="*/ 92 w 516"/>
                <a:gd name="T49" fmla="*/ 42 h 476"/>
                <a:gd name="T50" fmla="*/ 84 w 516"/>
                <a:gd name="T51" fmla="*/ 228 h 476"/>
                <a:gd name="T52" fmla="*/ 28 w 516"/>
                <a:gd name="T53" fmla="*/ 228 h 476"/>
                <a:gd name="T54" fmla="*/ 28 w 516"/>
                <a:gd name="T55" fmla="*/ 312 h 476"/>
                <a:gd name="T56" fmla="*/ 0 w 516"/>
                <a:gd name="T57" fmla="*/ 312 h 476"/>
                <a:gd name="T58" fmla="*/ 0 w 516"/>
                <a:gd name="T59" fmla="*/ 476 h 476"/>
                <a:gd name="T60" fmla="*/ 104 w 516"/>
                <a:gd name="T61" fmla="*/ 476 h 476"/>
                <a:gd name="T62" fmla="*/ 162 w 516"/>
                <a:gd name="T63" fmla="*/ 476 h 476"/>
                <a:gd name="T64" fmla="*/ 516 w 516"/>
                <a:gd name="T65" fmla="*/ 476 h 476"/>
                <a:gd name="T66" fmla="*/ 516 w 516"/>
                <a:gd name="T67" fmla="*/ 372 h 476"/>
                <a:gd name="T68" fmla="*/ 486 w 516"/>
                <a:gd name="T69" fmla="*/ 37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6" h="476">
                  <a:moveTo>
                    <a:pt x="486" y="372"/>
                  </a:moveTo>
                  <a:lnTo>
                    <a:pt x="486" y="330"/>
                  </a:lnTo>
                  <a:lnTo>
                    <a:pt x="486" y="228"/>
                  </a:lnTo>
                  <a:lnTo>
                    <a:pt x="486" y="172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84" y="168"/>
                  </a:lnTo>
                  <a:lnTo>
                    <a:pt x="482" y="168"/>
                  </a:lnTo>
                  <a:lnTo>
                    <a:pt x="478" y="168"/>
                  </a:lnTo>
                  <a:lnTo>
                    <a:pt x="418" y="226"/>
                  </a:lnTo>
                  <a:lnTo>
                    <a:pt x="410" y="68"/>
                  </a:lnTo>
                  <a:lnTo>
                    <a:pt x="370" y="68"/>
                  </a:lnTo>
                  <a:lnTo>
                    <a:pt x="366" y="172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298" y="0"/>
                  </a:lnTo>
                  <a:lnTo>
                    <a:pt x="266" y="0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8" y="168"/>
                  </a:lnTo>
                  <a:lnTo>
                    <a:pt x="194" y="228"/>
                  </a:lnTo>
                  <a:lnTo>
                    <a:pt x="146" y="228"/>
                  </a:lnTo>
                  <a:lnTo>
                    <a:pt x="138" y="42"/>
                  </a:lnTo>
                  <a:lnTo>
                    <a:pt x="92" y="42"/>
                  </a:lnTo>
                  <a:lnTo>
                    <a:pt x="84" y="228"/>
                  </a:lnTo>
                  <a:lnTo>
                    <a:pt x="28" y="228"/>
                  </a:lnTo>
                  <a:lnTo>
                    <a:pt x="28" y="312"/>
                  </a:lnTo>
                  <a:lnTo>
                    <a:pt x="0" y="312"/>
                  </a:lnTo>
                  <a:lnTo>
                    <a:pt x="0" y="476"/>
                  </a:lnTo>
                  <a:lnTo>
                    <a:pt x="104" y="476"/>
                  </a:lnTo>
                  <a:lnTo>
                    <a:pt x="162" y="476"/>
                  </a:lnTo>
                  <a:lnTo>
                    <a:pt x="516" y="476"/>
                  </a:lnTo>
                  <a:lnTo>
                    <a:pt x="516" y="372"/>
                  </a:lnTo>
                  <a:lnTo>
                    <a:pt x="486" y="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12"/>
            <p:cNvSpPr>
              <a:spLocks/>
            </p:cNvSpPr>
            <p:nvPr/>
          </p:nvSpPr>
          <p:spPr bwMode="auto">
            <a:xfrm>
              <a:off x="328613" y="5910911"/>
              <a:ext cx="663400" cy="921481"/>
            </a:xfrm>
            <a:custGeom>
              <a:avLst/>
              <a:gdLst>
                <a:gd name="T0" fmla="*/ 391 w 401"/>
                <a:gd name="T1" fmla="*/ 201 h 557"/>
                <a:gd name="T2" fmla="*/ 397 w 401"/>
                <a:gd name="T3" fmla="*/ 150 h 557"/>
                <a:gd name="T4" fmla="*/ 365 w 401"/>
                <a:gd name="T5" fmla="*/ 140 h 557"/>
                <a:gd name="T6" fmla="*/ 350 w 401"/>
                <a:gd name="T7" fmla="*/ 118 h 557"/>
                <a:gd name="T8" fmla="*/ 334 w 401"/>
                <a:gd name="T9" fmla="*/ 118 h 557"/>
                <a:gd name="T10" fmla="*/ 332 w 401"/>
                <a:gd name="T11" fmla="*/ 101 h 557"/>
                <a:gd name="T12" fmla="*/ 319 w 401"/>
                <a:gd name="T13" fmla="*/ 34 h 557"/>
                <a:gd name="T14" fmla="*/ 328 w 401"/>
                <a:gd name="T15" fmla="*/ 17 h 557"/>
                <a:gd name="T16" fmla="*/ 324 w 401"/>
                <a:gd name="T17" fmla="*/ 6 h 557"/>
                <a:gd name="T18" fmla="*/ 318 w 401"/>
                <a:gd name="T19" fmla="*/ 0 h 557"/>
                <a:gd name="T20" fmla="*/ 314 w 401"/>
                <a:gd name="T21" fmla="*/ 12 h 557"/>
                <a:gd name="T22" fmla="*/ 311 w 401"/>
                <a:gd name="T23" fmla="*/ 28 h 557"/>
                <a:gd name="T24" fmla="*/ 305 w 401"/>
                <a:gd name="T25" fmla="*/ 73 h 557"/>
                <a:gd name="T26" fmla="*/ 299 w 401"/>
                <a:gd name="T27" fmla="*/ 106 h 557"/>
                <a:gd name="T28" fmla="*/ 292 w 401"/>
                <a:gd name="T29" fmla="*/ 117 h 557"/>
                <a:gd name="T30" fmla="*/ 270 w 401"/>
                <a:gd name="T31" fmla="*/ 137 h 557"/>
                <a:gd name="T32" fmla="*/ 241 w 401"/>
                <a:gd name="T33" fmla="*/ 140 h 557"/>
                <a:gd name="T34" fmla="*/ 235 w 401"/>
                <a:gd name="T35" fmla="*/ 118 h 557"/>
                <a:gd name="T36" fmla="*/ 204 w 401"/>
                <a:gd name="T37" fmla="*/ 86 h 557"/>
                <a:gd name="T38" fmla="*/ 175 w 401"/>
                <a:gd name="T39" fmla="*/ 111 h 557"/>
                <a:gd name="T40" fmla="*/ 165 w 401"/>
                <a:gd name="T41" fmla="*/ 137 h 557"/>
                <a:gd name="T42" fmla="*/ 139 w 401"/>
                <a:gd name="T43" fmla="*/ 140 h 557"/>
                <a:gd name="T44" fmla="*/ 128 w 401"/>
                <a:gd name="T45" fmla="*/ 122 h 557"/>
                <a:gd name="T46" fmla="*/ 105 w 401"/>
                <a:gd name="T47" fmla="*/ 118 h 557"/>
                <a:gd name="T48" fmla="*/ 104 w 401"/>
                <a:gd name="T49" fmla="*/ 101 h 557"/>
                <a:gd name="T50" fmla="*/ 96 w 401"/>
                <a:gd name="T51" fmla="*/ 54 h 557"/>
                <a:gd name="T52" fmla="*/ 99 w 401"/>
                <a:gd name="T53" fmla="*/ 20 h 557"/>
                <a:gd name="T54" fmla="*/ 95 w 401"/>
                <a:gd name="T55" fmla="*/ 6 h 557"/>
                <a:gd name="T56" fmla="*/ 89 w 401"/>
                <a:gd name="T57" fmla="*/ 0 h 557"/>
                <a:gd name="T58" fmla="*/ 83 w 401"/>
                <a:gd name="T59" fmla="*/ 6 h 557"/>
                <a:gd name="T60" fmla="*/ 82 w 401"/>
                <a:gd name="T61" fmla="*/ 23 h 557"/>
                <a:gd name="T62" fmla="*/ 79 w 401"/>
                <a:gd name="T63" fmla="*/ 54 h 557"/>
                <a:gd name="T64" fmla="*/ 71 w 401"/>
                <a:gd name="T65" fmla="*/ 101 h 557"/>
                <a:gd name="T66" fmla="*/ 70 w 401"/>
                <a:gd name="T67" fmla="*/ 118 h 557"/>
                <a:gd name="T68" fmla="*/ 48 w 401"/>
                <a:gd name="T69" fmla="*/ 124 h 557"/>
                <a:gd name="T70" fmla="*/ 0 w 401"/>
                <a:gd name="T71" fmla="*/ 140 h 557"/>
                <a:gd name="T72" fmla="*/ 6 w 401"/>
                <a:gd name="T73" fmla="*/ 200 h 557"/>
                <a:gd name="T74" fmla="*/ 13 w 401"/>
                <a:gd name="T75" fmla="*/ 203 h 557"/>
                <a:gd name="T76" fmla="*/ 16 w 401"/>
                <a:gd name="T77" fmla="*/ 268 h 557"/>
                <a:gd name="T78" fmla="*/ 4 w 401"/>
                <a:gd name="T79" fmla="*/ 271 h 557"/>
                <a:gd name="T80" fmla="*/ 12 w 401"/>
                <a:gd name="T81" fmla="*/ 286 h 557"/>
                <a:gd name="T82" fmla="*/ 10 w 401"/>
                <a:gd name="T83" fmla="*/ 470 h 557"/>
                <a:gd name="T84" fmla="*/ 10 w 401"/>
                <a:gd name="T85" fmla="*/ 557 h 557"/>
                <a:gd name="T86" fmla="*/ 136 w 401"/>
                <a:gd name="T87" fmla="*/ 474 h 557"/>
                <a:gd name="T88" fmla="*/ 128 w 401"/>
                <a:gd name="T89" fmla="*/ 328 h 557"/>
                <a:gd name="T90" fmla="*/ 139 w 401"/>
                <a:gd name="T91" fmla="*/ 284 h 557"/>
                <a:gd name="T92" fmla="*/ 168 w 401"/>
                <a:gd name="T93" fmla="*/ 258 h 557"/>
                <a:gd name="T94" fmla="*/ 211 w 401"/>
                <a:gd name="T95" fmla="*/ 252 h 557"/>
                <a:gd name="T96" fmla="*/ 255 w 401"/>
                <a:gd name="T97" fmla="*/ 271 h 557"/>
                <a:gd name="T98" fmla="*/ 279 w 401"/>
                <a:gd name="T99" fmla="*/ 319 h 557"/>
                <a:gd name="T100" fmla="*/ 271 w 401"/>
                <a:gd name="T101" fmla="*/ 474 h 557"/>
                <a:gd name="T102" fmla="*/ 392 w 401"/>
                <a:gd name="T103" fmla="*/ 557 h 557"/>
                <a:gd name="T104" fmla="*/ 391 w 401"/>
                <a:gd name="T105" fmla="*/ 470 h 557"/>
                <a:gd name="T106" fmla="*/ 389 w 401"/>
                <a:gd name="T107" fmla="*/ 286 h 557"/>
                <a:gd name="T108" fmla="*/ 398 w 401"/>
                <a:gd name="T109" fmla="*/ 271 h 557"/>
                <a:gd name="T110" fmla="*/ 388 w 401"/>
                <a:gd name="T111" fmla="*/ 27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1" h="557">
                  <a:moveTo>
                    <a:pt x="388" y="220"/>
                  </a:moveTo>
                  <a:lnTo>
                    <a:pt x="388" y="203"/>
                  </a:lnTo>
                  <a:lnTo>
                    <a:pt x="388" y="203"/>
                  </a:lnTo>
                  <a:lnTo>
                    <a:pt x="389" y="201"/>
                  </a:lnTo>
                  <a:lnTo>
                    <a:pt x="391" y="201"/>
                  </a:lnTo>
                  <a:lnTo>
                    <a:pt x="395" y="200"/>
                  </a:lnTo>
                  <a:lnTo>
                    <a:pt x="395" y="200"/>
                  </a:lnTo>
                  <a:lnTo>
                    <a:pt x="397" y="200"/>
                  </a:lnTo>
                  <a:lnTo>
                    <a:pt x="397" y="198"/>
                  </a:lnTo>
                  <a:lnTo>
                    <a:pt x="397" y="150"/>
                  </a:lnTo>
                  <a:lnTo>
                    <a:pt x="401" y="149"/>
                  </a:lnTo>
                  <a:lnTo>
                    <a:pt x="401" y="140"/>
                  </a:lnTo>
                  <a:lnTo>
                    <a:pt x="367" y="140"/>
                  </a:lnTo>
                  <a:lnTo>
                    <a:pt x="367" y="140"/>
                  </a:lnTo>
                  <a:lnTo>
                    <a:pt x="365" y="140"/>
                  </a:lnTo>
                  <a:lnTo>
                    <a:pt x="365" y="137"/>
                  </a:lnTo>
                  <a:lnTo>
                    <a:pt x="365" y="137"/>
                  </a:lnTo>
                  <a:lnTo>
                    <a:pt x="362" y="130"/>
                  </a:lnTo>
                  <a:lnTo>
                    <a:pt x="357" y="122"/>
                  </a:lnTo>
                  <a:lnTo>
                    <a:pt x="350" y="118"/>
                  </a:lnTo>
                  <a:lnTo>
                    <a:pt x="343" y="117"/>
                  </a:lnTo>
                  <a:lnTo>
                    <a:pt x="343" y="117"/>
                  </a:lnTo>
                  <a:lnTo>
                    <a:pt x="338" y="117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4" y="111"/>
                  </a:lnTo>
                  <a:lnTo>
                    <a:pt x="334" y="111"/>
                  </a:lnTo>
                  <a:lnTo>
                    <a:pt x="334" y="106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28" y="73"/>
                  </a:lnTo>
                  <a:lnTo>
                    <a:pt x="325" y="54"/>
                  </a:lnTo>
                  <a:lnTo>
                    <a:pt x="319" y="34"/>
                  </a:lnTo>
                  <a:lnTo>
                    <a:pt x="327" y="34"/>
                  </a:lnTo>
                  <a:lnTo>
                    <a:pt x="322" y="29"/>
                  </a:lnTo>
                  <a:lnTo>
                    <a:pt x="322" y="23"/>
                  </a:lnTo>
                  <a:lnTo>
                    <a:pt x="327" y="20"/>
                  </a:lnTo>
                  <a:lnTo>
                    <a:pt x="328" y="17"/>
                  </a:lnTo>
                  <a:lnTo>
                    <a:pt x="337" y="12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4" y="3"/>
                  </a:lnTo>
                  <a:lnTo>
                    <a:pt x="322" y="1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2" y="1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4" y="12"/>
                  </a:lnTo>
                  <a:lnTo>
                    <a:pt x="299" y="12"/>
                  </a:lnTo>
                  <a:lnTo>
                    <a:pt x="305" y="17"/>
                  </a:lnTo>
                  <a:lnTo>
                    <a:pt x="306" y="20"/>
                  </a:lnTo>
                  <a:lnTo>
                    <a:pt x="309" y="23"/>
                  </a:lnTo>
                  <a:lnTo>
                    <a:pt x="311" y="28"/>
                  </a:lnTo>
                  <a:lnTo>
                    <a:pt x="305" y="34"/>
                  </a:lnTo>
                  <a:lnTo>
                    <a:pt x="314" y="34"/>
                  </a:lnTo>
                  <a:lnTo>
                    <a:pt x="314" y="34"/>
                  </a:lnTo>
                  <a:lnTo>
                    <a:pt x="308" y="54"/>
                  </a:lnTo>
                  <a:lnTo>
                    <a:pt x="305" y="73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299" y="106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299" y="118"/>
                  </a:lnTo>
                  <a:lnTo>
                    <a:pt x="299" y="118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84" y="118"/>
                  </a:lnTo>
                  <a:lnTo>
                    <a:pt x="277" y="122"/>
                  </a:lnTo>
                  <a:lnTo>
                    <a:pt x="273" y="130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40"/>
                  </a:lnTo>
                  <a:lnTo>
                    <a:pt x="268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8" y="137"/>
                  </a:lnTo>
                  <a:lnTo>
                    <a:pt x="238" y="137"/>
                  </a:lnTo>
                  <a:lnTo>
                    <a:pt x="238" y="127"/>
                  </a:lnTo>
                  <a:lnTo>
                    <a:pt x="235" y="118"/>
                  </a:lnTo>
                  <a:lnTo>
                    <a:pt x="232" y="114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03" y="86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90" y="96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69" y="118"/>
                  </a:lnTo>
                  <a:lnTo>
                    <a:pt x="166" y="125"/>
                  </a:lnTo>
                  <a:lnTo>
                    <a:pt x="165" y="133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3" y="140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7" y="140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3" y="130"/>
                  </a:lnTo>
                  <a:lnTo>
                    <a:pt x="128" y="122"/>
                  </a:lnTo>
                  <a:lnTo>
                    <a:pt x="121" y="118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9" y="117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5" y="106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1" y="73"/>
                  </a:lnTo>
                  <a:lnTo>
                    <a:pt x="96" y="54"/>
                  </a:lnTo>
                  <a:lnTo>
                    <a:pt x="90" y="34"/>
                  </a:lnTo>
                  <a:lnTo>
                    <a:pt x="98" y="34"/>
                  </a:lnTo>
                  <a:lnTo>
                    <a:pt x="95" y="29"/>
                  </a:lnTo>
                  <a:lnTo>
                    <a:pt x="95" y="23"/>
                  </a:lnTo>
                  <a:lnTo>
                    <a:pt x="99" y="20"/>
                  </a:lnTo>
                  <a:lnTo>
                    <a:pt x="99" y="17"/>
                  </a:lnTo>
                  <a:lnTo>
                    <a:pt x="108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3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12"/>
                  </a:lnTo>
                  <a:lnTo>
                    <a:pt x="70" y="12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82" y="23"/>
                  </a:lnTo>
                  <a:lnTo>
                    <a:pt x="83" y="28"/>
                  </a:lnTo>
                  <a:lnTo>
                    <a:pt x="77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54"/>
                  </a:lnTo>
                  <a:lnTo>
                    <a:pt x="76" y="73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0" y="106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0" y="117"/>
                  </a:lnTo>
                  <a:lnTo>
                    <a:pt x="55" y="118"/>
                  </a:lnTo>
                  <a:lnTo>
                    <a:pt x="48" y="124"/>
                  </a:lnTo>
                  <a:lnTo>
                    <a:pt x="44" y="131"/>
                  </a:lnTo>
                  <a:lnTo>
                    <a:pt x="42" y="136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0" y="140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7" y="200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3" y="201"/>
                  </a:lnTo>
                  <a:lnTo>
                    <a:pt x="13" y="203"/>
                  </a:lnTo>
                  <a:lnTo>
                    <a:pt x="13" y="220"/>
                  </a:lnTo>
                  <a:lnTo>
                    <a:pt x="16" y="220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68"/>
                  </a:lnTo>
                  <a:lnTo>
                    <a:pt x="15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7" y="280"/>
                  </a:lnTo>
                  <a:lnTo>
                    <a:pt x="10" y="281"/>
                  </a:lnTo>
                  <a:lnTo>
                    <a:pt x="12" y="286"/>
                  </a:lnTo>
                  <a:lnTo>
                    <a:pt x="12" y="299"/>
                  </a:lnTo>
                  <a:lnTo>
                    <a:pt x="16" y="299"/>
                  </a:lnTo>
                  <a:lnTo>
                    <a:pt x="16" y="461"/>
                  </a:lnTo>
                  <a:lnTo>
                    <a:pt x="10" y="461"/>
                  </a:lnTo>
                  <a:lnTo>
                    <a:pt x="10" y="470"/>
                  </a:lnTo>
                  <a:lnTo>
                    <a:pt x="7" y="474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9" y="556"/>
                  </a:lnTo>
                  <a:lnTo>
                    <a:pt x="10" y="557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36" y="556"/>
                  </a:lnTo>
                  <a:lnTo>
                    <a:pt x="136" y="554"/>
                  </a:lnTo>
                  <a:lnTo>
                    <a:pt x="136" y="474"/>
                  </a:lnTo>
                  <a:lnTo>
                    <a:pt x="133" y="470"/>
                  </a:lnTo>
                  <a:lnTo>
                    <a:pt x="133" y="461"/>
                  </a:lnTo>
                  <a:lnTo>
                    <a:pt x="128" y="461"/>
                  </a:lnTo>
                  <a:lnTo>
                    <a:pt x="128" y="461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19"/>
                  </a:lnTo>
                  <a:lnTo>
                    <a:pt x="130" y="309"/>
                  </a:lnTo>
                  <a:lnTo>
                    <a:pt x="133" y="296"/>
                  </a:lnTo>
                  <a:lnTo>
                    <a:pt x="139" y="284"/>
                  </a:lnTo>
                  <a:lnTo>
                    <a:pt x="141" y="277"/>
                  </a:lnTo>
                  <a:lnTo>
                    <a:pt x="147" y="271"/>
                  </a:lnTo>
                  <a:lnTo>
                    <a:pt x="152" y="267"/>
                  </a:lnTo>
                  <a:lnTo>
                    <a:pt x="159" y="261"/>
                  </a:lnTo>
                  <a:lnTo>
                    <a:pt x="168" y="258"/>
                  </a:lnTo>
                  <a:lnTo>
                    <a:pt x="176" y="255"/>
                  </a:lnTo>
                  <a:lnTo>
                    <a:pt x="187" y="252"/>
                  </a:lnTo>
                  <a:lnTo>
                    <a:pt x="200" y="252"/>
                  </a:lnTo>
                  <a:lnTo>
                    <a:pt x="200" y="252"/>
                  </a:lnTo>
                  <a:lnTo>
                    <a:pt x="211" y="252"/>
                  </a:lnTo>
                  <a:lnTo>
                    <a:pt x="223" y="255"/>
                  </a:lnTo>
                  <a:lnTo>
                    <a:pt x="232" y="258"/>
                  </a:lnTo>
                  <a:lnTo>
                    <a:pt x="241" y="261"/>
                  </a:lnTo>
                  <a:lnTo>
                    <a:pt x="248" y="265"/>
                  </a:lnTo>
                  <a:lnTo>
                    <a:pt x="255" y="271"/>
                  </a:lnTo>
                  <a:lnTo>
                    <a:pt x="261" y="277"/>
                  </a:lnTo>
                  <a:lnTo>
                    <a:pt x="265" y="283"/>
                  </a:lnTo>
                  <a:lnTo>
                    <a:pt x="273" y="296"/>
                  </a:lnTo>
                  <a:lnTo>
                    <a:pt x="276" y="308"/>
                  </a:lnTo>
                  <a:lnTo>
                    <a:pt x="279" y="319"/>
                  </a:lnTo>
                  <a:lnTo>
                    <a:pt x="279" y="328"/>
                  </a:lnTo>
                  <a:lnTo>
                    <a:pt x="279" y="461"/>
                  </a:lnTo>
                  <a:lnTo>
                    <a:pt x="274" y="461"/>
                  </a:lnTo>
                  <a:lnTo>
                    <a:pt x="274" y="470"/>
                  </a:lnTo>
                  <a:lnTo>
                    <a:pt x="271" y="474"/>
                  </a:lnTo>
                  <a:lnTo>
                    <a:pt x="271" y="554"/>
                  </a:lnTo>
                  <a:lnTo>
                    <a:pt x="271" y="554"/>
                  </a:lnTo>
                  <a:lnTo>
                    <a:pt x="271" y="556"/>
                  </a:lnTo>
                  <a:lnTo>
                    <a:pt x="274" y="557"/>
                  </a:lnTo>
                  <a:lnTo>
                    <a:pt x="392" y="557"/>
                  </a:lnTo>
                  <a:lnTo>
                    <a:pt x="392" y="557"/>
                  </a:lnTo>
                  <a:lnTo>
                    <a:pt x="394" y="556"/>
                  </a:lnTo>
                  <a:lnTo>
                    <a:pt x="395" y="554"/>
                  </a:lnTo>
                  <a:lnTo>
                    <a:pt x="395" y="474"/>
                  </a:lnTo>
                  <a:lnTo>
                    <a:pt x="391" y="470"/>
                  </a:lnTo>
                  <a:lnTo>
                    <a:pt x="391" y="461"/>
                  </a:lnTo>
                  <a:lnTo>
                    <a:pt x="386" y="461"/>
                  </a:lnTo>
                  <a:lnTo>
                    <a:pt x="386" y="299"/>
                  </a:lnTo>
                  <a:lnTo>
                    <a:pt x="389" y="299"/>
                  </a:lnTo>
                  <a:lnTo>
                    <a:pt x="389" y="286"/>
                  </a:lnTo>
                  <a:lnTo>
                    <a:pt x="389" y="286"/>
                  </a:lnTo>
                  <a:lnTo>
                    <a:pt x="392" y="281"/>
                  </a:lnTo>
                  <a:lnTo>
                    <a:pt x="394" y="280"/>
                  </a:lnTo>
                  <a:lnTo>
                    <a:pt x="398" y="279"/>
                  </a:lnTo>
                  <a:lnTo>
                    <a:pt x="398" y="271"/>
                  </a:lnTo>
                  <a:lnTo>
                    <a:pt x="398" y="271"/>
                  </a:lnTo>
                  <a:lnTo>
                    <a:pt x="397" y="270"/>
                  </a:lnTo>
                  <a:lnTo>
                    <a:pt x="395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6" y="268"/>
                  </a:lnTo>
                  <a:lnTo>
                    <a:pt x="385" y="267"/>
                  </a:lnTo>
                  <a:lnTo>
                    <a:pt x="385" y="220"/>
                  </a:lnTo>
                  <a:lnTo>
                    <a:pt x="388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1152525" y="6092521"/>
              <a:ext cx="411163" cy="650875"/>
            </a:xfrm>
            <a:custGeom>
              <a:avLst/>
              <a:gdLst>
                <a:gd name="T0" fmla="*/ 240 w 259"/>
                <a:gd name="T1" fmla="*/ 374 h 410"/>
                <a:gd name="T2" fmla="*/ 238 w 259"/>
                <a:gd name="T3" fmla="*/ 362 h 410"/>
                <a:gd name="T4" fmla="*/ 234 w 259"/>
                <a:gd name="T5" fmla="*/ 354 h 410"/>
                <a:gd name="T6" fmla="*/ 225 w 259"/>
                <a:gd name="T7" fmla="*/ 349 h 410"/>
                <a:gd name="T8" fmla="*/ 222 w 259"/>
                <a:gd name="T9" fmla="*/ 348 h 410"/>
                <a:gd name="T10" fmla="*/ 216 w 259"/>
                <a:gd name="T11" fmla="*/ 340 h 410"/>
                <a:gd name="T12" fmla="*/ 216 w 259"/>
                <a:gd name="T13" fmla="*/ 331 h 410"/>
                <a:gd name="T14" fmla="*/ 214 w 259"/>
                <a:gd name="T15" fmla="*/ 327 h 410"/>
                <a:gd name="T16" fmla="*/ 204 w 259"/>
                <a:gd name="T17" fmla="*/ 315 h 410"/>
                <a:gd name="T18" fmla="*/ 201 w 259"/>
                <a:gd name="T19" fmla="*/ 310 h 410"/>
                <a:gd name="T20" fmla="*/ 186 w 259"/>
                <a:gd name="T21" fmla="*/ 310 h 410"/>
                <a:gd name="T22" fmla="*/ 173 w 259"/>
                <a:gd name="T23" fmla="*/ 310 h 410"/>
                <a:gd name="T24" fmla="*/ 173 w 259"/>
                <a:gd name="T25" fmla="*/ 287 h 410"/>
                <a:gd name="T26" fmla="*/ 165 w 259"/>
                <a:gd name="T27" fmla="*/ 278 h 410"/>
                <a:gd name="T28" fmla="*/ 158 w 259"/>
                <a:gd name="T29" fmla="*/ 217 h 410"/>
                <a:gd name="T30" fmla="*/ 131 w 259"/>
                <a:gd name="T31" fmla="*/ 198 h 410"/>
                <a:gd name="T32" fmla="*/ 131 w 259"/>
                <a:gd name="T33" fmla="*/ 195 h 410"/>
                <a:gd name="T34" fmla="*/ 125 w 259"/>
                <a:gd name="T35" fmla="*/ 190 h 410"/>
                <a:gd name="T36" fmla="*/ 121 w 259"/>
                <a:gd name="T37" fmla="*/ 189 h 410"/>
                <a:gd name="T38" fmla="*/ 118 w 259"/>
                <a:gd name="T39" fmla="*/ 42 h 410"/>
                <a:gd name="T40" fmla="*/ 124 w 259"/>
                <a:gd name="T41" fmla="*/ 34 h 410"/>
                <a:gd name="T42" fmla="*/ 131 w 259"/>
                <a:gd name="T43" fmla="*/ 18 h 410"/>
                <a:gd name="T44" fmla="*/ 130 w 259"/>
                <a:gd name="T45" fmla="*/ 16 h 410"/>
                <a:gd name="T46" fmla="*/ 121 w 259"/>
                <a:gd name="T47" fmla="*/ 16 h 410"/>
                <a:gd name="T48" fmla="*/ 116 w 259"/>
                <a:gd name="T49" fmla="*/ 4 h 410"/>
                <a:gd name="T50" fmla="*/ 109 w 259"/>
                <a:gd name="T51" fmla="*/ 0 h 410"/>
                <a:gd name="T52" fmla="*/ 104 w 259"/>
                <a:gd name="T53" fmla="*/ 1 h 410"/>
                <a:gd name="T54" fmla="*/ 98 w 259"/>
                <a:gd name="T55" fmla="*/ 10 h 410"/>
                <a:gd name="T56" fmla="*/ 86 w 259"/>
                <a:gd name="T57" fmla="*/ 16 h 410"/>
                <a:gd name="T58" fmla="*/ 85 w 259"/>
                <a:gd name="T59" fmla="*/ 18 h 410"/>
                <a:gd name="T60" fmla="*/ 89 w 259"/>
                <a:gd name="T61" fmla="*/ 28 h 410"/>
                <a:gd name="T62" fmla="*/ 98 w 259"/>
                <a:gd name="T63" fmla="*/ 42 h 410"/>
                <a:gd name="T64" fmla="*/ 97 w 259"/>
                <a:gd name="T65" fmla="*/ 189 h 410"/>
                <a:gd name="T66" fmla="*/ 92 w 259"/>
                <a:gd name="T67" fmla="*/ 190 h 410"/>
                <a:gd name="T68" fmla="*/ 88 w 259"/>
                <a:gd name="T69" fmla="*/ 195 h 410"/>
                <a:gd name="T70" fmla="*/ 79 w 259"/>
                <a:gd name="T71" fmla="*/ 198 h 410"/>
                <a:gd name="T72" fmla="*/ 71 w 259"/>
                <a:gd name="T73" fmla="*/ 245 h 410"/>
                <a:gd name="T74" fmla="*/ 64 w 259"/>
                <a:gd name="T75" fmla="*/ 256 h 410"/>
                <a:gd name="T76" fmla="*/ 48 w 259"/>
                <a:gd name="T77" fmla="*/ 306 h 410"/>
                <a:gd name="T78" fmla="*/ 36 w 259"/>
                <a:gd name="T79" fmla="*/ 351 h 410"/>
                <a:gd name="T80" fmla="*/ 24 w 259"/>
                <a:gd name="T81" fmla="*/ 373 h 410"/>
                <a:gd name="T82" fmla="*/ 259 w 259"/>
                <a:gd name="T83" fmla="*/ 410 h 410"/>
                <a:gd name="T84" fmla="*/ 259 w 259"/>
                <a:gd name="T85" fmla="*/ 388 h 410"/>
                <a:gd name="T86" fmla="*/ 243 w 259"/>
                <a:gd name="T87" fmla="*/ 377 h 410"/>
                <a:gd name="T88" fmla="*/ 240 w 259"/>
                <a:gd name="T89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" h="410">
                  <a:moveTo>
                    <a:pt x="240" y="374"/>
                  </a:moveTo>
                  <a:lnTo>
                    <a:pt x="240" y="374"/>
                  </a:lnTo>
                  <a:lnTo>
                    <a:pt x="240" y="370"/>
                  </a:lnTo>
                  <a:lnTo>
                    <a:pt x="238" y="362"/>
                  </a:lnTo>
                  <a:lnTo>
                    <a:pt x="235" y="358"/>
                  </a:lnTo>
                  <a:lnTo>
                    <a:pt x="234" y="354"/>
                  </a:lnTo>
                  <a:lnTo>
                    <a:pt x="229" y="351"/>
                  </a:lnTo>
                  <a:lnTo>
                    <a:pt x="225" y="349"/>
                  </a:lnTo>
                  <a:lnTo>
                    <a:pt x="225" y="349"/>
                  </a:lnTo>
                  <a:lnTo>
                    <a:pt x="222" y="348"/>
                  </a:lnTo>
                  <a:lnTo>
                    <a:pt x="219" y="346"/>
                  </a:lnTo>
                  <a:lnTo>
                    <a:pt x="216" y="340"/>
                  </a:lnTo>
                  <a:lnTo>
                    <a:pt x="216" y="336"/>
                  </a:lnTo>
                  <a:lnTo>
                    <a:pt x="216" y="331"/>
                  </a:lnTo>
                  <a:lnTo>
                    <a:pt x="216" y="331"/>
                  </a:lnTo>
                  <a:lnTo>
                    <a:pt x="214" y="327"/>
                  </a:lnTo>
                  <a:lnTo>
                    <a:pt x="210" y="321"/>
                  </a:lnTo>
                  <a:lnTo>
                    <a:pt x="204" y="315"/>
                  </a:lnTo>
                  <a:lnTo>
                    <a:pt x="201" y="310"/>
                  </a:lnTo>
                  <a:lnTo>
                    <a:pt x="201" y="310"/>
                  </a:lnTo>
                  <a:lnTo>
                    <a:pt x="195" y="310"/>
                  </a:lnTo>
                  <a:lnTo>
                    <a:pt x="186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287"/>
                  </a:lnTo>
                  <a:lnTo>
                    <a:pt x="173" y="287"/>
                  </a:lnTo>
                  <a:lnTo>
                    <a:pt x="170" y="284"/>
                  </a:lnTo>
                  <a:lnTo>
                    <a:pt x="165" y="278"/>
                  </a:lnTo>
                  <a:lnTo>
                    <a:pt x="158" y="272"/>
                  </a:lnTo>
                  <a:lnTo>
                    <a:pt x="158" y="217"/>
                  </a:lnTo>
                  <a:lnTo>
                    <a:pt x="147" y="198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1" y="195"/>
                  </a:lnTo>
                  <a:lnTo>
                    <a:pt x="128" y="192"/>
                  </a:lnTo>
                  <a:lnTo>
                    <a:pt x="125" y="190"/>
                  </a:lnTo>
                  <a:lnTo>
                    <a:pt x="121" y="189"/>
                  </a:lnTo>
                  <a:lnTo>
                    <a:pt x="121" y="189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24" y="34"/>
                  </a:lnTo>
                  <a:lnTo>
                    <a:pt x="127" y="28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0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19" y="10"/>
                  </a:lnTo>
                  <a:lnTo>
                    <a:pt x="116" y="4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4" y="1"/>
                  </a:lnTo>
                  <a:lnTo>
                    <a:pt x="101" y="4"/>
                  </a:lnTo>
                  <a:lnTo>
                    <a:pt x="98" y="10"/>
                  </a:lnTo>
                  <a:lnTo>
                    <a:pt x="9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9" y="28"/>
                  </a:lnTo>
                  <a:lnTo>
                    <a:pt x="92" y="3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2" y="190"/>
                  </a:lnTo>
                  <a:lnTo>
                    <a:pt x="89" y="192"/>
                  </a:lnTo>
                  <a:lnTo>
                    <a:pt x="88" y="195"/>
                  </a:lnTo>
                  <a:lnTo>
                    <a:pt x="88" y="198"/>
                  </a:lnTo>
                  <a:lnTo>
                    <a:pt x="79" y="198"/>
                  </a:lnTo>
                  <a:lnTo>
                    <a:pt x="79" y="241"/>
                  </a:lnTo>
                  <a:lnTo>
                    <a:pt x="71" y="245"/>
                  </a:lnTo>
                  <a:lnTo>
                    <a:pt x="71" y="256"/>
                  </a:lnTo>
                  <a:lnTo>
                    <a:pt x="64" y="256"/>
                  </a:lnTo>
                  <a:lnTo>
                    <a:pt x="64" y="288"/>
                  </a:lnTo>
                  <a:lnTo>
                    <a:pt x="48" y="306"/>
                  </a:lnTo>
                  <a:lnTo>
                    <a:pt x="48" y="339"/>
                  </a:lnTo>
                  <a:lnTo>
                    <a:pt x="36" y="351"/>
                  </a:lnTo>
                  <a:lnTo>
                    <a:pt x="36" y="373"/>
                  </a:lnTo>
                  <a:lnTo>
                    <a:pt x="24" y="373"/>
                  </a:lnTo>
                  <a:lnTo>
                    <a:pt x="0" y="406"/>
                  </a:lnTo>
                  <a:lnTo>
                    <a:pt x="259" y="410"/>
                  </a:lnTo>
                  <a:lnTo>
                    <a:pt x="259" y="388"/>
                  </a:lnTo>
                  <a:lnTo>
                    <a:pt x="259" y="388"/>
                  </a:lnTo>
                  <a:lnTo>
                    <a:pt x="250" y="382"/>
                  </a:lnTo>
                  <a:lnTo>
                    <a:pt x="243" y="377"/>
                  </a:lnTo>
                  <a:lnTo>
                    <a:pt x="240" y="374"/>
                  </a:lnTo>
                  <a:lnTo>
                    <a:pt x="240" y="3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8717002" y="5950427"/>
              <a:ext cx="1365732" cy="783443"/>
            </a:xfrm>
            <a:custGeom>
              <a:avLst/>
              <a:gdLst>
                <a:gd name="T0" fmla="*/ 570 w 1032"/>
                <a:gd name="T1" fmla="*/ 204 h 592"/>
                <a:gd name="T2" fmla="*/ 602 w 1032"/>
                <a:gd name="T3" fmla="*/ 192 h 592"/>
                <a:gd name="T4" fmla="*/ 588 w 1032"/>
                <a:gd name="T5" fmla="*/ 160 h 592"/>
                <a:gd name="T6" fmla="*/ 548 w 1032"/>
                <a:gd name="T7" fmla="*/ 104 h 592"/>
                <a:gd name="T8" fmla="*/ 540 w 1032"/>
                <a:gd name="T9" fmla="*/ 80 h 592"/>
                <a:gd name="T10" fmla="*/ 526 w 1032"/>
                <a:gd name="T11" fmla="*/ 64 h 592"/>
                <a:gd name="T12" fmla="*/ 474 w 1032"/>
                <a:gd name="T13" fmla="*/ 2 h 592"/>
                <a:gd name="T14" fmla="*/ 494 w 1032"/>
                <a:gd name="T15" fmla="*/ 76 h 592"/>
                <a:gd name="T16" fmla="*/ 462 w 1032"/>
                <a:gd name="T17" fmla="*/ 104 h 592"/>
                <a:gd name="T18" fmla="*/ 510 w 1032"/>
                <a:gd name="T19" fmla="*/ 116 h 592"/>
                <a:gd name="T20" fmla="*/ 476 w 1032"/>
                <a:gd name="T21" fmla="*/ 120 h 592"/>
                <a:gd name="T22" fmla="*/ 464 w 1032"/>
                <a:gd name="T23" fmla="*/ 148 h 592"/>
                <a:gd name="T24" fmla="*/ 456 w 1032"/>
                <a:gd name="T25" fmla="*/ 184 h 592"/>
                <a:gd name="T26" fmla="*/ 434 w 1032"/>
                <a:gd name="T27" fmla="*/ 204 h 592"/>
                <a:gd name="T28" fmla="*/ 0 w 1032"/>
                <a:gd name="T29" fmla="*/ 278 h 592"/>
                <a:gd name="T30" fmla="*/ 60 w 1032"/>
                <a:gd name="T31" fmla="*/ 344 h 592"/>
                <a:gd name="T32" fmla="*/ 70 w 1032"/>
                <a:gd name="T33" fmla="*/ 532 h 592"/>
                <a:gd name="T34" fmla="*/ 56 w 1032"/>
                <a:gd name="T35" fmla="*/ 554 h 592"/>
                <a:gd name="T36" fmla="*/ 970 w 1032"/>
                <a:gd name="T37" fmla="*/ 546 h 592"/>
                <a:gd name="T38" fmla="*/ 958 w 1032"/>
                <a:gd name="T39" fmla="*/ 370 h 592"/>
                <a:gd name="T40" fmla="*/ 988 w 1032"/>
                <a:gd name="T41" fmla="*/ 330 h 592"/>
                <a:gd name="T42" fmla="*/ 158 w 1032"/>
                <a:gd name="T43" fmla="*/ 532 h 592"/>
                <a:gd name="T44" fmla="*/ 142 w 1032"/>
                <a:gd name="T45" fmla="*/ 546 h 592"/>
                <a:gd name="T46" fmla="*/ 112 w 1032"/>
                <a:gd name="T47" fmla="*/ 538 h 592"/>
                <a:gd name="T48" fmla="*/ 108 w 1032"/>
                <a:gd name="T49" fmla="*/ 362 h 592"/>
                <a:gd name="T50" fmla="*/ 158 w 1032"/>
                <a:gd name="T51" fmla="*/ 532 h 592"/>
                <a:gd name="T52" fmla="*/ 228 w 1032"/>
                <a:gd name="T53" fmla="*/ 546 h 592"/>
                <a:gd name="T54" fmla="*/ 196 w 1032"/>
                <a:gd name="T55" fmla="*/ 542 h 592"/>
                <a:gd name="T56" fmla="*/ 190 w 1032"/>
                <a:gd name="T57" fmla="*/ 362 h 592"/>
                <a:gd name="T58" fmla="*/ 240 w 1032"/>
                <a:gd name="T59" fmla="*/ 370 h 592"/>
                <a:gd name="T60" fmla="*/ 310 w 1032"/>
                <a:gd name="T61" fmla="*/ 542 h 592"/>
                <a:gd name="T62" fmla="*/ 282 w 1032"/>
                <a:gd name="T63" fmla="*/ 542 h 592"/>
                <a:gd name="T64" fmla="*/ 272 w 1032"/>
                <a:gd name="T65" fmla="*/ 370 h 592"/>
                <a:gd name="T66" fmla="*/ 320 w 1032"/>
                <a:gd name="T67" fmla="*/ 370 h 592"/>
                <a:gd name="T68" fmla="*/ 574 w 1032"/>
                <a:gd name="T69" fmla="*/ 170 h 592"/>
                <a:gd name="T70" fmla="*/ 556 w 1032"/>
                <a:gd name="T71" fmla="*/ 174 h 592"/>
                <a:gd name="T72" fmla="*/ 546 w 1032"/>
                <a:gd name="T73" fmla="*/ 130 h 592"/>
                <a:gd name="T74" fmla="*/ 544 w 1032"/>
                <a:gd name="T75" fmla="*/ 110 h 592"/>
                <a:gd name="T76" fmla="*/ 548 w 1032"/>
                <a:gd name="T77" fmla="*/ 162 h 592"/>
                <a:gd name="T78" fmla="*/ 552 w 1032"/>
                <a:gd name="T79" fmla="*/ 150 h 592"/>
                <a:gd name="T80" fmla="*/ 496 w 1032"/>
                <a:gd name="T81" fmla="*/ 152 h 592"/>
                <a:gd name="T82" fmla="*/ 514 w 1032"/>
                <a:gd name="T83" fmla="*/ 170 h 592"/>
                <a:gd name="T84" fmla="*/ 490 w 1032"/>
                <a:gd name="T85" fmla="*/ 152 h 592"/>
                <a:gd name="T86" fmla="*/ 502 w 1032"/>
                <a:gd name="T87" fmla="*/ 180 h 592"/>
                <a:gd name="T88" fmla="*/ 486 w 1032"/>
                <a:gd name="T89" fmla="*/ 178 h 592"/>
                <a:gd name="T90" fmla="*/ 464 w 1032"/>
                <a:gd name="T91" fmla="*/ 180 h 592"/>
                <a:gd name="T92" fmla="*/ 588 w 1032"/>
                <a:gd name="T93" fmla="*/ 554 h 592"/>
                <a:gd name="T94" fmla="*/ 464 w 1032"/>
                <a:gd name="T95" fmla="*/ 336 h 592"/>
                <a:gd name="T96" fmla="*/ 542 w 1032"/>
                <a:gd name="T97" fmla="*/ 314 h 592"/>
                <a:gd name="T98" fmla="*/ 588 w 1032"/>
                <a:gd name="T99" fmla="*/ 380 h 592"/>
                <a:gd name="T100" fmla="*/ 752 w 1032"/>
                <a:gd name="T101" fmla="*/ 538 h 592"/>
                <a:gd name="T102" fmla="*/ 726 w 1032"/>
                <a:gd name="T103" fmla="*/ 546 h 592"/>
                <a:gd name="T104" fmla="*/ 710 w 1032"/>
                <a:gd name="T105" fmla="*/ 532 h 592"/>
                <a:gd name="T106" fmla="*/ 756 w 1032"/>
                <a:gd name="T107" fmla="*/ 362 h 592"/>
                <a:gd name="T108" fmla="*/ 840 w 1032"/>
                <a:gd name="T109" fmla="*/ 538 h 592"/>
                <a:gd name="T110" fmla="*/ 806 w 1032"/>
                <a:gd name="T111" fmla="*/ 554 h 592"/>
                <a:gd name="T112" fmla="*/ 794 w 1032"/>
                <a:gd name="T113" fmla="*/ 532 h 592"/>
                <a:gd name="T114" fmla="*/ 838 w 1032"/>
                <a:gd name="T115" fmla="*/ 344 h 592"/>
                <a:gd name="T116" fmla="*/ 924 w 1032"/>
                <a:gd name="T117" fmla="*/ 532 h 592"/>
                <a:gd name="T118" fmla="*/ 912 w 1032"/>
                <a:gd name="T119" fmla="*/ 554 h 592"/>
                <a:gd name="T120" fmla="*/ 876 w 1032"/>
                <a:gd name="T121" fmla="*/ 538 h 592"/>
                <a:gd name="T122" fmla="*/ 878 w 1032"/>
                <a:gd name="T123" fmla="*/ 34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2" h="592">
                  <a:moveTo>
                    <a:pt x="686" y="278"/>
                  </a:moveTo>
                  <a:lnTo>
                    <a:pt x="686" y="218"/>
                  </a:lnTo>
                  <a:lnTo>
                    <a:pt x="690" y="218"/>
                  </a:lnTo>
                  <a:lnTo>
                    <a:pt x="690" y="210"/>
                  </a:lnTo>
                  <a:lnTo>
                    <a:pt x="698" y="210"/>
                  </a:lnTo>
                  <a:lnTo>
                    <a:pt x="698" y="204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82" y="184"/>
                  </a:lnTo>
                  <a:lnTo>
                    <a:pt x="582" y="184"/>
                  </a:lnTo>
                  <a:lnTo>
                    <a:pt x="588" y="172"/>
                  </a:lnTo>
                  <a:lnTo>
                    <a:pt x="600" y="190"/>
                  </a:lnTo>
                  <a:lnTo>
                    <a:pt x="600" y="190"/>
                  </a:lnTo>
                  <a:lnTo>
                    <a:pt x="602" y="192"/>
                  </a:lnTo>
                  <a:lnTo>
                    <a:pt x="602" y="192"/>
                  </a:lnTo>
                  <a:lnTo>
                    <a:pt x="604" y="192"/>
                  </a:lnTo>
                  <a:lnTo>
                    <a:pt x="604" y="192"/>
                  </a:lnTo>
                  <a:lnTo>
                    <a:pt x="606" y="190"/>
                  </a:lnTo>
                  <a:lnTo>
                    <a:pt x="606" y="188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86" y="152"/>
                  </a:lnTo>
                  <a:lnTo>
                    <a:pt x="586" y="152"/>
                  </a:lnTo>
                  <a:lnTo>
                    <a:pt x="584" y="144"/>
                  </a:lnTo>
                  <a:lnTo>
                    <a:pt x="580" y="142"/>
                  </a:lnTo>
                  <a:lnTo>
                    <a:pt x="578" y="140"/>
                  </a:lnTo>
                  <a:lnTo>
                    <a:pt x="574" y="142"/>
                  </a:lnTo>
                  <a:lnTo>
                    <a:pt x="548" y="104"/>
                  </a:lnTo>
                  <a:lnTo>
                    <a:pt x="548" y="104"/>
                  </a:lnTo>
                  <a:lnTo>
                    <a:pt x="550" y="98"/>
                  </a:lnTo>
                  <a:lnTo>
                    <a:pt x="548" y="90"/>
                  </a:lnTo>
                  <a:lnTo>
                    <a:pt x="548" y="90"/>
                  </a:lnTo>
                  <a:lnTo>
                    <a:pt x="548" y="88"/>
                  </a:lnTo>
                  <a:lnTo>
                    <a:pt x="546" y="84"/>
                  </a:lnTo>
                  <a:lnTo>
                    <a:pt x="540" y="80"/>
                  </a:lnTo>
                  <a:lnTo>
                    <a:pt x="532" y="78"/>
                  </a:lnTo>
                  <a:lnTo>
                    <a:pt x="532" y="78"/>
                  </a:lnTo>
                  <a:lnTo>
                    <a:pt x="534" y="72"/>
                  </a:lnTo>
                  <a:lnTo>
                    <a:pt x="532" y="68"/>
                  </a:lnTo>
                  <a:lnTo>
                    <a:pt x="530" y="66"/>
                  </a:lnTo>
                  <a:lnTo>
                    <a:pt x="526" y="64"/>
                  </a:lnTo>
                  <a:lnTo>
                    <a:pt x="526" y="64"/>
                  </a:lnTo>
                  <a:lnTo>
                    <a:pt x="522" y="64"/>
                  </a:lnTo>
                  <a:lnTo>
                    <a:pt x="478" y="2"/>
                  </a:lnTo>
                  <a:lnTo>
                    <a:pt x="478" y="2"/>
                  </a:lnTo>
                  <a:lnTo>
                    <a:pt x="476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2"/>
                  </a:lnTo>
                  <a:lnTo>
                    <a:pt x="474" y="4"/>
                  </a:lnTo>
                  <a:lnTo>
                    <a:pt x="516" y="68"/>
                  </a:lnTo>
                  <a:lnTo>
                    <a:pt x="516" y="68"/>
                  </a:lnTo>
                  <a:lnTo>
                    <a:pt x="512" y="74"/>
                  </a:lnTo>
                  <a:lnTo>
                    <a:pt x="512" y="74"/>
                  </a:lnTo>
                  <a:lnTo>
                    <a:pt x="502" y="74"/>
                  </a:lnTo>
                  <a:lnTo>
                    <a:pt x="494" y="76"/>
                  </a:lnTo>
                  <a:lnTo>
                    <a:pt x="482" y="84"/>
                  </a:lnTo>
                  <a:lnTo>
                    <a:pt x="482" y="84"/>
                  </a:lnTo>
                  <a:lnTo>
                    <a:pt x="464" y="98"/>
                  </a:lnTo>
                  <a:lnTo>
                    <a:pt x="460" y="102"/>
                  </a:lnTo>
                  <a:lnTo>
                    <a:pt x="460" y="104"/>
                  </a:lnTo>
                  <a:lnTo>
                    <a:pt x="462" y="104"/>
                  </a:lnTo>
                  <a:lnTo>
                    <a:pt x="462" y="104"/>
                  </a:lnTo>
                  <a:lnTo>
                    <a:pt x="472" y="104"/>
                  </a:lnTo>
                  <a:lnTo>
                    <a:pt x="484" y="104"/>
                  </a:lnTo>
                  <a:lnTo>
                    <a:pt x="502" y="100"/>
                  </a:lnTo>
                  <a:lnTo>
                    <a:pt x="502" y="100"/>
                  </a:lnTo>
                  <a:lnTo>
                    <a:pt x="502" y="106"/>
                  </a:lnTo>
                  <a:lnTo>
                    <a:pt x="504" y="110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8"/>
                  </a:lnTo>
                  <a:lnTo>
                    <a:pt x="504" y="118"/>
                  </a:lnTo>
                  <a:lnTo>
                    <a:pt x="484" y="120"/>
                  </a:lnTo>
                  <a:lnTo>
                    <a:pt x="484" y="120"/>
                  </a:lnTo>
                  <a:lnTo>
                    <a:pt x="476" y="120"/>
                  </a:lnTo>
                  <a:lnTo>
                    <a:pt x="470" y="124"/>
                  </a:lnTo>
                  <a:lnTo>
                    <a:pt x="466" y="130"/>
                  </a:lnTo>
                  <a:lnTo>
                    <a:pt x="464" y="136"/>
                  </a:lnTo>
                  <a:lnTo>
                    <a:pt x="464" y="136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64" y="148"/>
                  </a:lnTo>
                  <a:lnTo>
                    <a:pt x="460" y="156"/>
                  </a:lnTo>
                  <a:lnTo>
                    <a:pt x="452" y="168"/>
                  </a:lnTo>
                  <a:lnTo>
                    <a:pt x="452" y="168"/>
                  </a:lnTo>
                  <a:lnTo>
                    <a:pt x="450" y="172"/>
                  </a:lnTo>
                  <a:lnTo>
                    <a:pt x="452" y="176"/>
                  </a:lnTo>
                  <a:lnTo>
                    <a:pt x="454" y="184"/>
                  </a:lnTo>
                  <a:lnTo>
                    <a:pt x="456" y="184"/>
                  </a:lnTo>
                  <a:lnTo>
                    <a:pt x="456" y="184"/>
                  </a:lnTo>
                  <a:lnTo>
                    <a:pt x="448" y="188"/>
                  </a:lnTo>
                  <a:lnTo>
                    <a:pt x="448" y="188"/>
                  </a:lnTo>
                  <a:lnTo>
                    <a:pt x="444" y="188"/>
                  </a:lnTo>
                  <a:lnTo>
                    <a:pt x="442" y="192"/>
                  </a:lnTo>
                  <a:lnTo>
                    <a:pt x="434" y="204"/>
                  </a:lnTo>
                  <a:lnTo>
                    <a:pt x="434" y="204"/>
                  </a:lnTo>
                  <a:lnTo>
                    <a:pt x="338" y="204"/>
                  </a:lnTo>
                  <a:lnTo>
                    <a:pt x="338" y="210"/>
                  </a:lnTo>
                  <a:lnTo>
                    <a:pt x="346" y="210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0" y="278"/>
                  </a:lnTo>
                  <a:lnTo>
                    <a:pt x="0" y="278"/>
                  </a:lnTo>
                  <a:lnTo>
                    <a:pt x="0" y="290"/>
                  </a:lnTo>
                  <a:lnTo>
                    <a:pt x="18" y="304"/>
                  </a:lnTo>
                  <a:lnTo>
                    <a:pt x="34" y="304"/>
                  </a:lnTo>
                  <a:lnTo>
                    <a:pt x="44" y="314"/>
                  </a:lnTo>
                  <a:lnTo>
                    <a:pt x="44" y="330"/>
                  </a:lnTo>
                  <a:lnTo>
                    <a:pt x="60" y="330"/>
                  </a:lnTo>
                  <a:lnTo>
                    <a:pt x="60" y="344"/>
                  </a:lnTo>
                  <a:lnTo>
                    <a:pt x="68" y="344"/>
                  </a:lnTo>
                  <a:lnTo>
                    <a:pt x="68" y="362"/>
                  </a:lnTo>
                  <a:lnTo>
                    <a:pt x="72" y="362"/>
                  </a:lnTo>
                  <a:lnTo>
                    <a:pt x="72" y="370"/>
                  </a:lnTo>
                  <a:lnTo>
                    <a:pt x="74" y="370"/>
                  </a:lnTo>
                  <a:lnTo>
                    <a:pt x="74" y="532"/>
                  </a:lnTo>
                  <a:lnTo>
                    <a:pt x="70" y="532"/>
                  </a:lnTo>
                  <a:lnTo>
                    <a:pt x="70" y="538"/>
                  </a:lnTo>
                  <a:lnTo>
                    <a:pt x="64" y="538"/>
                  </a:lnTo>
                  <a:lnTo>
                    <a:pt x="64" y="542"/>
                  </a:lnTo>
                  <a:lnTo>
                    <a:pt x="60" y="542"/>
                  </a:lnTo>
                  <a:lnTo>
                    <a:pt x="60" y="546"/>
                  </a:lnTo>
                  <a:lnTo>
                    <a:pt x="56" y="546"/>
                  </a:lnTo>
                  <a:lnTo>
                    <a:pt x="56" y="554"/>
                  </a:lnTo>
                  <a:lnTo>
                    <a:pt x="34" y="554"/>
                  </a:lnTo>
                  <a:lnTo>
                    <a:pt x="34" y="592"/>
                  </a:lnTo>
                  <a:lnTo>
                    <a:pt x="1004" y="592"/>
                  </a:lnTo>
                  <a:lnTo>
                    <a:pt x="1004" y="554"/>
                  </a:lnTo>
                  <a:lnTo>
                    <a:pt x="974" y="554"/>
                  </a:lnTo>
                  <a:lnTo>
                    <a:pt x="974" y="546"/>
                  </a:lnTo>
                  <a:lnTo>
                    <a:pt x="970" y="546"/>
                  </a:lnTo>
                  <a:lnTo>
                    <a:pt x="970" y="542"/>
                  </a:lnTo>
                  <a:lnTo>
                    <a:pt x="966" y="542"/>
                  </a:lnTo>
                  <a:lnTo>
                    <a:pt x="966" y="538"/>
                  </a:lnTo>
                  <a:lnTo>
                    <a:pt x="962" y="538"/>
                  </a:lnTo>
                  <a:lnTo>
                    <a:pt x="962" y="532"/>
                  </a:lnTo>
                  <a:lnTo>
                    <a:pt x="958" y="532"/>
                  </a:lnTo>
                  <a:lnTo>
                    <a:pt x="958" y="370"/>
                  </a:lnTo>
                  <a:lnTo>
                    <a:pt x="960" y="370"/>
                  </a:lnTo>
                  <a:lnTo>
                    <a:pt x="960" y="362"/>
                  </a:lnTo>
                  <a:lnTo>
                    <a:pt x="964" y="362"/>
                  </a:lnTo>
                  <a:lnTo>
                    <a:pt x="964" y="344"/>
                  </a:lnTo>
                  <a:lnTo>
                    <a:pt x="972" y="344"/>
                  </a:lnTo>
                  <a:lnTo>
                    <a:pt x="972" y="330"/>
                  </a:lnTo>
                  <a:lnTo>
                    <a:pt x="988" y="330"/>
                  </a:lnTo>
                  <a:lnTo>
                    <a:pt x="988" y="314"/>
                  </a:lnTo>
                  <a:lnTo>
                    <a:pt x="998" y="304"/>
                  </a:lnTo>
                  <a:lnTo>
                    <a:pt x="1014" y="304"/>
                  </a:lnTo>
                  <a:lnTo>
                    <a:pt x="1032" y="290"/>
                  </a:lnTo>
                  <a:lnTo>
                    <a:pt x="1032" y="278"/>
                  </a:lnTo>
                  <a:lnTo>
                    <a:pt x="686" y="278"/>
                  </a:lnTo>
                  <a:close/>
                  <a:moveTo>
                    <a:pt x="158" y="532"/>
                  </a:moveTo>
                  <a:lnTo>
                    <a:pt x="154" y="532"/>
                  </a:lnTo>
                  <a:lnTo>
                    <a:pt x="154" y="538"/>
                  </a:lnTo>
                  <a:lnTo>
                    <a:pt x="150" y="538"/>
                  </a:lnTo>
                  <a:lnTo>
                    <a:pt x="150" y="542"/>
                  </a:lnTo>
                  <a:lnTo>
                    <a:pt x="146" y="542"/>
                  </a:lnTo>
                  <a:lnTo>
                    <a:pt x="146" y="546"/>
                  </a:lnTo>
                  <a:lnTo>
                    <a:pt x="142" y="546"/>
                  </a:lnTo>
                  <a:lnTo>
                    <a:pt x="142" y="554"/>
                  </a:lnTo>
                  <a:lnTo>
                    <a:pt x="120" y="554"/>
                  </a:lnTo>
                  <a:lnTo>
                    <a:pt x="120" y="546"/>
                  </a:lnTo>
                  <a:lnTo>
                    <a:pt x="116" y="546"/>
                  </a:lnTo>
                  <a:lnTo>
                    <a:pt x="116" y="542"/>
                  </a:lnTo>
                  <a:lnTo>
                    <a:pt x="112" y="542"/>
                  </a:lnTo>
                  <a:lnTo>
                    <a:pt x="112" y="538"/>
                  </a:lnTo>
                  <a:lnTo>
                    <a:pt x="106" y="538"/>
                  </a:lnTo>
                  <a:lnTo>
                    <a:pt x="106" y="532"/>
                  </a:lnTo>
                  <a:lnTo>
                    <a:pt x="102" y="532"/>
                  </a:lnTo>
                  <a:lnTo>
                    <a:pt x="102" y="370"/>
                  </a:lnTo>
                  <a:lnTo>
                    <a:pt x="104" y="370"/>
                  </a:lnTo>
                  <a:lnTo>
                    <a:pt x="104" y="362"/>
                  </a:lnTo>
                  <a:lnTo>
                    <a:pt x="108" y="362"/>
                  </a:lnTo>
                  <a:lnTo>
                    <a:pt x="108" y="344"/>
                  </a:lnTo>
                  <a:lnTo>
                    <a:pt x="152" y="344"/>
                  </a:lnTo>
                  <a:lnTo>
                    <a:pt x="152" y="362"/>
                  </a:lnTo>
                  <a:lnTo>
                    <a:pt x="156" y="362"/>
                  </a:lnTo>
                  <a:lnTo>
                    <a:pt x="156" y="370"/>
                  </a:lnTo>
                  <a:lnTo>
                    <a:pt x="158" y="370"/>
                  </a:lnTo>
                  <a:lnTo>
                    <a:pt x="158" y="532"/>
                  </a:lnTo>
                  <a:close/>
                  <a:moveTo>
                    <a:pt x="240" y="532"/>
                  </a:moveTo>
                  <a:lnTo>
                    <a:pt x="238" y="532"/>
                  </a:lnTo>
                  <a:lnTo>
                    <a:pt x="238" y="538"/>
                  </a:lnTo>
                  <a:lnTo>
                    <a:pt x="232" y="538"/>
                  </a:lnTo>
                  <a:lnTo>
                    <a:pt x="232" y="542"/>
                  </a:lnTo>
                  <a:lnTo>
                    <a:pt x="228" y="542"/>
                  </a:lnTo>
                  <a:lnTo>
                    <a:pt x="228" y="546"/>
                  </a:lnTo>
                  <a:lnTo>
                    <a:pt x="224" y="546"/>
                  </a:lnTo>
                  <a:lnTo>
                    <a:pt x="224" y="554"/>
                  </a:lnTo>
                  <a:lnTo>
                    <a:pt x="204" y="554"/>
                  </a:lnTo>
                  <a:lnTo>
                    <a:pt x="204" y="546"/>
                  </a:lnTo>
                  <a:lnTo>
                    <a:pt x="200" y="546"/>
                  </a:lnTo>
                  <a:lnTo>
                    <a:pt x="200" y="542"/>
                  </a:lnTo>
                  <a:lnTo>
                    <a:pt x="196" y="542"/>
                  </a:lnTo>
                  <a:lnTo>
                    <a:pt x="196" y="538"/>
                  </a:lnTo>
                  <a:lnTo>
                    <a:pt x="192" y="538"/>
                  </a:lnTo>
                  <a:lnTo>
                    <a:pt x="192" y="532"/>
                  </a:lnTo>
                  <a:lnTo>
                    <a:pt x="188" y="532"/>
                  </a:lnTo>
                  <a:lnTo>
                    <a:pt x="188" y="370"/>
                  </a:lnTo>
                  <a:lnTo>
                    <a:pt x="190" y="370"/>
                  </a:lnTo>
                  <a:lnTo>
                    <a:pt x="190" y="362"/>
                  </a:lnTo>
                  <a:lnTo>
                    <a:pt x="194" y="362"/>
                  </a:lnTo>
                  <a:lnTo>
                    <a:pt x="194" y="344"/>
                  </a:lnTo>
                  <a:lnTo>
                    <a:pt x="236" y="344"/>
                  </a:lnTo>
                  <a:lnTo>
                    <a:pt x="236" y="362"/>
                  </a:lnTo>
                  <a:lnTo>
                    <a:pt x="238" y="362"/>
                  </a:lnTo>
                  <a:lnTo>
                    <a:pt x="238" y="370"/>
                  </a:lnTo>
                  <a:lnTo>
                    <a:pt x="240" y="370"/>
                  </a:lnTo>
                  <a:lnTo>
                    <a:pt x="240" y="532"/>
                  </a:lnTo>
                  <a:close/>
                  <a:moveTo>
                    <a:pt x="322" y="532"/>
                  </a:moveTo>
                  <a:lnTo>
                    <a:pt x="318" y="532"/>
                  </a:lnTo>
                  <a:lnTo>
                    <a:pt x="318" y="538"/>
                  </a:lnTo>
                  <a:lnTo>
                    <a:pt x="312" y="538"/>
                  </a:lnTo>
                  <a:lnTo>
                    <a:pt x="312" y="542"/>
                  </a:lnTo>
                  <a:lnTo>
                    <a:pt x="310" y="542"/>
                  </a:lnTo>
                  <a:lnTo>
                    <a:pt x="310" y="546"/>
                  </a:lnTo>
                  <a:lnTo>
                    <a:pt x="306" y="546"/>
                  </a:lnTo>
                  <a:lnTo>
                    <a:pt x="306" y="554"/>
                  </a:lnTo>
                  <a:lnTo>
                    <a:pt x="286" y="554"/>
                  </a:lnTo>
                  <a:lnTo>
                    <a:pt x="286" y="546"/>
                  </a:lnTo>
                  <a:lnTo>
                    <a:pt x="282" y="546"/>
                  </a:lnTo>
                  <a:lnTo>
                    <a:pt x="282" y="542"/>
                  </a:lnTo>
                  <a:lnTo>
                    <a:pt x="280" y="542"/>
                  </a:lnTo>
                  <a:lnTo>
                    <a:pt x="280" y="538"/>
                  </a:lnTo>
                  <a:lnTo>
                    <a:pt x="274" y="538"/>
                  </a:lnTo>
                  <a:lnTo>
                    <a:pt x="274" y="532"/>
                  </a:lnTo>
                  <a:lnTo>
                    <a:pt x="270" y="532"/>
                  </a:lnTo>
                  <a:lnTo>
                    <a:pt x="270" y="370"/>
                  </a:lnTo>
                  <a:lnTo>
                    <a:pt x="272" y="370"/>
                  </a:lnTo>
                  <a:lnTo>
                    <a:pt x="272" y="362"/>
                  </a:lnTo>
                  <a:lnTo>
                    <a:pt x="276" y="362"/>
                  </a:lnTo>
                  <a:lnTo>
                    <a:pt x="276" y="344"/>
                  </a:lnTo>
                  <a:lnTo>
                    <a:pt x="316" y="344"/>
                  </a:lnTo>
                  <a:lnTo>
                    <a:pt x="316" y="362"/>
                  </a:lnTo>
                  <a:lnTo>
                    <a:pt x="320" y="362"/>
                  </a:lnTo>
                  <a:lnTo>
                    <a:pt x="320" y="370"/>
                  </a:lnTo>
                  <a:lnTo>
                    <a:pt x="322" y="370"/>
                  </a:lnTo>
                  <a:lnTo>
                    <a:pt x="322" y="532"/>
                  </a:lnTo>
                  <a:close/>
                  <a:moveTo>
                    <a:pt x="570" y="146"/>
                  </a:moveTo>
                  <a:lnTo>
                    <a:pt x="570" y="146"/>
                  </a:lnTo>
                  <a:lnTo>
                    <a:pt x="574" y="164"/>
                  </a:lnTo>
                  <a:lnTo>
                    <a:pt x="574" y="164"/>
                  </a:lnTo>
                  <a:lnTo>
                    <a:pt x="574" y="170"/>
                  </a:lnTo>
                  <a:lnTo>
                    <a:pt x="570" y="176"/>
                  </a:lnTo>
                  <a:lnTo>
                    <a:pt x="562" y="184"/>
                  </a:lnTo>
                  <a:lnTo>
                    <a:pt x="562" y="184"/>
                  </a:lnTo>
                  <a:lnTo>
                    <a:pt x="558" y="186"/>
                  </a:lnTo>
                  <a:lnTo>
                    <a:pt x="556" y="186"/>
                  </a:lnTo>
                  <a:lnTo>
                    <a:pt x="554" y="182"/>
                  </a:lnTo>
                  <a:lnTo>
                    <a:pt x="556" y="174"/>
                  </a:lnTo>
                  <a:lnTo>
                    <a:pt x="556" y="174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58"/>
                  </a:lnTo>
                  <a:lnTo>
                    <a:pt x="560" y="152"/>
                  </a:lnTo>
                  <a:lnTo>
                    <a:pt x="560" y="15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2" y="128"/>
                  </a:lnTo>
                  <a:lnTo>
                    <a:pt x="540" y="126"/>
                  </a:lnTo>
                  <a:lnTo>
                    <a:pt x="542" y="112"/>
                  </a:lnTo>
                  <a:lnTo>
                    <a:pt x="542" y="112"/>
                  </a:lnTo>
                  <a:lnTo>
                    <a:pt x="544" y="110"/>
                  </a:lnTo>
                  <a:lnTo>
                    <a:pt x="570" y="146"/>
                  </a:lnTo>
                  <a:close/>
                  <a:moveTo>
                    <a:pt x="554" y="166"/>
                  </a:moveTo>
                  <a:lnTo>
                    <a:pt x="554" y="166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0" y="164"/>
                  </a:lnTo>
                  <a:lnTo>
                    <a:pt x="548" y="162"/>
                  </a:lnTo>
                  <a:lnTo>
                    <a:pt x="544" y="162"/>
                  </a:lnTo>
                  <a:lnTo>
                    <a:pt x="536" y="148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44" y="144"/>
                  </a:lnTo>
                  <a:lnTo>
                    <a:pt x="544" y="144"/>
                  </a:lnTo>
                  <a:lnTo>
                    <a:pt x="552" y="150"/>
                  </a:lnTo>
                  <a:lnTo>
                    <a:pt x="556" y="156"/>
                  </a:lnTo>
                  <a:lnTo>
                    <a:pt x="556" y="160"/>
                  </a:lnTo>
                  <a:lnTo>
                    <a:pt x="554" y="166"/>
                  </a:lnTo>
                  <a:lnTo>
                    <a:pt x="554" y="166"/>
                  </a:lnTo>
                  <a:close/>
                  <a:moveTo>
                    <a:pt x="490" y="152"/>
                  </a:moveTo>
                  <a:lnTo>
                    <a:pt x="490" y="152"/>
                  </a:lnTo>
                  <a:lnTo>
                    <a:pt x="496" y="152"/>
                  </a:lnTo>
                  <a:lnTo>
                    <a:pt x="500" y="150"/>
                  </a:lnTo>
                  <a:lnTo>
                    <a:pt x="508" y="146"/>
                  </a:lnTo>
                  <a:lnTo>
                    <a:pt x="508" y="146"/>
                  </a:lnTo>
                  <a:lnTo>
                    <a:pt x="522" y="148"/>
                  </a:lnTo>
                  <a:lnTo>
                    <a:pt x="526" y="164"/>
                  </a:lnTo>
                  <a:lnTo>
                    <a:pt x="522" y="168"/>
                  </a:lnTo>
                  <a:lnTo>
                    <a:pt x="514" y="170"/>
                  </a:lnTo>
                  <a:lnTo>
                    <a:pt x="506" y="174"/>
                  </a:lnTo>
                  <a:lnTo>
                    <a:pt x="506" y="174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496" y="164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close/>
                  <a:moveTo>
                    <a:pt x="462" y="166"/>
                  </a:moveTo>
                  <a:lnTo>
                    <a:pt x="462" y="166"/>
                  </a:lnTo>
                  <a:lnTo>
                    <a:pt x="470" y="15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498" y="184"/>
                  </a:lnTo>
                  <a:lnTo>
                    <a:pt x="498" y="184"/>
                  </a:lnTo>
                  <a:lnTo>
                    <a:pt x="496" y="184"/>
                  </a:lnTo>
                  <a:lnTo>
                    <a:pt x="494" y="184"/>
                  </a:lnTo>
                  <a:lnTo>
                    <a:pt x="490" y="182"/>
                  </a:lnTo>
                  <a:lnTo>
                    <a:pt x="490" y="182"/>
                  </a:lnTo>
                  <a:lnTo>
                    <a:pt x="486" y="178"/>
                  </a:lnTo>
                  <a:lnTo>
                    <a:pt x="480" y="174"/>
                  </a:lnTo>
                  <a:lnTo>
                    <a:pt x="480" y="174"/>
                  </a:lnTo>
                  <a:lnTo>
                    <a:pt x="478" y="174"/>
                  </a:lnTo>
                  <a:lnTo>
                    <a:pt x="474" y="174"/>
                  </a:lnTo>
                  <a:lnTo>
                    <a:pt x="468" y="178"/>
                  </a:lnTo>
                  <a:lnTo>
                    <a:pt x="468" y="178"/>
                  </a:lnTo>
                  <a:lnTo>
                    <a:pt x="464" y="180"/>
                  </a:lnTo>
                  <a:lnTo>
                    <a:pt x="460" y="180"/>
                  </a:lnTo>
                  <a:lnTo>
                    <a:pt x="460" y="180"/>
                  </a:lnTo>
                  <a:lnTo>
                    <a:pt x="460" y="176"/>
                  </a:lnTo>
                  <a:lnTo>
                    <a:pt x="460" y="172"/>
                  </a:lnTo>
                  <a:lnTo>
                    <a:pt x="462" y="166"/>
                  </a:lnTo>
                  <a:lnTo>
                    <a:pt x="462" y="166"/>
                  </a:lnTo>
                  <a:close/>
                  <a:moveTo>
                    <a:pt x="588" y="554"/>
                  </a:moveTo>
                  <a:lnTo>
                    <a:pt x="448" y="554"/>
                  </a:lnTo>
                  <a:lnTo>
                    <a:pt x="448" y="380"/>
                  </a:lnTo>
                  <a:lnTo>
                    <a:pt x="448" y="380"/>
                  </a:lnTo>
                  <a:lnTo>
                    <a:pt x="448" y="370"/>
                  </a:lnTo>
                  <a:lnTo>
                    <a:pt x="452" y="358"/>
                  </a:lnTo>
                  <a:lnTo>
                    <a:pt x="456" y="346"/>
                  </a:lnTo>
                  <a:lnTo>
                    <a:pt x="464" y="336"/>
                  </a:lnTo>
                  <a:lnTo>
                    <a:pt x="472" y="326"/>
                  </a:lnTo>
                  <a:lnTo>
                    <a:pt x="484" y="320"/>
                  </a:lnTo>
                  <a:lnTo>
                    <a:pt x="496" y="314"/>
                  </a:lnTo>
                  <a:lnTo>
                    <a:pt x="510" y="310"/>
                  </a:lnTo>
                  <a:lnTo>
                    <a:pt x="528" y="310"/>
                  </a:lnTo>
                  <a:lnTo>
                    <a:pt x="528" y="310"/>
                  </a:lnTo>
                  <a:lnTo>
                    <a:pt x="542" y="314"/>
                  </a:lnTo>
                  <a:lnTo>
                    <a:pt x="554" y="320"/>
                  </a:lnTo>
                  <a:lnTo>
                    <a:pt x="564" y="326"/>
                  </a:lnTo>
                  <a:lnTo>
                    <a:pt x="574" y="336"/>
                  </a:lnTo>
                  <a:lnTo>
                    <a:pt x="580" y="346"/>
                  </a:lnTo>
                  <a:lnTo>
                    <a:pt x="584" y="358"/>
                  </a:lnTo>
                  <a:lnTo>
                    <a:pt x="588" y="370"/>
                  </a:lnTo>
                  <a:lnTo>
                    <a:pt x="588" y="380"/>
                  </a:lnTo>
                  <a:lnTo>
                    <a:pt x="588" y="380"/>
                  </a:lnTo>
                  <a:lnTo>
                    <a:pt x="588" y="554"/>
                  </a:lnTo>
                  <a:lnTo>
                    <a:pt x="588" y="554"/>
                  </a:lnTo>
                  <a:close/>
                  <a:moveTo>
                    <a:pt x="760" y="532"/>
                  </a:moveTo>
                  <a:lnTo>
                    <a:pt x="758" y="532"/>
                  </a:lnTo>
                  <a:lnTo>
                    <a:pt x="758" y="538"/>
                  </a:lnTo>
                  <a:lnTo>
                    <a:pt x="752" y="538"/>
                  </a:lnTo>
                  <a:lnTo>
                    <a:pt x="752" y="542"/>
                  </a:lnTo>
                  <a:lnTo>
                    <a:pt x="748" y="542"/>
                  </a:lnTo>
                  <a:lnTo>
                    <a:pt x="748" y="546"/>
                  </a:lnTo>
                  <a:lnTo>
                    <a:pt x="744" y="546"/>
                  </a:lnTo>
                  <a:lnTo>
                    <a:pt x="744" y="554"/>
                  </a:lnTo>
                  <a:lnTo>
                    <a:pt x="726" y="554"/>
                  </a:lnTo>
                  <a:lnTo>
                    <a:pt x="726" y="546"/>
                  </a:lnTo>
                  <a:lnTo>
                    <a:pt x="722" y="546"/>
                  </a:lnTo>
                  <a:lnTo>
                    <a:pt x="722" y="542"/>
                  </a:lnTo>
                  <a:lnTo>
                    <a:pt x="718" y="542"/>
                  </a:lnTo>
                  <a:lnTo>
                    <a:pt x="718" y="538"/>
                  </a:lnTo>
                  <a:lnTo>
                    <a:pt x="714" y="538"/>
                  </a:lnTo>
                  <a:lnTo>
                    <a:pt x="714" y="532"/>
                  </a:lnTo>
                  <a:lnTo>
                    <a:pt x="710" y="532"/>
                  </a:lnTo>
                  <a:lnTo>
                    <a:pt x="710" y="370"/>
                  </a:lnTo>
                  <a:lnTo>
                    <a:pt x="712" y="370"/>
                  </a:lnTo>
                  <a:lnTo>
                    <a:pt x="712" y="362"/>
                  </a:lnTo>
                  <a:lnTo>
                    <a:pt x="716" y="362"/>
                  </a:lnTo>
                  <a:lnTo>
                    <a:pt x="716" y="344"/>
                  </a:lnTo>
                  <a:lnTo>
                    <a:pt x="756" y="344"/>
                  </a:lnTo>
                  <a:lnTo>
                    <a:pt x="756" y="362"/>
                  </a:lnTo>
                  <a:lnTo>
                    <a:pt x="758" y="362"/>
                  </a:lnTo>
                  <a:lnTo>
                    <a:pt x="758" y="370"/>
                  </a:lnTo>
                  <a:lnTo>
                    <a:pt x="760" y="370"/>
                  </a:lnTo>
                  <a:lnTo>
                    <a:pt x="760" y="532"/>
                  </a:lnTo>
                  <a:close/>
                  <a:moveTo>
                    <a:pt x="844" y="532"/>
                  </a:moveTo>
                  <a:lnTo>
                    <a:pt x="840" y="532"/>
                  </a:lnTo>
                  <a:lnTo>
                    <a:pt x="840" y="538"/>
                  </a:lnTo>
                  <a:lnTo>
                    <a:pt x="834" y="538"/>
                  </a:lnTo>
                  <a:lnTo>
                    <a:pt x="834" y="542"/>
                  </a:lnTo>
                  <a:lnTo>
                    <a:pt x="832" y="542"/>
                  </a:lnTo>
                  <a:lnTo>
                    <a:pt x="832" y="546"/>
                  </a:lnTo>
                  <a:lnTo>
                    <a:pt x="828" y="546"/>
                  </a:lnTo>
                  <a:lnTo>
                    <a:pt x="828" y="554"/>
                  </a:lnTo>
                  <a:lnTo>
                    <a:pt x="806" y="554"/>
                  </a:lnTo>
                  <a:lnTo>
                    <a:pt x="806" y="546"/>
                  </a:lnTo>
                  <a:lnTo>
                    <a:pt x="802" y="546"/>
                  </a:lnTo>
                  <a:lnTo>
                    <a:pt x="802" y="542"/>
                  </a:lnTo>
                  <a:lnTo>
                    <a:pt x="800" y="542"/>
                  </a:lnTo>
                  <a:lnTo>
                    <a:pt x="800" y="538"/>
                  </a:lnTo>
                  <a:lnTo>
                    <a:pt x="794" y="538"/>
                  </a:lnTo>
                  <a:lnTo>
                    <a:pt x="794" y="532"/>
                  </a:lnTo>
                  <a:lnTo>
                    <a:pt x="790" y="532"/>
                  </a:lnTo>
                  <a:lnTo>
                    <a:pt x="790" y="370"/>
                  </a:lnTo>
                  <a:lnTo>
                    <a:pt x="792" y="370"/>
                  </a:lnTo>
                  <a:lnTo>
                    <a:pt x="792" y="362"/>
                  </a:lnTo>
                  <a:lnTo>
                    <a:pt x="796" y="362"/>
                  </a:lnTo>
                  <a:lnTo>
                    <a:pt x="796" y="344"/>
                  </a:lnTo>
                  <a:lnTo>
                    <a:pt x="838" y="344"/>
                  </a:lnTo>
                  <a:lnTo>
                    <a:pt x="838" y="362"/>
                  </a:lnTo>
                  <a:lnTo>
                    <a:pt x="842" y="362"/>
                  </a:lnTo>
                  <a:lnTo>
                    <a:pt x="842" y="370"/>
                  </a:lnTo>
                  <a:lnTo>
                    <a:pt x="844" y="370"/>
                  </a:lnTo>
                  <a:lnTo>
                    <a:pt x="844" y="532"/>
                  </a:lnTo>
                  <a:close/>
                  <a:moveTo>
                    <a:pt x="928" y="532"/>
                  </a:moveTo>
                  <a:lnTo>
                    <a:pt x="924" y="532"/>
                  </a:lnTo>
                  <a:lnTo>
                    <a:pt x="924" y="538"/>
                  </a:lnTo>
                  <a:lnTo>
                    <a:pt x="920" y="538"/>
                  </a:lnTo>
                  <a:lnTo>
                    <a:pt x="920" y="542"/>
                  </a:lnTo>
                  <a:lnTo>
                    <a:pt x="916" y="542"/>
                  </a:lnTo>
                  <a:lnTo>
                    <a:pt x="916" y="546"/>
                  </a:lnTo>
                  <a:lnTo>
                    <a:pt x="912" y="546"/>
                  </a:lnTo>
                  <a:lnTo>
                    <a:pt x="912" y="554"/>
                  </a:lnTo>
                  <a:lnTo>
                    <a:pt x="890" y="554"/>
                  </a:lnTo>
                  <a:lnTo>
                    <a:pt x="890" y="546"/>
                  </a:lnTo>
                  <a:lnTo>
                    <a:pt x="886" y="546"/>
                  </a:lnTo>
                  <a:lnTo>
                    <a:pt x="886" y="542"/>
                  </a:lnTo>
                  <a:lnTo>
                    <a:pt x="882" y="542"/>
                  </a:lnTo>
                  <a:lnTo>
                    <a:pt x="882" y="538"/>
                  </a:lnTo>
                  <a:lnTo>
                    <a:pt x="876" y="538"/>
                  </a:lnTo>
                  <a:lnTo>
                    <a:pt x="876" y="532"/>
                  </a:lnTo>
                  <a:lnTo>
                    <a:pt x="874" y="532"/>
                  </a:lnTo>
                  <a:lnTo>
                    <a:pt x="874" y="370"/>
                  </a:lnTo>
                  <a:lnTo>
                    <a:pt x="876" y="370"/>
                  </a:lnTo>
                  <a:lnTo>
                    <a:pt x="876" y="362"/>
                  </a:lnTo>
                  <a:lnTo>
                    <a:pt x="878" y="362"/>
                  </a:lnTo>
                  <a:lnTo>
                    <a:pt x="878" y="344"/>
                  </a:lnTo>
                  <a:lnTo>
                    <a:pt x="922" y="344"/>
                  </a:lnTo>
                  <a:lnTo>
                    <a:pt x="922" y="362"/>
                  </a:lnTo>
                  <a:lnTo>
                    <a:pt x="926" y="362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532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9304843" y="6109403"/>
              <a:ext cx="42348" cy="37055"/>
            </a:xfrm>
            <a:custGeom>
              <a:avLst/>
              <a:gdLst>
                <a:gd name="T0" fmla="*/ 26 w 32"/>
                <a:gd name="T1" fmla="*/ 6 h 28"/>
                <a:gd name="T2" fmla="*/ 32 w 32"/>
                <a:gd name="T3" fmla="*/ 0 h 28"/>
                <a:gd name="T4" fmla="*/ 32 w 32"/>
                <a:gd name="T5" fmla="*/ 0 h 28"/>
                <a:gd name="T6" fmla="*/ 26 w 32"/>
                <a:gd name="T7" fmla="*/ 0 h 28"/>
                <a:gd name="T8" fmla="*/ 20 w 32"/>
                <a:gd name="T9" fmla="*/ 2 h 28"/>
                <a:gd name="T10" fmla="*/ 18 w 32"/>
                <a:gd name="T11" fmla="*/ 8 h 28"/>
                <a:gd name="T12" fmla="*/ 16 w 32"/>
                <a:gd name="T13" fmla="*/ 14 h 28"/>
                <a:gd name="T14" fmla="*/ 16 w 32"/>
                <a:gd name="T15" fmla="*/ 14 h 28"/>
                <a:gd name="T16" fmla="*/ 12 w 32"/>
                <a:gd name="T17" fmla="*/ 20 h 28"/>
                <a:gd name="T18" fmla="*/ 6 w 32"/>
                <a:gd name="T19" fmla="*/ 22 h 28"/>
                <a:gd name="T20" fmla="*/ 0 w 32"/>
                <a:gd name="T21" fmla="*/ 24 h 28"/>
                <a:gd name="T22" fmla="*/ 0 w 32"/>
                <a:gd name="T23" fmla="*/ 24 h 28"/>
                <a:gd name="T24" fmla="*/ 8 w 32"/>
                <a:gd name="T25" fmla="*/ 28 h 28"/>
                <a:gd name="T26" fmla="*/ 14 w 32"/>
                <a:gd name="T27" fmla="*/ 28 h 28"/>
                <a:gd name="T28" fmla="*/ 18 w 32"/>
                <a:gd name="T29" fmla="*/ 24 h 28"/>
                <a:gd name="T30" fmla="*/ 22 w 32"/>
                <a:gd name="T31" fmla="*/ 20 h 28"/>
                <a:gd name="T32" fmla="*/ 24 w 32"/>
                <a:gd name="T33" fmla="*/ 10 h 28"/>
                <a:gd name="T34" fmla="*/ 26 w 32"/>
                <a:gd name="T35" fmla="*/ 6 h 28"/>
                <a:gd name="T36" fmla="*/ 26 w 32"/>
                <a:gd name="T3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8">
                  <a:moveTo>
                    <a:pt x="26" y="6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10546837" y="5900738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70878" y="6726459"/>
              <a:ext cx="6678253" cy="198851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3518" y="4453811"/>
            <a:ext cx="4135268" cy="646331"/>
          </a:xfrm>
          <a:prstGeom prst="rect">
            <a:avLst/>
          </a:prstGeom>
          <a:noFill/>
          <a:ln w="28575">
            <a:solidFill>
              <a:srgbClr val="84E0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7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8 800 100 </a:t>
            </a:r>
            <a:r>
              <a:rPr lang="ru-RU" sz="3600" spc="7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11 00</a:t>
            </a:r>
            <a:endParaRPr lang="ru-RU" sz="3600" spc="7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7149391" y="4488381"/>
            <a:ext cx="4461367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19918" y="4162039"/>
            <a:ext cx="3695546" cy="1183072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3839" y="2042981"/>
            <a:ext cx="2964584" cy="925422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5907" y="858030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ьготное кредитование </a:t>
            </a:r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МСП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0253" y="2351803"/>
            <a:ext cx="243175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2000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«ПСК»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355907" y="1581803"/>
            <a:ext cx="1891006" cy="299463"/>
            <a:chOff x="220453" y="1224457"/>
            <a:chExt cx="1891006" cy="29946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46" y="1224457"/>
              <a:ext cx="572813" cy="29946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784DF0D-E9E9-9445-A0ED-50461945F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24187" r="6517" b="22612"/>
            <a:stretch/>
          </p:blipFill>
          <p:spPr>
            <a:xfrm>
              <a:off x="220453" y="1234710"/>
              <a:ext cx="1143957" cy="2789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143513" y="1581803"/>
            <a:ext cx="1873501" cy="299463"/>
            <a:chOff x="5158001" y="470013"/>
            <a:chExt cx="1873501" cy="299463"/>
          </a:xfrm>
        </p:grpSpPr>
        <p:pic>
          <p:nvPicPr>
            <p:cNvPr id="61" name="Изображение" descr="Изображение">
              <a:extLst>
                <a:ext uri="{FF2B5EF4-FFF2-40B4-BE49-F238E27FC236}">
                  <a16:creationId xmlns:a16="http://schemas.microsoft.com/office/drawing/2014/main" id="{D719681A-D559-8A44-B064-392B6CA9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>
            <a:xfrm>
              <a:off x="5158001" y="493744"/>
              <a:ext cx="1041990" cy="252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689" y="470013"/>
              <a:ext cx="572813" cy="299463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63658" y="319141"/>
            <a:ext cx="320416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Финансовые меры поддержки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9918" y="3349783"/>
            <a:ext cx="258583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221" y="334978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3839" y="4050083"/>
            <a:ext cx="4741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419918" y="4974900"/>
            <a:ext cx="262604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10,5%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средних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8221" y="4667880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3839" y="5452922"/>
            <a:ext cx="4741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19918" y="5609482"/>
            <a:ext cx="40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инвестиционные, оборотные,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рефинансирование ранее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полученных кредитов и на развитие предпринимательской деятельности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8221" y="563025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110431" y="2042981"/>
            <a:ext cx="2964584" cy="925422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76845" y="2351803"/>
            <a:ext cx="247696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«1764»</a:t>
            </a:r>
            <a:endParaRPr lang="ru-RU" sz="2000" spc="-1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9392" y="3349783"/>
            <a:ext cx="30013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0,5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37695" y="334978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103313" y="4050083"/>
            <a:ext cx="5507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149392" y="4514259"/>
            <a:ext cx="45304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10,25%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микро/малых и средних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37695" y="4667880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103313" y="5452922"/>
            <a:ext cx="5507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037695" y="563025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2684" y="4570348"/>
            <a:ext cx="244137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11,5%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малых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5452" y="4140858"/>
            <a:ext cx="21509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микро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61955" y="5599654"/>
            <a:ext cx="40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инвестиционные, оборотные,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рефинансирование ранее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полученных кредитов и на развитие предпринимательской деятельности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411094" y="1916222"/>
            <a:ext cx="1162740" cy="11022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11965" y="2031740"/>
            <a:ext cx="9609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endParaRPr lang="ru-RU" sz="1100" kern="0" spc="-5" dirty="0">
              <a:solidFill>
                <a:srgbClr val="84E0F7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35975" y="2421787"/>
            <a:ext cx="96099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банков-</a:t>
            </a:r>
            <a:b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участников</a:t>
            </a:r>
            <a:endParaRPr lang="ru-RU" sz="1100" kern="0" spc="-5" dirty="0">
              <a:solidFill>
                <a:schemeClr val="bg1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37125" name="Picture 261" descr="http://qrcoder.ru/code/?https%3A%2F%2Fcorpmsp.ru%2Fbankam%2Fprogramma_stimulir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6" y="2052089"/>
            <a:ext cx="911259" cy="9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20848" y="2"/>
            <a:ext cx="12212848" cy="15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1176" y="366054"/>
            <a:ext cx="248533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55907" y="1748994"/>
            <a:ext cx="10323595" cy="93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Поддержка инвестиционного и проектного финансирования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951553" y="2954996"/>
            <a:ext cx="4310434" cy="1815882"/>
          </a:xfrm>
          <a:prstGeom prst="rect">
            <a:avLst/>
          </a:prstGeom>
        </p:spPr>
        <p:txBody>
          <a:bodyPr wrap="square" lIns="0" tIns="0" rIns="0" bIns="0" numCol="1" spcCol="144000">
            <a:spAutoFit/>
          </a:bodyPr>
          <a:lstStyle/>
          <a:p>
            <a:pPr marR="2216">
              <a:buClr>
                <a:schemeClr val="tx2"/>
              </a:buClr>
            </a:pP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Совмещение Программы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субсидирования Минэкономразвития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1764 с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Программой стимулирования кредитования Банка России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Корпорации МСП (Программа «ПСК») –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гарантированная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льготная процентная ставка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заемщика на 5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лет</a:t>
            </a:r>
            <a:endParaRPr lang="ru-RU" spc="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9918" y="3948349"/>
            <a:ext cx="2660344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19918" y="2903276"/>
            <a:ext cx="286251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269" y="2903276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3839" y="3670906"/>
            <a:ext cx="37064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19918" y="3974227"/>
            <a:ext cx="27215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микро/малых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269" y="389101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9918" y="4583044"/>
            <a:ext cx="2660344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19918" y="4608920"/>
            <a:ext cx="26603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2,5%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средних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91096" y="2923277"/>
            <a:ext cx="2050143" cy="2050143"/>
            <a:chOff x="4949534" y="5004847"/>
            <a:chExt cx="1540303" cy="1540303"/>
          </a:xfrm>
        </p:grpSpPr>
        <p:sp>
          <p:nvSpPr>
            <p:cNvPr id="8" name="Овал 7"/>
            <p:cNvSpPr/>
            <p:nvPr/>
          </p:nvSpPr>
          <p:spPr>
            <a:xfrm>
              <a:off x="4949534" y="5004847"/>
              <a:ext cx="1540303" cy="15403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59623" y="5325647"/>
              <a:ext cx="701420" cy="568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4800" kern="0" spc="-5" dirty="0" smtClean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49</a:t>
              </a:r>
              <a:endParaRPr lang="ru-RU" sz="20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38702" y="5861666"/>
              <a:ext cx="114326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банков-</a:t>
              </a:r>
              <a:b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</a:b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участников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2433" y="5686862"/>
            <a:ext cx="7909567" cy="68202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2433" y="5271946"/>
            <a:ext cx="7909567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Приоритетные </a:t>
            </a:r>
            <a:r>
              <a:rPr lang="ru-RU" sz="2400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</a:t>
            </a:r>
            <a:endParaRPr lang="ru-R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1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обрабатывающее производство / логистика</a:t>
            </a:r>
            <a:r>
              <a:rPr lang="ru-RU" sz="17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/ гостиничный бизнес </a:t>
            </a:r>
            <a:r>
              <a:rPr lang="en-US" sz="1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/</a:t>
            </a:r>
            <a:r>
              <a:rPr lang="ru-RU" sz="1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деятельность </a:t>
            </a:r>
            <a:r>
              <a:rPr lang="ru-RU" sz="17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профессиональная, научная и техническая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8269" y="5355318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14877" y="5354815"/>
            <a:ext cx="2176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8269" y="592742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л</a:t>
            </a: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имит на 2023 год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14877" y="5928306"/>
            <a:ext cx="185974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6503" y="846604"/>
            <a:ext cx="355349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5907" y="319141"/>
            <a:ext cx="11186236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льготного</a:t>
            </a:r>
            <a:b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кредитования 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приоритетных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отраслей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9" y="385211"/>
            <a:ext cx="1074855" cy="2693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41" y="235772"/>
            <a:ext cx="1557553" cy="5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20848" y="2"/>
            <a:ext cx="12212848" cy="15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69719" y="399362"/>
            <a:ext cx="2751910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67072" y="1925999"/>
            <a:ext cx="104865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создан Корпорацией МСП для помощи предпринимателям, которые хотят взять кредит на реализацию инвестиционных проектов или развитие действующего производства. </a:t>
            </a:r>
          </a:p>
        </p:txBody>
      </p:sp>
      <p:pic>
        <p:nvPicPr>
          <p:cNvPr id="34" name="Picture 2" descr="http://qrcoder.ru/code/?https%3A%2F%2Fxn--l1agf.xn--p1ai%2Fservices%2Fcompetence-credit%2Fpromo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679" y="1559776"/>
            <a:ext cx="1183380" cy="11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229197" y="2994079"/>
            <a:ext cx="32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юридическое лицо, присутствующее в Едином реестре субъектов МСП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4722" y="2975029"/>
            <a:ext cx="29429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субъект МСП</a:t>
            </a:r>
            <a:endParaRPr lang="ru-RU" sz="11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2512" y="880985"/>
            <a:ext cx="346134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92950" y="350911"/>
            <a:ext cx="11186236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поддержки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инвестиционного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кредитования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Корпорации МСП 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29197" y="4192449"/>
            <a:ext cx="17498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 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r>
              <a:rPr lang="ru-RU" sz="1400" kern="0" spc="-5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млн руб.</a:t>
            </a:r>
            <a:endParaRPr lang="ru-RU" sz="7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29196" y="5457531"/>
            <a:ext cx="36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инвестиционные цели или проектное финансирование </a:t>
            </a: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— </a:t>
            </a: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модернизация / расширение </a:t>
            </a: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действующего производства или реализация инвестпроекта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4722" y="3998550"/>
            <a:ext cx="33941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планируемая сумма кредита</a:t>
            </a:r>
            <a:endParaRPr lang="ru-RU" sz="28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4722" y="5407678"/>
            <a:ext cx="313124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цель кредита</a:t>
            </a:r>
            <a:endParaRPr lang="ru-RU" sz="11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65076" y="4192449"/>
            <a:ext cx="4418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помощь в структурировании </a:t>
            </a:r>
            <a:b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инвестиционных проектов</a:t>
            </a:r>
          </a:p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поддержка при направлении инвестиционного проекта в банк и помощь в коммуникации </a:t>
            </a:r>
            <a:b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 ним</a:t>
            </a:r>
          </a:p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консультирование предпринимателей по всем государственным программам кредитования</a:t>
            </a:r>
            <a:endParaRPr lang="ru-RU" sz="1400" spc="-12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7802" y="2975029"/>
            <a:ext cx="375110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направления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работы </a:t>
            </a:r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29475" y="3095625"/>
            <a:ext cx="0" cy="3350988"/>
          </a:xfrm>
          <a:prstGeom prst="line">
            <a:avLst/>
          </a:prstGeom>
          <a:ln w="28575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87" y="3336558"/>
            <a:ext cx="1360135" cy="11494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5133" y="0"/>
            <a:ext cx="5548552" cy="6858000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30882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235" y="3396810"/>
            <a:ext cx="4537738" cy="290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Упрощенный способ получить кредит, </a:t>
            </a:r>
            <a:r>
              <a:rPr lang="en-US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у вас не хватает 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залога</a:t>
            </a:r>
          </a:p>
          <a:p>
            <a:pPr marL="285750" marR="2786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Поручительство по кредиту предоставляется в банке</a:t>
            </a:r>
          </a:p>
          <a:p>
            <a:pPr marL="285750" marR="2786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Бесплатно — комиссию за поручительство платит банк, а не предприниматель</a:t>
            </a:r>
          </a:p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Сумма поручительства —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20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</a:t>
            </a:r>
            <a:r>
              <a:rPr lang="ru-RU" sz="1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млрд руб.</a:t>
            </a:r>
          </a:p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Гарантийное покрытие —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50%</a:t>
            </a:r>
            <a:r>
              <a:rPr lang="ru-RU" sz="20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от суммы кредита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5944364" y="824575"/>
            <a:ext cx="36368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15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банков-участников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30006" y="6435425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en-US" sz="1200" spc="3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.03.2023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93827C-2093-8D42-809E-5869A0388E9F}"/>
              </a:ext>
            </a:extLst>
          </p:cNvPr>
          <p:cNvSpPr/>
          <p:nvPr/>
        </p:nvSpPr>
        <p:spPr>
          <a:xfrm>
            <a:off x="5986876" y="3548081"/>
            <a:ext cx="5213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доступно предпринимателям со всех регионов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86876" y="4268689"/>
            <a:ext cx="406062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27</a:t>
            </a: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</a:t>
            </a: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млрд</a:t>
            </a:r>
            <a:r>
              <a:rPr lang="en-US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986877" y="4939771"/>
            <a:ext cx="5222754" cy="4821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Aft>
                <a:spcPts val="400"/>
              </a:spcAft>
            </a:pP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с применением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«зонтичного» механизма 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2786">
              <a:spcAft>
                <a:spcPts val="400"/>
              </a:spcAft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з них </a:t>
            </a:r>
            <a:r>
              <a:rPr lang="ru-RU" sz="1400" b="1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Смоленской области</a:t>
            </a:r>
            <a:endParaRPr lang="ru-RU" sz="1400" b="1" i="1" u="sng" spc="7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9697" y="6006113"/>
            <a:ext cx="2320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сентябрь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2021 г. –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март 2023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99930" y="5501974"/>
            <a:ext cx="334347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2,448</a:t>
            </a:r>
            <a:r>
              <a:rPr lang="ru-RU" sz="24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</a:t>
            </a:r>
            <a:r>
              <a:rPr lang="en-US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рублей</a:t>
            </a:r>
          </a:p>
        </p:txBody>
      </p:sp>
      <p:pic>
        <p:nvPicPr>
          <p:cNvPr id="28" name="Picture 4" descr="СОВКОМБАНК в Санкт-Петербурге - кредитные карты, отзывы, реквизиты,  конакты, банкоматы и отделения - Banklab.ru">
            <a:extLst>
              <a:ext uri="{FF2B5EF4-FFF2-40B4-BE49-F238E27FC236}">
                <a16:creationId xmlns:a16="http://schemas.microsoft.com/office/drawing/2014/main" id="{139D6BE1-CE67-0B41-911F-6E710F75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2" b="35183"/>
          <a:stretch/>
        </p:blipFill>
        <p:spPr bwMode="auto">
          <a:xfrm>
            <a:off x="7868814" y="2976233"/>
            <a:ext cx="1021597" cy="1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Ак Барс (банк) — Википедия">
            <a:extLst>
              <a:ext uri="{FF2B5EF4-FFF2-40B4-BE49-F238E27FC236}">
                <a16:creationId xmlns:a16="http://schemas.microsoft.com/office/drawing/2014/main" id="{A9B557FF-DDE7-2B4E-AD4F-F575CF5F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74" y="2896163"/>
            <a:ext cx="450471" cy="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Файл:Otkritie logo 2017.png — Википедия">
            <a:extLst>
              <a:ext uri="{FF2B5EF4-FFF2-40B4-BE49-F238E27FC236}">
                <a16:creationId xmlns:a16="http://schemas.microsoft.com/office/drawing/2014/main" id="{CF0367E9-A663-ED43-81E6-1BAC88369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6" b="11992"/>
          <a:stretch/>
        </p:blipFill>
        <p:spPr bwMode="auto">
          <a:xfrm>
            <a:off x="5956253" y="1655942"/>
            <a:ext cx="943267" cy="2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оссийский национальный коммерческий банк — Википедия">
            <a:extLst>
              <a:ext uri="{FF2B5EF4-FFF2-40B4-BE49-F238E27FC236}">
                <a16:creationId xmlns:a16="http://schemas.microsoft.com/office/drawing/2014/main" id="{3B504ECB-8262-A146-9295-50B6CD04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92" y="1642185"/>
            <a:ext cx="478640" cy="2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Файл:VTB Logo 2018.svg — Википедия">
            <a:extLst>
              <a:ext uri="{FF2B5EF4-FFF2-40B4-BE49-F238E27FC236}">
                <a16:creationId xmlns:a16="http://schemas.microsoft.com/office/drawing/2014/main" id="{489356B7-0643-DB41-92CA-85E09EEB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69" y="1682015"/>
            <a:ext cx="565850" cy="2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новый логотип сбербанка 2020 на прозрачном фоне (пнг)– новый логотип  сбербанка 2020 png">
            <a:extLst>
              <a:ext uri="{FF2B5EF4-FFF2-40B4-BE49-F238E27FC236}">
                <a16:creationId xmlns:a16="http://schemas.microsoft.com/office/drawing/2014/main" id="{2D08F332-50E1-7D4A-8629-94C31F40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67" y="1707438"/>
            <a:ext cx="672982" cy="1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Зенит (банк) — Википедия">
            <a:extLst>
              <a:ext uri="{FF2B5EF4-FFF2-40B4-BE49-F238E27FC236}">
                <a16:creationId xmlns:a16="http://schemas.microsoft.com/office/drawing/2014/main" id="{894EF2DE-8B6A-384E-A725-E7C8FF2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18" y="2887178"/>
            <a:ext cx="528794" cy="2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5944364" y="1569376"/>
            <a:ext cx="1031136" cy="4674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47477" y="1569376"/>
            <a:ext cx="902585" cy="46743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1175" y="1569376"/>
            <a:ext cx="827671" cy="4674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66885" y="2817844"/>
            <a:ext cx="1236197" cy="46617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55810" y="2817844"/>
            <a:ext cx="849740" cy="46617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6878173" y="2817843"/>
            <a:ext cx="834590" cy="466171"/>
          </a:xfrm>
          <a:custGeom>
            <a:avLst/>
            <a:gdLst>
              <a:gd name="connsiteX0" fmla="*/ 231426 w 858653"/>
              <a:gd name="connsiteY0" fmla="*/ 0 h 462852"/>
              <a:gd name="connsiteX1" fmla="*/ 627227 w 858653"/>
              <a:gd name="connsiteY1" fmla="*/ 0 h 462852"/>
              <a:gd name="connsiteX2" fmla="*/ 858653 w 858653"/>
              <a:gd name="connsiteY2" fmla="*/ 231426 h 462852"/>
              <a:gd name="connsiteX3" fmla="*/ 627227 w 858653"/>
              <a:gd name="connsiteY3" fmla="*/ 462852 h 462852"/>
              <a:gd name="connsiteX4" fmla="*/ 231426 w 858653"/>
              <a:gd name="connsiteY4" fmla="*/ 462852 h 462852"/>
              <a:gd name="connsiteX5" fmla="*/ 0 w 858653"/>
              <a:gd name="connsiteY5" fmla="*/ 231426 h 462852"/>
              <a:gd name="connsiteX6" fmla="*/ 231426 w 858653"/>
              <a:gd name="connsiteY6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53" h="462852">
                <a:moveTo>
                  <a:pt x="231426" y="0"/>
                </a:moveTo>
                <a:lnTo>
                  <a:pt x="627227" y="0"/>
                </a:lnTo>
                <a:cubicBezTo>
                  <a:pt x="755040" y="0"/>
                  <a:pt x="858653" y="103613"/>
                  <a:pt x="858653" y="231426"/>
                </a:cubicBezTo>
                <a:cubicBezTo>
                  <a:pt x="858653" y="359239"/>
                  <a:pt x="755040" y="462852"/>
                  <a:pt x="627227" y="462852"/>
                </a:cubicBez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8927161" y="1572686"/>
            <a:ext cx="851594" cy="466170"/>
          </a:xfrm>
          <a:custGeom>
            <a:avLst/>
            <a:gdLst>
              <a:gd name="connsiteX0" fmla="*/ 231426 w 930087"/>
              <a:gd name="connsiteY0" fmla="*/ 0 h 462852"/>
              <a:gd name="connsiteX1" fmla="*/ 698661 w 930087"/>
              <a:gd name="connsiteY1" fmla="*/ 0 h 462852"/>
              <a:gd name="connsiteX2" fmla="*/ 930087 w 930087"/>
              <a:gd name="connsiteY2" fmla="*/ 231426 h 462852"/>
              <a:gd name="connsiteX3" fmla="*/ 698661 w 930087"/>
              <a:gd name="connsiteY3" fmla="*/ 462852 h 462852"/>
              <a:gd name="connsiteX4" fmla="*/ 231426 w 930087"/>
              <a:gd name="connsiteY4" fmla="*/ 462852 h 462852"/>
              <a:gd name="connsiteX5" fmla="*/ 0 w 930087"/>
              <a:gd name="connsiteY5" fmla="*/ 231426 h 462852"/>
              <a:gd name="connsiteX6" fmla="*/ 231426 w 930087"/>
              <a:gd name="connsiteY6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087" h="462852">
                <a:moveTo>
                  <a:pt x="231426" y="0"/>
                </a:moveTo>
                <a:lnTo>
                  <a:pt x="698661" y="0"/>
                </a:lnTo>
                <a:cubicBezTo>
                  <a:pt x="826474" y="0"/>
                  <a:pt x="930087" y="103613"/>
                  <a:pt x="930087" y="231426"/>
                </a:cubicBezTo>
                <a:cubicBezTo>
                  <a:pt x="930087" y="359239"/>
                  <a:pt x="826474" y="462852"/>
                  <a:pt x="698661" y="462852"/>
                </a:cubicBez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9849683" y="1569376"/>
            <a:ext cx="1351135" cy="467434"/>
          </a:xfrm>
          <a:custGeom>
            <a:avLst/>
            <a:gdLst>
              <a:gd name="connsiteX0" fmla="*/ 233717 w 1351135"/>
              <a:gd name="connsiteY0" fmla="*/ 0 h 467434"/>
              <a:gd name="connsiteX1" fmla="*/ 553716 w 1351135"/>
              <a:gd name="connsiteY1" fmla="*/ 0 h 467434"/>
              <a:gd name="connsiteX2" fmla="*/ 797419 w 1351135"/>
              <a:gd name="connsiteY2" fmla="*/ 0 h 467434"/>
              <a:gd name="connsiteX3" fmla="*/ 1117418 w 1351135"/>
              <a:gd name="connsiteY3" fmla="*/ 0 h 467434"/>
              <a:gd name="connsiteX4" fmla="*/ 1351135 w 1351135"/>
              <a:gd name="connsiteY4" fmla="*/ 233717 h 467434"/>
              <a:gd name="connsiteX5" fmla="*/ 1117418 w 1351135"/>
              <a:gd name="connsiteY5" fmla="*/ 467434 h 467434"/>
              <a:gd name="connsiteX6" fmla="*/ 797419 w 1351135"/>
              <a:gd name="connsiteY6" fmla="*/ 467434 h 467434"/>
              <a:gd name="connsiteX7" fmla="*/ 553716 w 1351135"/>
              <a:gd name="connsiteY7" fmla="*/ 467434 h 467434"/>
              <a:gd name="connsiteX8" fmla="*/ 233717 w 1351135"/>
              <a:gd name="connsiteY8" fmla="*/ 467434 h 467434"/>
              <a:gd name="connsiteX9" fmla="*/ 0 w 1351135"/>
              <a:gd name="connsiteY9" fmla="*/ 233717 h 467434"/>
              <a:gd name="connsiteX10" fmla="*/ 233717 w 1351135"/>
              <a:gd name="connsiteY10" fmla="*/ 0 h 46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1135" h="467434">
                <a:moveTo>
                  <a:pt x="233717" y="0"/>
                </a:moveTo>
                <a:lnTo>
                  <a:pt x="553716" y="0"/>
                </a:lnTo>
                <a:lnTo>
                  <a:pt x="797419" y="0"/>
                </a:lnTo>
                <a:lnTo>
                  <a:pt x="1117418" y="0"/>
                </a:lnTo>
                <a:cubicBezTo>
                  <a:pt x="1246496" y="0"/>
                  <a:pt x="1351135" y="104639"/>
                  <a:pt x="1351135" y="233717"/>
                </a:cubicBezTo>
                <a:cubicBezTo>
                  <a:pt x="1351135" y="362795"/>
                  <a:pt x="1246496" y="467434"/>
                  <a:pt x="1117418" y="467434"/>
                </a:cubicBezTo>
                <a:lnTo>
                  <a:pt x="797419" y="467434"/>
                </a:lnTo>
                <a:lnTo>
                  <a:pt x="553716" y="467434"/>
                </a:lnTo>
                <a:lnTo>
                  <a:pt x="233717" y="467434"/>
                </a:lnTo>
                <a:cubicBezTo>
                  <a:pt x="104639" y="467434"/>
                  <a:pt x="0" y="362795"/>
                  <a:pt x="0" y="233717"/>
                </a:cubicBezTo>
                <a:cubicBezTo>
                  <a:pt x="0" y="104639"/>
                  <a:pt x="104639" y="0"/>
                  <a:pt x="23371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</a:t>
              </a:r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инансовые </a:t>
              </a:r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меры поддержки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78269" y="852092"/>
            <a:ext cx="3422463" cy="431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63893" y="835199"/>
            <a:ext cx="5027376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«Зонтичный»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поручительств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99930" y="4028538"/>
            <a:ext cx="52097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84" y="1639645"/>
            <a:ext cx="1122214" cy="33345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3" y="2099247"/>
            <a:ext cx="1013328" cy="6218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32" y="2631259"/>
            <a:ext cx="1189095" cy="792729"/>
          </a:xfrm>
          <a:prstGeom prst="rect">
            <a:avLst/>
          </a:prstGeom>
        </p:spPr>
      </p:pic>
      <p:pic>
        <p:nvPicPr>
          <p:cNvPr id="50" name="Picture 10" descr="Логотип Промсвязьбанк (ПСБ) / Банки и финансы / TopLogos.ru">
            <a:extLst>
              <a:ext uri="{FF2B5EF4-FFF2-40B4-BE49-F238E27FC236}">
                <a16:creationId xmlns:a16="http://schemas.microsoft.com/office/drawing/2014/main" id="{E0639608-D003-294F-BF1C-6FBA5C5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18" y="2172772"/>
            <a:ext cx="708860" cy="5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лилиния 50"/>
          <p:cNvSpPr/>
          <p:nvPr/>
        </p:nvSpPr>
        <p:spPr>
          <a:xfrm>
            <a:off x="5955810" y="2197722"/>
            <a:ext cx="777499" cy="451217"/>
          </a:xfrm>
          <a:custGeom>
            <a:avLst/>
            <a:gdLst>
              <a:gd name="connsiteX0" fmla="*/ 0 w 1076399"/>
              <a:gd name="connsiteY0" fmla="*/ 263994 h 527990"/>
              <a:gd name="connsiteX1" fmla="*/ 0 w 1076399"/>
              <a:gd name="connsiteY1" fmla="*/ 263995 h 527990"/>
              <a:gd name="connsiteX2" fmla="*/ 0 w 1076399"/>
              <a:gd name="connsiteY2" fmla="*/ 263995 h 527990"/>
              <a:gd name="connsiteX3" fmla="*/ 263995 w 1076399"/>
              <a:gd name="connsiteY3" fmla="*/ 0 h 527990"/>
              <a:gd name="connsiteX4" fmla="*/ 812404 w 1076399"/>
              <a:gd name="connsiteY4" fmla="*/ 0 h 527990"/>
              <a:gd name="connsiteX5" fmla="*/ 1076399 w 1076399"/>
              <a:gd name="connsiteY5" fmla="*/ 263995 h 527990"/>
              <a:gd name="connsiteX6" fmla="*/ 1076398 w 1076399"/>
              <a:gd name="connsiteY6" fmla="*/ 263995 h 527990"/>
              <a:gd name="connsiteX7" fmla="*/ 865607 w 1076399"/>
              <a:gd name="connsiteY7" fmla="*/ 522627 h 527990"/>
              <a:gd name="connsiteX8" fmla="*/ 812405 w 1076399"/>
              <a:gd name="connsiteY8" fmla="*/ 527990 h 527990"/>
              <a:gd name="connsiteX9" fmla="*/ 263995 w 1076399"/>
              <a:gd name="connsiteY9" fmla="*/ 527989 h 527990"/>
              <a:gd name="connsiteX10" fmla="*/ 20746 w 1076399"/>
              <a:gd name="connsiteY10" fmla="*/ 366753 h 527990"/>
              <a:gd name="connsiteX11" fmla="*/ 0 w 1076399"/>
              <a:gd name="connsiteY11" fmla="*/ 263995 h 527990"/>
              <a:gd name="connsiteX12" fmla="*/ 20746 w 1076399"/>
              <a:gd name="connsiteY12" fmla="*/ 161237 h 527990"/>
              <a:gd name="connsiteX13" fmla="*/ 263995 w 1076399"/>
              <a:gd name="connsiteY13" fmla="*/ 0 h 5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6399" h="527990">
                <a:moveTo>
                  <a:pt x="0" y="263994"/>
                </a:moveTo>
                <a:lnTo>
                  <a:pt x="0" y="263995"/>
                </a:lnTo>
                <a:lnTo>
                  <a:pt x="0" y="263995"/>
                </a:lnTo>
                <a:close/>
                <a:moveTo>
                  <a:pt x="263995" y="0"/>
                </a:moveTo>
                <a:lnTo>
                  <a:pt x="812404" y="0"/>
                </a:lnTo>
                <a:cubicBezTo>
                  <a:pt x="958204" y="0"/>
                  <a:pt x="1076399" y="118195"/>
                  <a:pt x="1076399" y="263995"/>
                </a:cubicBezTo>
                <a:lnTo>
                  <a:pt x="1076398" y="263995"/>
                </a:lnTo>
                <a:cubicBezTo>
                  <a:pt x="1076398" y="391570"/>
                  <a:pt x="985905" y="498010"/>
                  <a:pt x="865607" y="522627"/>
                </a:cubicBezTo>
                <a:lnTo>
                  <a:pt x="812405" y="527990"/>
                </a:lnTo>
                <a:lnTo>
                  <a:pt x="263995" y="527989"/>
                </a:lnTo>
                <a:cubicBezTo>
                  <a:pt x="154645" y="527989"/>
                  <a:pt x="60823" y="461504"/>
                  <a:pt x="20746" y="366753"/>
                </a:cubicBezTo>
                <a:lnTo>
                  <a:pt x="0" y="263995"/>
                </a:lnTo>
                <a:lnTo>
                  <a:pt x="20746" y="161237"/>
                </a:lnTo>
                <a:cubicBezTo>
                  <a:pt x="60823" y="66485"/>
                  <a:pt x="154645" y="0"/>
                  <a:pt x="263995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4" name="Picture 2" descr="https://xn--32-9kcqjffxnf3b.xn--p1ai/upload/iblock/033/033cfc91b35e479e09206109748af9db.png">
            <a:extLst>
              <a:ext uri="{FF2B5EF4-FFF2-40B4-BE49-F238E27FC236}">
                <a16:creationId xmlns:a16="http://schemas.microsoft.com/office/drawing/2014/main" id="{0EF31431-AA0B-9441-8672-A83A921B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89" y="2345050"/>
            <a:ext cx="781145" cy="1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7892290" y="2197720"/>
            <a:ext cx="1034871" cy="44245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Файл:Альфа-банк Україна.png — Википедия">
            <a:extLst>
              <a:ext uri="{FF2B5EF4-FFF2-40B4-BE49-F238E27FC236}">
                <a16:creationId xmlns:a16="http://schemas.microsoft.com/office/drawing/2014/main" id="{F8DFF89C-5E3C-E448-8135-BDFFDDDB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86" y="2286481"/>
            <a:ext cx="787427" cy="2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олилиния 67"/>
          <p:cNvSpPr/>
          <p:nvPr/>
        </p:nvSpPr>
        <p:spPr>
          <a:xfrm>
            <a:off x="6805550" y="2197529"/>
            <a:ext cx="1014499" cy="448199"/>
          </a:xfrm>
          <a:custGeom>
            <a:avLst/>
            <a:gdLst>
              <a:gd name="connsiteX0" fmla="*/ 263995 w 1267198"/>
              <a:gd name="connsiteY0" fmla="*/ 0 h 527990"/>
              <a:gd name="connsiteX1" fmla="*/ 1003203 w 1267198"/>
              <a:gd name="connsiteY1" fmla="*/ 0 h 527990"/>
              <a:gd name="connsiteX2" fmla="*/ 1267198 w 1267198"/>
              <a:gd name="connsiteY2" fmla="*/ 263995 h 527990"/>
              <a:gd name="connsiteX3" fmla="*/ 1003203 w 1267198"/>
              <a:gd name="connsiteY3" fmla="*/ 527990 h 527990"/>
              <a:gd name="connsiteX4" fmla="*/ 263995 w 1267198"/>
              <a:gd name="connsiteY4" fmla="*/ 527990 h 527990"/>
              <a:gd name="connsiteX5" fmla="*/ 0 w 1267198"/>
              <a:gd name="connsiteY5" fmla="*/ 263995 h 527990"/>
              <a:gd name="connsiteX6" fmla="*/ 263995 w 1267198"/>
              <a:gd name="connsiteY6" fmla="*/ 0 h 5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7198" h="527990">
                <a:moveTo>
                  <a:pt x="263995" y="0"/>
                </a:moveTo>
                <a:lnTo>
                  <a:pt x="1003203" y="0"/>
                </a:lnTo>
                <a:cubicBezTo>
                  <a:pt x="1149003" y="0"/>
                  <a:pt x="1267198" y="118195"/>
                  <a:pt x="1267198" y="263995"/>
                </a:cubicBezTo>
                <a:cubicBezTo>
                  <a:pt x="1267198" y="409795"/>
                  <a:pt x="1149003" y="527990"/>
                  <a:pt x="1003203" y="527990"/>
                </a:cubicBezTo>
                <a:lnTo>
                  <a:pt x="263995" y="527990"/>
                </a:lnTo>
                <a:cubicBezTo>
                  <a:pt x="118195" y="527990"/>
                  <a:pt x="0" y="409795"/>
                  <a:pt x="0" y="263995"/>
                </a:cubicBezTo>
                <a:cubicBezTo>
                  <a:pt x="0" y="118195"/>
                  <a:pt x="118195" y="0"/>
                  <a:pt x="263995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11" y="2303869"/>
            <a:ext cx="863614" cy="274163"/>
          </a:xfrm>
          <a:prstGeom prst="rect">
            <a:avLst/>
          </a:prstGeom>
        </p:spPr>
      </p:pic>
      <p:sp>
        <p:nvSpPr>
          <p:cNvPr id="70" name="Полилиния 69"/>
          <p:cNvSpPr/>
          <p:nvPr/>
        </p:nvSpPr>
        <p:spPr>
          <a:xfrm>
            <a:off x="8995721" y="2213253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10118027" y="2197720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9075794" y="2813376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10210272" y="2809497"/>
            <a:ext cx="1280334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1" y="2930627"/>
            <a:ext cx="860460" cy="21415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2538" y="1940197"/>
            <a:ext cx="4173978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5770879" y="8187"/>
            <a:ext cx="64799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86"/>
            <a:endParaRPr lang="ru-RU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0697" y="1960299"/>
            <a:ext cx="6082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«зонтичного» </a:t>
            </a:r>
            <a:r>
              <a:rPr lang="ru-RU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</a:t>
            </a:r>
            <a:r>
              <a:rPr lang="ru-RU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совместно с поручительством РГО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877769"/>
            <a:ext cx="59524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000"/>
              </a:lnSpc>
            </a:pPr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Покрытие кредита </a:t>
            </a:r>
            <a:b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59560" y="4023706"/>
            <a:ext cx="22788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ru-RU" sz="1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отраслей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59560" y="3285042"/>
            <a:ext cx="18115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8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70%</a:t>
            </a:r>
            <a:endParaRPr lang="ru-RU" sz="48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697" y="5308043"/>
            <a:ext cx="5638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15 банках-участниках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выдаче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кредита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</a:t>
              </a:r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инансовые </a:t>
              </a:r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меры поддержки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52538" y="945116"/>
            <a:ext cx="3547982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238162" y="928223"/>
            <a:ext cx="5605288" cy="4385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«Зонтичный» механизм + поручительство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</a:t>
            </a:r>
            <a:r>
              <a:rPr lang="ru-RU" sz="35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микрокредитной</a:t>
            </a:r>
            <a:r>
              <a:rPr lang="ru-RU" sz="35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компании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«Смоленский </a:t>
            </a:r>
            <a:endParaRPr lang="ru-RU" sz="35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областной фонд поддержки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предпринимательства»</a:t>
            </a:r>
            <a:endParaRPr lang="ru-RU" sz="35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7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21" y="-66501"/>
            <a:ext cx="12212848" cy="1601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6" y="2815242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Портрет заемщика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3835" y="432628"/>
            <a:ext cx="11112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Льготное кредитование </a:t>
            </a:r>
            <a:r>
              <a:rPr lang="en-US" sz="3600" spc="-10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en-US" sz="3600" spc="-100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000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технологических компаний в МСП Банке при участии Корпорации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475" y="1853163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рамках реализации стратегической инициативы «Взлет </a:t>
            </a:r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стартапа до </a:t>
            </a:r>
            <a:r>
              <a:rPr lang="en-US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IPO</a:t>
            </a:r>
            <a:r>
              <a:rPr lang="ru-RU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200" b="1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1531" y="3621668"/>
            <a:ext cx="2525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субъект МСП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983" y="3621668"/>
            <a:ext cx="27238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выручка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млн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1531" y="4253464"/>
            <a:ext cx="304773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темп роста выручки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3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года более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8918305" y="3653052"/>
            <a:ext cx="0" cy="216350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1530" y="5177616"/>
            <a:ext cx="376475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вид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экономической</a:t>
            </a:r>
            <a:r>
              <a:rPr lang="en-US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деятельности относится к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приоритетным,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продукция является</a:t>
            </a:r>
            <a:r>
              <a:rPr lang="en-US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высокотехнологичной  </a:t>
            </a:r>
            <a:b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инновационной</a:t>
            </a:r>
            <a:endParaRPr lang="ru-RU" sz="16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32982" y="4253464"/>
            <a:ext cx="31074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наличие права 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 результаты интеллектуальной деятельности 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(патент)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3544284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3%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74514" y="4087237"/>
            <a:ext cx="17439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конечная ставка </a:t>
            </a:r>
            <a:b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для заемщика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4836679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года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50434" y="5385673"/>
            <a:ext cx="143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b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срок кредита</a:t>
            </a:r>
          </a:p>
        </p:txBody>
      </p:sp>
      <p:sp>
        <p:nvSpPr>
          <p:cNvPr id="30" name="Полилиния 29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472768" y="6176133"/>
            <a:ext cx="1074825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rgbClr val="84E0F7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tx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475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71475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71475" y="521450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21774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21774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3" y="3589427"/>
            <a:ext cx="327955" cy="327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4319586"/>
            <a:ext cx="338132" cy="338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5269461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14" y="3597608"/>
            <a:ext cx="301059" cy="3010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25" y="4346008"/>
            <a:ext cx="338132" cy="338132"/>
          </a:xfrm>
          <a:prstGeom prst="rect">
            <a:avLst/>
          </a:prstGeom>
        </p:spPr>
      </p:pic>
      <p:pic>
        <p:nvPicPr>
          <p:cNvPr id="46128" name="Picture 48" descr="http://qrcoder.ru/code/?https%3A%2F%2Fxn--l1agf.xn--p1ai%2Fhightech.new%2Fpromo%2F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60" y="5908689"/>
            <a:ext cx="802222" cy="8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07" y="376111"/>
            <a:ext cx="1187511" cy="29211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20" y="6005772"/>
            <a:ext cx="2046155" cy="61691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53" y="192422"/>
            <a:ext cx="1557553" cy="5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25133" y="0"/>
            <a:ext cx="4947363" cy="6858000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финансовые меры поддержки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8269" y="941256"/>
            <a:ext cx="4289381" cy="431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63893" y="924363"/>
            <a:ext cx="5027376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Льготный лизинг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оборудования </a:t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субъектов </a:t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</a:t>
            </a:r>
            <a:endParaRPr lang="ru-RU" sz="3500" i="1" u="sng" dirty="0">
              <a:solidFill>
                <a:srgbClr val="FFC000"/>
              </a:solidFill>
              <a:latin typeface="Segoe UI Semibold" panose="020B0702040204020203" pitchFamily="34" charset="0"/>
              <a:ea typeface="PT Root UI Bold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164202" y="797425"/>
            <a:ext cx="59524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Сохраняются </a:t>
            </a:r>
          </a:p>
          <a:p>
            <a:pPr marR="2786"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льготные процентные ставки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278269" y="3049925"/>
            <a:ext cx="45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2023 году запланированы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ежеквартальные заявочные </a:t>
            </a:r>
            <a:b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кампании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 общую сумму</a:t>
            </a:r>
            <a:endParaRPr lang="ru-RU" sz="44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278269" y="4196523"/>
            <a:ext cx="45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9,5 </a:t>
            </a:r>
            <a:r>
              <a:rPr lang="ru-RU" sz="24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рублей</a:t>
            </a:r>
            <a:endParaRPr lang="ru-RU" sz="28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371475" y="5175567"/>
            <a:ext cx="4196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1840131" y="5466276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2,4 </a:t>
            </a:r>
            <a:r>
              <a:rPr lang="ru-RU" sz="1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рублей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1840131" y="6055864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7,1 </a:t>
            </a:r>
            <a:r>
              <a:rPr lang="ru-RU" sz="1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рублей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1468" y="1701804"/>
            <a:ext cx="16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 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1924" y="2223246"/>
            <a:ext cx="208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российского оборудования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9522" y="2223246"/>
            <a:ext cx="2006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иностранного оборудования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41090" y="2886407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малый и микробизнес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1924" y="2911689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получатели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21924" y="3308040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41090" y="3272121"/>
            <a:ext cx="359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обрабатывающие </a:t>
            </a:r>
            <a:b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производства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6538532" y="2187158"/>
            <a:ext cx="83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6%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10381303" y="2188024"/>
            <a:ext cx="83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8%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1468" y="3764261"/>
            <a:ext cx="145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95848" y="4133300"/>
            <a:ext cx="3317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191919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ключевая ставка ЦБ + 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28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95848" y="4559654"/>
            <a:ext cx="3407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191919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ключевая ставка ЦБ + 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28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827128" y="510431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854"/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микробизнес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95848" y="4986847"/>
            <a:ext cx="431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96854">
              <a:defRPr/>
            </a:pPr>
            <a:r>
              <a:rPr lang="ru-RU" b="1" kern="0" dirty="0">
                <a:solidFill>
                  <a:srgbClr val="191919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ключевая ставка ЦБ + 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,5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28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15643" y="5559116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827129" y="5513315"/>
            <a:ext cx="359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96854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обрабатывающие пр-ва + </a:t>
            </a:r>
            <a:b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туризм + медицина + </a:t>
            </a:r>
            <a:b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наука + спорт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8825560" y="4224494"/>
            <a:ext cx="331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96854">
              <a:defRPr/>
            </a:pP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средний бизнес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8825560" y="4683175"/>
            <a:ext cx="375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854"/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малый бизнес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E7D5896-3988-7585-F8F9-631654931C2E}"/>
              </a:ext>
            </a:extLst>
          </p:cNvPr>
          <p:cNvGrpSpPr/>
          <p:nvPr/>
        </p:nvGrpSpPr>
        <p:grpSpPr>
          <a:xfrm>
            <a:off x="5164202" y="2826551"/>
            <a:ext cx="6485606" cy="2667219"/>
            <a:chOff x="5799038" y="2826551"/>
            <a:chExt cx="5850770" cy="2667219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5799038" y="2826551"/>
              <a:ext cx="5850770" cy="0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799038" y="3272121"/>
              <a:ext cx="5850770" cy="0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799038" y="4639215"/>
              <a:ext cx="5850770" cy="0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799038" y="5037883"/>
              <a:ext cx="5850770" cy="0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99038" y="5493770"/>
              <a:ext cx="5850770" cy="0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Номер слайда 1"/>
          <p:cNvSpPr txBox="1">
            <a:spLocks/>
          </p:cNvSpPr>
          <p:nvPr/>
        </p:nvSpPr>
        <p:spPr>
          <a:xfrm>
            <a:off x="11286017" y="6532506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62" y="6309021"/>
            <a:ext cx="2131632" cy="642687"/>
          </a:xfrm>
          <a:prstGeom prst="rect">
            <a:avLst/>
          </a:prstGeom>
        </p:spPr>
      </p:pic>
      <p:sp>
        <p:nvSpPr>
          <p:cNvPr id="49" name="Полилиния 48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5115643" y="6508752"/>
            <a:ext cx="3161668" cy="253977"/>
          </a:xfrm>
          <a:custGeom>
            <a:avLst/>
            <a:gdLst>
              <a:gd name="connsiteX0" fmla="*/ 110705 w 2175171"/>
              <a:gd name="connsiteY0" fmla="*/ 0 h 221410"/>
              <a:gd name="connsiteX1" fmla="*/ 436177 w 2175171"/>
              <a:gd name="connsiteY1" fmla="*/ 0 h 221410"/>
              <a:gd name="connsiteX2" fmla="*/ 459630 w 2175171"/>
              <a:gd name="connsiteY2" fmla="*/ 0 h 221410"/>
              <a:gd name="connsiteX3" fmla="*/ 459652 w 2175171"/>
              <a:gd name="connsiteY3" fmla="*/ 0 h 221410"/>
              <a:gd name="connsiteX4" fmla="*/ 563672 w 2175171"/>
              <a:gd name="connsiteY4" fmla="*/ 0 h 221410"/>
              <a:gd name="connsiteX5" fmla="*/ 588155 w 2175171"/>
              <a:gd name="connsiteY5" fmla="*/ 0 h 221410"/>
              <a:gd name="connsiteX6" fmla="*/ 785102 w 2175171"/>
              <a:gd name="connsiteY6" fmla="*/ 0 h 221410"/>
              <a:gd name="connsiteX7" fmla="*/ 785124 w 2175171"/>
              <a:gd name="connsiteY7" fmla="*/ 0 h 221410"/>
              <a:gd name="connsiteX8" fmla="*/ 808577 w 2175171"/>
              <a:gd name="connsiteY8" fmla="*/ 0 h 221410"/>
              <a:gd name="connsiteX9" fmla="*/ 889144 w 2175171"/>
              <a:gd name="connsiteY9" fmla="*/ 0 h 221410"/>
              <a:gd name="connsiteX10" fmla="*/ 912597 w 2175171"/>
              <a:gd name="connsiteY10" fmla="*/ 0 h 221410"/>
              <a:gd name="connsiteX11" fmla="*/ 912619 w 2175171"/>
              <a:gd name="connsiteY11" fmla="*/ 0 h 221410"/>
              <a:gd name="connsiteX12" fmla="*/ 913627 w 2175171"/>
              <a:gd name="connsiteY12" fmla="*/ 0 h 221410"/>
              <a:gd name="connsiteX13" fmla="*/ 937080 w 2175171"/>
              <a:gd name="connsiteY13" fmla="*/ 0 h 221410"/>
              <a:gd name="connsiteX14" fmla="*/ 937102 w 2175171"/>
              <a:gd name="connsiteY14" fmla="*/ 0 h 221410"/>
              <a:gd name="connsiteX15" fmla="*/ 1041122 w 2175171"/>
              <a:gd name="connsiteY15" fmla="*/ 0 h 221410"/>
              <a:gd name="connsiteX16" fmla="*/ 1134049 w 2175171"/>
              <a:gd name="connsiteY16" fmla="*/ 0 h 221410"/>
              <a:gd name="connsiteX17" fmla="*/ 1238069 w 2175171"/>
              <a:gd name="connsiteY17" fmla="*/ 0 h 221410"/>
              <a:gd name="connsiteX18" fmla="*/ 1238091 w 2175171"/>
              <a:gd name="connsiteY18" fmla="*/ 0 h 221410"/>
              <a:gd name="connsiteX19" fmla="*/ 1261544 w 2175171"/>
              <a:gd name="connsiteY19" fmla="*/ 0 h 221410"/>
              <a:gd name="connsiteX20" fmla="*/ 1262552 w 2175171"/>
              <a:gd name="connsiteY20" fmla="*/ 0 h 221410"/>
              <a:gd name="connsiteX21" fmla="*/ 1262574 w 2175171"/>
              <a:gd name="connsiteY21" fmla="*/ 0 h 221410"/>
              <a:gd name="connsiteX22" fmla="*/ 1286027 w 2175171"/>
              <a:gd name="connsiteY22" fmla="*/ 0 h 221410"/>
              <a:gd name="connsiteX23" fmla="*/ 1366594 w 2175171"/>
              <a:gd name="connsiteY23" fmla="*/ 0 h 221410"/>
              <a:gd name="connsiteX24" fmla="*/ 1390047 w 2175171"/>
              <a:gd name="connsiteY24" fmla="*/ 0 h 221410"/>
              <a:gd name="connsiteX25" fmla="*/ 1390069 w 2175171"/>
              <a:gd name="connsiteY25" fmla="*/ 0 h 221410"/>
              <a:gd name="connsiteX26" fmla="*/ 1587016 w 2175171"/>
              <a:gd name="connsiteY26" fmla="*/ 0 h 221410"/>
              <a:gd name="connsiteX27" fmla="*/ 1611499 w 2175171"/>
              <a:gd name="connsiteY27" fmla="*/ 0 h 221410"/>
              <a:gd name="connsiteX28" fmla="*/ 1715519 w 2175171"/>
              <a:gd name="connsiteY28" fmla="*/ 0 h 221410"/>
              <a:gd name="connsiteX29" fmla="*/ 1715541 w 2175171"/>
              <a:gd name="connsiteY29" fmla="*/ 0 h 221410"/>
              <a:gd name="connsiteX30" fmla="*/ 1738994 w 2175171"/>
              <a:gd name="connsiteY30" fmla="*/ 0 h 221410"/>
              <a:gd name="connsiteX31" fmla="*/ 2064466 w 2175171"/>
              <a:gd name="connsiteY31" fmla="*/ 0 h 221410"/>
              <a:gd name="connsiteX32" fmla="*/ 2175171 w 2175171"/>
              <a:gd name="connsiteY32" fmla="*/ 110705 h 221410"/>
              <a:gd name="connsiteX33" fmla="*/ 2175170 w 2175171"/>
              <a:gd name="connsiteY33" fmla="*/ 110705 h 221410"/>
              <a:gd name="connsiteX34" fmla="*/ 2064465 w 2175171"/>
              <a:gd name="connsiteY34" fmla="*/ 221410 h 221410"/>
              <a:gd name="connsiteX35" fmla="*/ 1738998 w 2175171"/>
              <a:gd name="connsiteY35" fmla="*/ 221409 h 221410"/>
              <a:gd name="connsiteX36" fmla="*/ 1738993 w 2175171"/>
              <a:gd name="connsiteY36" fmla="*/ 221410 h 221410"/>
              <a:gd name="connsiteX37" fmla="*/ 1715540 w 2175171"/>
              <a:gd name="connsiteY37" fmla="*/ 221410 h 221410"/>
              <a:gd name="connsiteX38" fmla="*/ 1715519 w 2175171"/>
              <a:gd name="connsiteY38" fmla="*/ 221410 h 221410"/>
              <a:gd name="connsiteX39" fmla="*/ 1715518 w 2175171"/>
              <a:gd name="connsiteY39" fmla="*/ 221410 h 221410"/>
              <a:gd name="connsiteX40" fmla="*/ 1587015 w 2175171"/>
              <a:gd name="connsiteY40" fmla="*/ 221410 h 221410"/>
              <a:gd name="connsiteX41" fmla="*/ 1390068 w 2175171"/>
              <a:gd name="connsiteY41" fmla="*/ 221410 h 221410"/>
              <a:gd name="connsiteX42" fmla="*/ 1390049 w 2175171"/>
              <a:gd name="connsiteY42" fmla="*/ 221410 h 221410"/>
              <a:gd name="connsiteX43" fmla="*/ 1390046 w 2175171"/>
              <a:gd name="connsiteY43" fmla="*/ 221410 h 221410"/>
              <a:gd name="connsiteX44" fmla="*/ 1366594 w 2175171"/>
              <a:gd name="connsiteY44" fmla="*/ 221410 h 221410"/>
              <a:gd name="connsiteX45" fmla="*/ 1366593 w 2175171"/>
              <a:gd name="connsiteY45" fmla="*/ 221410 h 221410"/>
              <a:gd name="connsiteX46" fmla="*/ 1261543 w 2175171"/>
              <a:gd name="connsiteY46" fmla="*/ 221410 h 221410"/>
              <a:gd name="connsiteX47" fmla="*/ 1238090 w 2175171"/>
              <a:gd name="connsiteY47" fmla="*/ 221410 h 221410"/>
              <a:gd name="connsiteX48" fmla="*/ 1238069 w 2175171"/>
              <a:gd name="connsiteY48" fmla="*/ 221410 h 221410"/>
              <a:gd name="connsiteX49" fmla="*/ 1238068 w 2175171"/>
              <a:gd name="connsiteY49" fmla="*/ 221410 h 221410"/>
              <a:gd name="connsiteX50" fmla="*/ 1041124 w 2175171"/>
              <a:gd name="connsiteY50" fmla="*/ 221410 h 221410"/>
              <a:gd name="connsiteX51" fmla="*/ 1041121 w 2175171"/>
              <a:gd name="connsiteY51" fmla="*/ 221410 h 221410"/>
              <a:gd name="connsiteX52" fmla="*/ 912618 w 2175171"/>
              <a:gd name="connsiteY52" fmla="*/ 221410 h 221410"/>
              <a:gd name="connsiteX53" fmla="*/ 912599 w 2175171"/>
              <a:gd name="connsiteY53" fmla="*/ 221410 h 221410"/>
              <a:gd name="connsiteX54" fmla="*/ 912596 w 2175171"/>
              <a:gd name="connsiteY54" fmla="*/ 221410 h 221410"/>
              <a:gd name="connsiteX55" fmla="*/ 889144 w 2175171"/>
              <a:gd name="connsiteY55" fmla="*/ 221410 h 221410"/>
              <a:gd name="connsiteX56" fmla="*/ 889143 w 2175171"/>
              <a:gd name="connsiteY56" fmla="*/ 221410 h 221410"/>
              <a:gd name="connsiteX57" fmla="*/ 563674 w 2175171"/>
              <a:gd name="connsiteY57" fmla="*/ 221410 h 221410"/>
              <a:gd name="connsiteX58" fmla="*/ 563671 w 2175171"/>
              <a:gd name="connsiteY58" fmla="*/ 221410 h 221410"/>
              <a:gd name="connsiteX59" fmla="*/ 110705 w 2175171"/>
              <a:gd name="connsiteY59" fmla="*/ 221409 h 221410"/>
              <a:gd name="connsiteX60" fmla="*/ 8699 w 2175171"/>
              <a:gd name="connsiteY60" fmla="*/ 153796 h 221410"/>
              <a:gd name="connsiteX61" fmla="*/ 0 w 2175171"/>
              <a:gd name="connsiteY61" fmla="*/ 110705 h 221410"/>
              <a:gd name="connsiteX62" fmla="*/ 8699 w 2175171"/>
              <a:gd name="connsiteY62" fmla="*/ 67614 h 221410"/>
              <a:gd name="connsiteX63" fmla="*/ 110705 w 2175171"/>
              <a:gd name="connsiteY63" fmla="*/ 0 h 2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171" h="221410">
                <a:moveTo>
                  <a:pt x="110705" y="0"/>
                </a:moveTo>
                <a:lnTo>
                  <a:pt x="436177" y="0"/>
                </a:lnTo>
                <a:lnTo>
                  <a:pt x="459630" y="0"/>
                </a:lnTo>
                <a:lnTo>
                  <a:pt x="459652" y="0"/>
                </a:lnTo>
                <a:lnTo>
                  <a:pt x="563672" y="0"/>
                </a:lnTo>
                <a:lnTo>
                  <a:pt x="588155" y="0"/>
                </a:lnTo>
                <a:lnTo>
                  <a:pt x="785102" y="0"/>
                </a:lnTo>
                <a:lnTo>
                  <a:pt x="785124" y="0"/>
                </a:lnTo>
                <a:lnTo>
                  <a:pt x="808577" y="0"/>
                </a:lnTo>
                <a:lnTo>
                  <a:pt x="889144" y="0"/>
                </a:lnTo>
                <a:lnTo>
                  <a:pt x="912597" y="0"/>
                </a:lnTo>
                <a:lnTo>
                  <a:pt x="912619" y="0"/>
                </a:lnTo>
                <a:lnTo>
                  <a:pt x="913627" y="0"/>
                </a:lnTo>
                <a:lnTo>
                  <a:pt x="937080" y="0"/>
                </a:lnTo>
                <a:lnTo>
                  <a:pt x="937102" y="0"/>
                </a:lnTo>
                <a:lnTo>
                  <a:pt x="1041122" y="0"/>
                </a:lnTo>
                <a:lnTo>
                  <a:pt x="1134049" y="0"/>
                </a:lnTo>
                <a:lnTo>
                  <a:pt x="1238069" y="0"/>
                </a:lnTo>
                <a:lnTo>
                  <a:pt x="1238091" y="0"/>
                </a:lnTo>
                <a:lnTo>
                  <a:pt x="1261544" y="0"/>
                </a:lnTo>
                <a:lnTo>
                  <a:pt x="1262552" y="0"/>
                </a:lnTo>
                <a:lnTo>
                  <a:pt x="1262574" y="0"/>
                </a:lnTo>
                <a:lnTo>
                  <a:pt x="1286027" y="0"/>
                </a:lnTo>
                <a:lnTo>
                  <a:pt x="1366594" y="0"/>
                </a:lnTo>
                <a:lnTo>
                  <a:pt x="1390047" y="0"/>
                </a:lnTo>
                <a:lnTo>
                  <a:pt x="1390069" y="0"/>
                </a:lnTo>
                <a:lnTo>
                  <a:pt x="1587016" y="0"/>
                </a:lnTo>
                <a:lnTo>
                  <a:pt x="1611499" y="0"/>
                </a:lnTo>
                <a:lnTo>
                  <a:pt x="1715519" y="0"/>
                </a:lnTo>
                <a:lnTo>
                  <a:pt x="1715541" y="0"/>
                </a:lnTo>
                <a:lnTo>
                  <a:pt x="1738994" y="0"/>
                </a:lnTo>
                <a:lnTo>
                  <a:pt x="2064466" y="0"/>
                </a:lnTo>
                <a:cubicBezTo>
                  <a:pt x="2125607" y="0"/>
                  <a:pt x="2175171" y="49564"/>
                  <a:pt x="2175171" y="110705"/>
                </a:cubicBezTo>
                <a:lnTo>
                  <a:pt x="2175170" y="110705"/>
                </a:lnTo>
                <a:cubicBezTo>
                  <a:pt x="2175170" y="171846"/>
                  <a:pt x="2125606" y="221410"/>
                  <a:pt x="2064465" y="221410"/>
                </a:cubicBezTo>
                <a:lnTo>
                  <a:pt x="1738998" y="221409"/>
                </a:lnTo>
                <a:lnTo>
                  <a:pt x="1738993" y="221410"/>
                </a:lnTo>
                <a:lnTo>
                  <a:pt x="1715540" y="221410"/>
                </a:lnTo>
                <a:lnTo>
                  <a:pt x="1715519" y="221410"/>
                </a:lnTo>
                <a:lnTo>
                  <a:pt x="1715518" y="221410"/>
                </a:lnTo>
                <a:lnTo>
                  <a:pt x="1587015" y="221410"/>
                </a:lnTo>
                <a:lnTo>
                  <a:pt x="1390068" y="221410"/>
                </a:lnTo>
                <a:lnTo>
                  <a:pt x="1390049" y="221410"/>
                </a:lnTo>
                <a:lnTo>
                  <a:pt x="1390046" y="221410"/>
                </a:lnTo>
                <a:lnTo>
                  <a:pt x="1366594" y="221410"/>
                </a:lnTo>
                <a:lnTo>
                  <a:pt x="1366593" y="221410"/>
                </a:lnTo>
                <a:lnTo>
                  <a:pt x="1261543" y="221410"/>
                </a:lnTo>
                <a:lnTo>
                  <a:pt x="1238090" y="221410"/>
                </a:lnTo>
                <a:lnTo>
                  <a:pt x="1238069" y="221410"/>
                </a:lnTo>
                <a:lnTo>
                  <a:pt x="1238068" y="221410"/>
                </a:lnTo>
                <a:lnTo>
                  <a:pt x="1041124" y="221410"/>
                </a:lnTo>
                <a:lnTo>
                  <a:pt x="1041121" y="221410"/>
                </a:lnTo>
                <a:lnTo>
                  <a:pt x="912618" y="221410"/>
                </a:lnTo>
                <a:lnTo>
                  <a:pt x="912599" y="221410"/>
                </a:lnTo>
                <a:lnTo>
                  <a:pt x="912596" y="221410"/>
                </a:lnTo>
                <a:lnTo>
                  <a:pt x="889144" y="221410"/>
                </a:lnTo>
                <a:lnTo>
                  <a:pt x="889143" y="221410"/>
                </a:lnTo>
                <a:lnTo>
                  <a:pt x="563674" y="221410"/>
                </a:lnTo>
                <a:lnTo>
                  <a:pt x="563671" y="221410"/>
                </a:lnTo>
                <a:lnTo>
                  <a:pt x="110705" y="221409"/>
                </a:lnTo>
                <a:cubicBezTo>
                  <a:pt x="64849" y="221409"/>
                  <a:pt x="25505" y="193529"/>
                  <a:pt x="8699" y="153796"/>
                </a:cubicBezTo>
                <a:lnTo>
                  <a:pt x="0" y="110705"/>
                </a:lnTo>
                <a:lnTo>
                  <a:pt x="8699" y="67614"/>
                </a:lnTo>
                <a:cubicBezTo>
                  <a:pt x="25505" y="27880"/>
                  <a:pt x="64849" y="0"/>
                  <a:pt x="1107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старт приема заявок - февраль 2023 г</a:t>
            </a:r>
          </a:p>
        </p:txBody>
      </p:sp>
      <p:pic>
        <p:nvPicPr>
          <p:cNvPr id="60418" name="Picture 2" descr="http://qrcoder.ru/code/?https%3A%2F%2F%EC%F1%EF.%F0%F4%2Fservices%2Fleasing%2Fprom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54" y="3811132"/>
            <a:ext cx="954440" cy="9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13" y="429165"/>
            <a:ext cx="772191" cy="32676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9343505" y="293793"/>
            <a:ext cx="0" cy="630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47369" y="5560959"/>
            <a:ext cx="171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 +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60216" y="6141703"/>
            <a:ext cx="1715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Приоритет</a:t>
            </a:r>
          </a:p>
        </p:txBody>
      </p:sp>
    </p:spTree>
    <p:extLst>
      <p:ext uri="{BB962C8B-B14F-4D97-AF65-F5344CB8AC3E}">
        <p14:creationId xmlns:p14="http://schemas.microsoft.com/office/powerpoint/2010/main" val="9046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376855" y="787291"/>
            <a:ext cx="5815145" cy="6070709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20848" y="0"/>
            <a:ext cx="12212848" cy="1534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03754" y="267719"/>
            <a:ext cx="2465644" cy="43802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9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354223" y="1737351"/>
            <a:ext cx="5389352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Принятые меры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1886" y="2393341"/>
            <a:ext cx="560886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Мораторий на проверки и переход на риск-ориентированный подход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Введен запрет на проведение плановых и внеплановых проверок, за исключением случаев непосредственной угрозы жизни и здоровью, факта причинения вреда, объектов чрезвычайно высокого и высокого категорий риска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141501" y="3615102"/>
            <a:ext cx="4546078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Система уведомлений о предстоящих проверках</a:t>
            </a: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Предприниматель может получать через Госуслуги или в личном кабинете на МСП.РФ онлайн-уведомления о проведении плановых </a:t>
            </a:r>
            <a:b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внеплановых проверок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141501" y="5285282"/>
            <a:ext cx="42836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Площадка реструктуризации долга</a:t>
            </a: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Выработка мер и решений, создание благоприятных условий для реструктуризации задолженности и недопущения банкротства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1887" y="4540729"/>
            <a:ext cx="41801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Система досудебного обжалования</a:t>
            </a: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Предприниматель может через Госуслуги обжаловать решение о проверке или результаты проверки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91886" y="6041632"/>
            <a:ext cx="45802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обратной связи Сервис 360°</a:t>
            </a: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Инструмент решения системных и частных проблем бизнеса, агрегирования обратной связи</a:t>
            </a:r>
          </a:p>
        </p:txBody>
      </p:sp>
      <p:pic>
        <p:nvPicPr>
          <p:cNvPr id="43249" name="Picture 241" descr="http://qrcoder.ru/code/?https%3A%2F%2Fknd.gosuslugi.ru%2F&amp;2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2" y="4473473"/>
            <a:ext cx="717978" cy="7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1" name="Picture 243" descr="http://qrcoder.ru/code/?https%3A%2F%2F%EC%F1%EF.%F0%F4%2Fservices%2Fantikrizisnye-mery%2Fgosudarstvennye-uvedomleniya-o-predstoyashchikh-proverkakh-biznesa%2F&amp;2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5" y="3649110"/>
            <a:ext cx="660311" cy="6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3" name="Picture 245" descr="http://qrcoder.ru/code/?https%3A%2F%2F%EC%F1%EF.%F0%F4%2Fservices%2F360%2F&amp;2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36" y="5980724"/>
            <a:ext cx="686774" cy="6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6" name="Picture 248" descr="http://qrcoder.ru/code/?https%3A%2F%2F%EC%F1%EF.%F0%F4%2Fservices%2Fnews%2Fdetail%2Fv-rossii-poyavitsya-tsentr-mediatsii-dlya-uregulirovaniya-sporov-mezhdu-kreditorami-i-dolzhnikami%2F&amp;2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2" y="5268126"/>
            <a:ext cx="659453" cy="6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6909315" y="2048834"/>
            <a:ext cx="3570232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Если Вы столкнулись с проблемой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764126" y="3106142"/>
            <a:ext cx="237115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Нарушены Ваши права при назначении или проведении проверки, предъявляются избыточны требования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Заказчик задерживает оплату по исполненным договорам, оказывают в приемке работ (услуг)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Необоснованный отказ </a:t>
            </a:r>
            <a:b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получении кредита </a:t>
            </a:r>
            <a:b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гарантии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3754" y="821716"/>
            <a:ext cx="3060546" cy="43802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8232" y="186168"/>
            <a:ext cx="103556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Снижение</a:t>
            </a: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административной </a:t>
            </a:r>
            <a:r>
              <a:rPr lang="en-US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нагрузки</a:t>
            </a:r>
          </a:p>
          <a:p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Защита прав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434705" y="3106142"/>
            <a:ext cx="2314383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Необоснованный отказ </a:t>
            </a:r>
            <a:b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предоставлении имущества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Возникли трудности </a:t>
            </a:r>
            <a:b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 взаимодействии </a:t>
            </a:r>
            <a:b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 организациями поддержки предпринимательства, институтами развития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Нужна консультация </a:t>
            </a:r>
            <a:b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мерам поддержки бизнеса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3765" y="3536828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3765" y="4420133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3765" y="5214786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3765" y="5960570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50358" y="6039988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напишите в Сервис 360°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00750" y="6289870"/>
            <a:ext cx="84960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776123"/>
            <a:ext cx="2111389" cy="4097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78445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4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</TotalTime>
  <Words>1643</Words>
  <Application>Microsoft Office PowerPoint</Application>
  <PresentationFormat>Широкоэкранный</PresentationFormat>
  <Paragraphs>345</Paragraphs>
  <Slides>17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Montserrat Medium</vt:lpstr>
      <vt:lpstr>PT Root UI</vt:lpstr>
      <vt:lpstr>PT Root UI Bold</vt:lpstr>
      <vt:lpstr>PT Root UI Light</vt:lpstr>
      <vt:lpstr>Segoe UI</vt:lpstr>
      <vt:lpstr>Segoe UI Black</vt:lpstr>
      <vt:lpstr>Segoe UI Semibold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Ковалева Светлана Борисовна</cp:lastModifiedBy>
  <cp:revision>921</cp:revision>
  <cp:lastPrinted>2022-05-17T14:56:52Z</cp:lastPrinted>
  <dcterms:created xsi:type="dcterms:W3CDTF">2022-02-09T17:47:39Z</dcterms:created>
  <dcterms:modified xsi:type="dcterms:W3CDTF">2023-04-18T08:22:51Z</dcterms:modified>
</cp:coreProperties>
</file>