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7770" r:id="rId10"/>
    <p:sldMasterId id="2147507326" r:id="rId11"/>
  </p:sldMasterIdLst>
  <p:notesMasterIdLst>
    <p:notesMasterId r:id="rId46"/>
  </p:notesMasterIdLst>
  <p:sldIdLst>
    <p:sldId id="256" r:id="rId12"/>
    <p:sldId id="257" r:id="rId13"/>
    <p:sldId id="258" r:id="rId14"/>
    <p:sldId id="259" r:id="rId15"/>
    <p:sldId id="264" r:id="rId16"/>
    <p:sldId id="312" r:id="rId17"/>
    <p:sldId id="313" r:id="rId18"/>
    <p:sldId id="314" r:id="rId19"/>
    <p:sldId id="315" r:id="rId20"/>
    <p:sldId id="316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6" r:id="rId42"/>
    <p:sldId id="324" r:id="rId43"/>
    <p:sldId id="325" r:id="rId44"/>
    <p:sldId id="274" r:id="rId4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6545.1</c:v>
                </c:pt>
                <c:pt idx="1">
                  <c:v>61</c:v>
                </c:pt>
                <c:pt idx="2">
                  <c:v>2580.5</c:v>
                </c:pt>
                <c:pt idx="3">
                  <c:v>951.9</c:v>
                </c:pt>
                <c:pt idx="4">
                  <c:v>1861.9</c:v>
                </c:pt>
                <c:pt idx="5">
                  <c:v>5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  <c:pt idx="9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6820</c:v>
                </c:pt>
                <c:pt idx="1">
                  <c:v>63.3</c:v>
                </c:pt>
                <c:pt idx="2">
                  <c:v>2635.9</c:v>
                </c:pt>
                <c:pt idx="3">
                  <c:v>5</c:v>
                </c:pt>
                <c:pt idx="4">
                  <c:v>1027.0999999999999</c:v>
                </c:pt>
                <c:pt idx="5">
                  <c:v>1898.9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Земельный налог</c:v>
                </c:pt>
                <c:pt idx="7">
                  <c:v>Доходы от оказания платных услуг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7147.4</c:v>
                </c:pt>
                <c:pt idx="1">
                  <c:v>65.900000000000006</c:v>
                </c:pt>
                <c:pt idx="2">
                  <c:v>2689.5</c:v>
                </c:pt>
                <c:pt idx="3">
                  <c:v>5</c:v>
                </c:pt>
                <c:pt idx="4">
                  <c:v>745.7</c:v>
                </c:pt>
                <c:pt idx="5">
                  <c:v>0</c:v>
                </c:pt>
                <c:pt idx="6">
                  <c:v>1936.6</c:v>
                </c:pt>
                <c:pt idx="7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1.4704826404471462E-2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10401.11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23273.8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23544.400000000001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1165.9000000000001</c:v>
                </c:pt>
                <c:pt idx="1">
                  <c:v>73955</c:v>
                </c:pt>
                <c:pt idx="2">
                  <c:v>27224.2</c:v>
                </c:pt>
                <c:pt idx="3">
                  <c:v>7890.4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Жильщно-коммунальное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1155.3</c:v>
                </c:pt>
                <c:pt idx="1">
                  <c:v>6508.4</c:v>
                </c:pt>
                <c:pt idx="2">
                  <c:v>7890.4</c:v>
                </c:pt>
                <c:pt idx="3">
                  <c:v>15875.8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1196.0999999999999</c:v>
                </c:pt>
                <c:pt idx="1">
                  <c:v>6489.5</c:v>
                </c:pt>
                <c:pt idx="2">
                  <c:v>7906.3</c:v>
                </c:pt>
                <c:pt idx="3">
                  <c:v>15107.5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23.12.2021 №46(в редакции от 30.06.2022 №</a:t>
            </a:r>
            <a:r>
              <a:rPr lang="ru-RU" sz="2800" b="1" dirty="0" smtClean="0"/>
              <a:t>26, от 24.11.2022 №49))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 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34812"/>
              </p:ext>
            </p:extLst>
          </p:nvPr>
        </p:nvGraphicFramePr>
        <p:xfrm>
          <a:off x="1066800" y="1130964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102401,11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268655,51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102401,11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268655,51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</a:t>
                      </a:r>
                      <a:endParaRPr lang="ru-RU" sz="1600" b="0" dirty="0" smtClean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в 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бюджета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26,7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27,7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28,8 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0,00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3979,9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12933,8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12907,6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12546,2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89621,21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Georgia" panose="02040502050405020303" pitchFamily="18" charset="0"/>
              </a:rPr>
              <a:t>255430,81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Georgia" panose="02040502050405020303" pitchFamily="18" charset="0"/>
              </a:rPr>
              <a:t>134697,89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–12779,9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13224,7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13740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83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653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–10223,8</a:t>
            </a:r>
            <a:r>
              <a:rPr lang="ru-RU" sz="1200" b="1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79397,41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930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8196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45938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5044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58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2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  <a:noFill/>
        </p:spPr>
        <p:txBody>
          <a:bodyPr>
            <a:normAutofit/>
          </a:bodyPr>
          <a:lstStyle/>
          <a:p>
            <a:r>
              <a:rPr lang="ru-RU" altLang="ru-RU" dirty="0" smtClean="0"/>
              <a:t>  </a:t>
            </a:r>
            <a:endParaRPr lang="ru-RU" altLang="ru-RU" sz="1400" dirty="0"/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</a:t>
            </a:r>
            <a:r>
              <a:rPr lang="ru-RU" sz="1400" dirty="0">
                <a:latin typeface="Georgia" panose="02040502050405020303" pitchFamily="18" charset="0"/>
              </a:rPr>
              <a:t>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 на 2020-2024 годы».</a:t>
            </a: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pPr algn="just"/>
            <a:endParaRPr lang="ru-RU" alt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8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7792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0726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63519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22194899,96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11340400,00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11356300,00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77997"/>
              </p:ext>
            </p:extLst>
          </p:nvPr>
        </p:nvGraphicFramePr>
        <p:xfrm>
          <a:off x="762001" y="2819400"/>
          <a:ext cx="7848599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1070000,00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6774582,48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9955735,00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7906300,00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«Чистая вода»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4394582,48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96833"/>
              </p:ext>
            </p:extLst>
          </p:nvPr>
        </p:nvGraphicFramePr>
        <p:xfrm>
          <a:off x="876299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259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3994051,17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7797209,94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8583011,04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29392"/>
              </p:ext>
            </p:extLst>
          </p:nvPr>
        </p:nvGraphicFramePr>
        <p:xfrm>
          <a:off x="571499" y="2209801"/>
          <a:ext cx="7810501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4847"/>
                <a:gridCol w="1426918"/>
                <a:gridCol w="1502019"/>
                <a:gridCol w="1276717"/>
              </a:tblGrid>
              <a:tr h="329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970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3482135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,57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6897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тротуаров и замена слоев дорожного покрытия улиц, прилегающих к территории подлежащей благоустройству в рамках реализации проекта «Ревитализация исторического центра города Велиж «Площадь времени»»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459415,60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3934854,97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811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Иные закупки товаров, работ и услуг для обеспечения государственных (муниципальных) нужд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52500,00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38800"/>
            <a:ext cx="3702844" cy="10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20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 на 2020-2024 годы»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67400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65860932,42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361651802,00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242929742,00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46315"/>
              </p:ext>
            </p:extLst>
          </p:nvPr>
        </p:nvGraphicFramePr>
        <p:xfrm>
          <a:off x="533400" y="2133600"/>
          <a:ext cx="7924800" cy="40671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«Дорожная сеть»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32336271,37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122215680,00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«Капитальный ремонт и ремонт автомобильных дорог общего пользования местного значения на территории муниципального образования Велижское городское поселение»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382838,31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121036011,00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Межбюджетные трансферты бюджету муниципального района из бюджета поселения на содержание автомобильных дорог на территории муниципального образования «Велижский район» в соответствии с заключенными соглашениями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1719945,09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01780"/>
              </p:ext>
            </p:extLst>
          </p:nvPr>
        </p:nvGraphicFramePr>
        <p:xfrm>
          <a:off x="470140" y="1219200"/>
          <a:ext cx="8292860" cy="3061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7474"/>
                <a:gridCol w="1515041"/>
                <a:gridCol w="1426345"/>
                <a:gridCol w="15240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Финансирование дорожной деятельности в отношении автомобильных дорог общего пользования регионального или межмуниципального, местного значения (автомобильные дороги общего пользования местного значения)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20480227,65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18300010,00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Проектирование, строительство, реконструкция, капитальный ремонт и ремонт автомобильных дорог общего пользования местного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10941650,00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100100101,00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120120121,00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72704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4,2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7030A0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01.01.2022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6492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09600"/>
            <a:ext cx="7848600" cy="530162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11212</TotalTime>
  <Words>2499</Words>
  <Application>Microsoft Office PowerPoint</Application>
  <PresentationFormat>Экран (4:3)</PresentationFormat>
  <Paragraphs>341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34</vt:i4>
      </vt:variant>
    </vt:vector>
  </HeadingPairs>
  <TitlesOfParts>
    <vt:vector size="59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2022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2022 год, тыс. руб.</vt:lpstr>
      <vt:lpstr>Структура расходов бюджета муниципального образования Велижское городское поселение на плановый период 2023 года,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Распределение расходов бюджета муниципального образования                 Велижское городское поселение на 2022 год,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      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1139</cp:revision>
  <cp:lastPrinted>2016-01-21T12:34:56Z</cp:lastPrinted>
  <dcterms:created xsi:type="dcterms:W3CDTF">1601-01-01T00:00:00Z</dcterms:created>
  <dcterms:modified xsi:type="dcterms:W3CDTF">2023-05-05T06:31:08Z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