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7770" r:id="rId10"/>
    <p:sldMasterId id="2147507326" r:id="rId11"/>
  </p:sldMasterIdLst>
  <p:notesMasterIdLst>
    <p:notesMasterId r:id="rId45"/>
  </p:notesMasterIdLst>
  <p:sldIdLst>
    <p:sldId id="256" r:id="rId12"/>
    <p:sldId id="257" r:id="rId13"/>
    <p:sldId id="258" r:id="rId14"/>
    <p:sldId id="259" r:id="rId15"/>
    <p:sldId id="264" r:id="rId16"/>
    <p:sldId id="312" r:id="rId17"/>
    <p:sldId id="313" r:id="rId18"/>
    <p:sldId id="314" r:id="rId19"/>
    <p:sldId id="315" r:id="rId20"/>
    <p:sldId id="316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268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274" r:id="rId44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0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6545.1</c:v>
                </c:pt>
                <c:pt idx="1">
                  <c:v>61</c:v>
                </c:pt>
                <c:pt idx="2">
                  <c:v>2580.5</c:v>
                </c:pt>
                <c:pt idx="3">
                  <c:v>951.9</c:v>
                </c:pt>
                <c:pt idx="4">
                  <c:v>1861.9</c:v>
                </c:pt>
                <c:pt idx="5">
                  <c:v>5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  <c:pt idx="9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6820</c:v>
                </c:pt>
                <c:pt idx="1">
                  <c:v>63.3</c:v>
                </c:pt>
                <c:pt idx="2">
                  <c:v>2635.9</c:v>
                </c:pt>
                <c:pt idx="3">
                  <c:v>5</c:v>
                </c:pt>
                <c:pt idx="4">
                  <c:v>1027.0999999999999</c:v>
                </c:pt>
                <c:pt idx="5">
                  <c:v>1898.9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Земельный налог</c:v>
                </c:pt>
                <c:pt idx="7">
                  <c:v>Доходы от оказания платных услуг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7147.4</c:v>
                </c:pt>
                <c:pt idx="1">
                  <c:v>65.900000000000006</c:v>
                </c:pt>
                <c:pt idx="2">
                  <c:v>2689.5</c:v>
                </c:pt>
                <c:pt idx="3">
                  <c:v>5</c:v>
                </c:pt>
                <c:pt idx="4">
                  <c:v>745.7</c:v>
                </c:pt>
                <c:pt idx="5">
                  <c:v>0</c:v>
                </c:pt>
                <c:pt idx="6">
                  <c:v>1936.6</c:v>
                </c:pt>
                <c:pt idx="7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1.4704826404471462E-2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23003.7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23273.8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23544.400000000001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1165.9000000000001</c:v>
                </c:pt>
                <c:pt idx="1">
                  <c:v>6733</c:v>
                </c:pt>
                <c:pt idx="2">
                  <c:v>15048.8</c:v>
                </c:pt>
                <c:pt idx="3">
                  <c:v>7890.4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Жильщно-коммунальное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1155.3</c:v>
                </c:pt>
                <c:pt idx="1">
                  <c:v>6508.4</c:v>
                </c:pt>
                <c:pt idx="2">
                  <c:v>7890.4</c:v>
                </c:pt>
                <c:pt idx="3">
                  <c:v>14972.2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1196.0999999999999</c:v>
                </c:pt>
                <c:pt idx="1">
                  <c:v>6489.5</c:v>
                </c:pt>
                <c:pt idx="2">
                  <c:v>7906.3</c:v>
                </c:pt>
                <c:pt idx="3">
                  <c:v>14625.6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</a:t>
            </a:r>
            <a:r>
              <a:rPr lang="ru-RU" sz="2800" b="1" dirty="0" smtClean="0"/>
              <a:t>решению о бюджете на 2022 год и на плановый период 2023-2024 годов от </a:t>
            </a:r>
            <a:r>
              <a:rPr lang="ru-RU" sz="2800" b="1" dirty="0" smtClean="0"/>
              <a:t>23.12.2021 №</a:t>
            </a:r>
            <a:r>
              <a:rPr lang="ru-RU" sz="2800" b="1" dirty="0" smtClean="0"/>
              <a:t>46</a:t>
            </a:r>
            <a:r>
              <a:rPr lang="ru-RU" sz="2800" b="1" dirty="0" smtClean="0"/>
              <a:t>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 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24773"/>
              </p:ext>
            </p:extLst>
          </p:nvPr>
        </p:nvGraphicFramePr>
        <p:xfrm>
          <a:off x="1143000" y="12065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23003,7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23273,8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23544,4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23003,7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23273,8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23544,4 </a:t>
                      </a:r>
                      <a:endParaRPr lang="ru-RU" sz="1400" b="0" dirty="0" smtClean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бюджета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26,7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27,7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28,8 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0,00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3979,9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12933,8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12907,6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12546,2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10223,8</a:t>
            </a:r>
            <a:r>
              <a:rPr lang="ru-RU" sz="1600" b="1" dirty="0" smtClean="0">
                <a:latin typeface="Georgia" panose="02040502050405020303" pitchFamily="18" charset="0"/>
              </a:rPr>
              <a:t> 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10049,1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–9804,4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–12779,9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13224,7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13740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 smtClean="0"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 smtClean="0"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latin typeface="Georgia" panose="02040502050405020303" pitchFamily="18" charset="0"/>
              </a:rPr>
              <a:t>2022 </a:t>
            </a:r>
            <a:r>
              <a:rPr lang="ru-RU" sz="2400" b="1" dirty="0" smtClean="0">
                <a:latin typeface="Georgia" panose="02040502050405020303" pitchFamily="18" charset="0"/>
              </a:rPr>
              <a:t>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083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 smtClean="0"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7653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 smtClean="0"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6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>
                <a:latin typeface="Georgia" panose="02040502050405020303" pitchFamily="18" charset="0"/>
              </a:rPr>
              <a:t>10223,8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>
                <a:latin typeface="Georgia" panose="02040502050405020303" pitchFamily="18" charset="0"/>
              </a:rPr>
              <a:t>10049,1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>
                <a:latin typeface="Georgia" panose="02040502050405020303" pitchFamily="18" charset="0"/>
              </a:rPr>
              <a:t>9804,4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</a:t>
            </a:r>
            <a:r>
              <a:rPr lang="ru-RU" sz="2400" b="1" dirty="0" smtClean="0"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 smtClean="0">
                <a:latin typeface="Georgia" panose="02040502050405020303" pitchFamily="18" charset="0"/>
              </a:rPr>
              <a:t>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06656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</a:t>
            </a:r>
            <a:r>
              <a:rPr lang="ru-RU" sz="2400" b="1" dirty="0" smtClean="0"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8196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</a:t>
            </a:r>
            <a:r>
              <a:rPr lang="ru-RU" sz="2400" b="1" dirty="0" smtClean="0"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45938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23.12.2021 №46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«о бюджете муниципального образования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502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979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182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21920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  <a:noFill/>
        </p:spPr>
        <p:txBody>
          <a:bodyPr>
            <a:normAutofit/>
          </a:bodyPr>
          <a:lstStyle/>
          <a:p>
            <a:r>
              <a:rPr lang="ru-RU" altLang="ru-RU" dirty="0" smtClean="0"/>
              <a:t>  </a:t>
            </a:r>
            <a:endParaRPr lang="ru-RU" altLang="ru-RU" sz="1400" dirty="0"/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</a:t>
            </a:r>
            <a:r>
              <a:rPr lang="ru-RU" sz="1400" dirty="0">
                <a:latin typeface="Georgia" panose="02040502050405020303" pitchFamily="18" charset="0"/>
              </a:rPr>
              <a:t>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 на 2020-2024 годы».</a:t>
            </a: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pPr algn="just"/>
            <a:endParaRPr lang="ru-RU" alt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228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плановый период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7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7792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90726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97052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11340400,00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11340400,00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11356300,00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10262"/>
              </p:ext>
            </p:extLst>
          </p:nvPr>
        </p:nvGraphicFramePr>
        <p:xfrm>
          <a:off x="838200" y="2895600"/>
          <a:ext cx="769620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1070000,00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2380000,00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7890400,00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7890400,00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7906300,00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84660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72500,00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0355"/>
              </p:ext>
            </p:extLst>
          </p:nvPr>
        </p:nvGraphicFramePr>
        <p:xfrm>
          <a:off x="609600" y="2438400"/>
          <a:ext cx="7924800" cy="13449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52500,00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72500,00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altLang="ru-RU" sz="2000" b="1" dirty="0" smtClean="0">
                <a:solidFill>
                  <a:srgbClr val="F86810"/>
                </a:solidFill>
                <a:latin typeface="Georgia" pitchFamily="18" charset="0"/>
              </a:rPr>
              <a:t>поселение на 2020-2024 годы»</a:t>
            </a: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3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поселение на 2020-2024 годы»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»</a:t>
            </a: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/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59319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2580500,00 руб.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2635900,00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2689500,00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26303"/>
              </p:ext>
            </p:extLst>
          </p:nvPr>
        </p:nvGraphicFramePr>
        <p:xfrm>
          <a:off x="533400" y="2133600"/>
          <a:ext cx="7924800" cy="2177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«Капитальный ремонт и ремонт автомобильных дорог общего пользования местного значения на территории муниципального образования Велижское городское поселение»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2580500,00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2635900,00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2689500,00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28651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7030A0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6492 человек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609600"/>
            <a:ext cx="7848600" cy="530162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11060</TotalTime>
  <Words>2344</Words>
  <Application>Microsoft Office PowerPoint</Application>
  <PresentationFormat>Экран (4:3)</PresentationFormat>
  <Paragraphs>312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33</vt:i4>
      </vt:variant>
    </vt:vector>
  </HeadingPairs>
  <TitlesOfParts>
    <vt:vector size="58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2022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2022 год, тыс. руб.</vt:lpstr>
      <vt:lpstr>Структура расходов бюджета муниципального образования Велижское городское поселение на плановый период 2023 года,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Распределение расходов бюджета муниципального образования                 Велижское городское поселение на 2022 год,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      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1114</cp:revision>
  <cp:lastPrinted>2016-01-21T12:34:56Z</cp:lastPrinted>
  <dcterms:created xsi:type="dcterms:W3CDTF">1601-01-01T00:00:00Z</dcterms:created>
  <dcterms:modified xsi:type="dcterms:W3CDTF">2023-05-03T10:44:06Z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