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theme/themeOverride1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5659" r:id="rId7"/>
    <p:sldMasterId id="2147485706" r:id="rId8"/>
    <p:sldMasterId id="2147485748" r:id="rId9"/>
    <p:sldMasterId id="2147487770" r:id="rId10"/>
    <p:sldMasterId id="2147507326" r:id="rId11"/>
    <p:sldMasterId id="2147518909" r:id="rId12"/>
  </p:sldMasterIdLst>
  <p:notesMasterIdLst>
    <p:notesMasterId r:id="rId47"/>
  </p:notesMasterIdLst>
  <p:sldIdLst>
    <p:sldId id="256" r:id="rId13"/>
    <p:sldId id="257" r:id="rId14"/>
    <p:sldId id="258" r:id="rId15"/>
    <p:sldId id="259" r:id="rId16"/>
    <p:sldId id="264" r:id="rId17"/>
    <p:sldId id="316" r:id="rId18"/>
    <p:sldId id="326" r:id="rId19"/>
    <p:sldId id="313" r:id="rId20"/>
    <p:sldId id="314" r:id="rId21"/>
    <p:sldId id="311" r:id="rId22"/>
    <p:sldId id="260" r:id="rId23"/>
    <p:sldId id="261" r:id="rId24"/>
    <p:sldId id="306" r:id="rId25"/>
    <p:sldId id="308" r:id="rId26"/>
    <p:sldId id="309" r:id="rId27"/>
    <p:sldId id="263" r:id="rId28"/>
    <p:sldId id="302" r:id="rId29"/>
    <p:sldId id="303" r:id="rId30"/>
    <p:sldId id="304" r:id="rId31"/>
    <p:sldId id="290" r:id="rId32"/>
    <p:sldId id="292" r:id="rId33"/>
    <p:sldId id="291" r:id="rId34"/>
    <p:sldId id="317" r:id="rId35"/>
    <p:sldId id="331" r:id="rId36"/>
    <p:sldId id="299" r:id="rId37"/>
    <p:sldId id="328" r:id="rId38"/>
    <p:sldId id="319" r:id="rId39"/>
    <p:sldId id="329" r:id="rId40"/>
    <p:sldId id="287" r:id="rId41"/>
    <p:sldId id="330" r:id="rId42"/>
    <p:sldId id="325" r:id="rId43"/>
    <p:sldId id="332" r:id="rId44"/>
    <p:sldId id="273" r:id="rId45"/>
    <p:sldId id="274" r:id="rId4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86810"/>
    <a:srgbClr val="F4BD9E"/>
    <a:srgbClr val="F49784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092" autoAdjust="0"/>
  </p:normalViewPr>
  <p:slideViewPr>
    <p:cSldViewPr>
      <p:cViewPr varScale="1">
        <p:scale>
          <a:sx n="49" d="100"/>
          <a:sy n="49" d="100"/>
        </p:scale>
        <p:origin x="145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453-4DF8-BA31-21A0484031DB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453-4DF8-BA31-21A0484031DB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453-4DF8-BA31-21A0484031DB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453-4DF8-BA31-21A0484031D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3453-4DF8-BA31-21A0484031D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3453-4DF8-BA31-21A0484031D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3453-4DF8-BA31-21A0484031D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3453-4DF8-BA31-21A0484031D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3453-4DF8-BA31-21A0484031D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3453-4DF8-BA31-21A0484031DB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3453-4DF8-BA31-21A0484031D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3453-4DF8-BA31-21A0484031DB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53-4DF8-BA31-21A0484031D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53-4DF8-BA31-21A0484031DB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 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6326.3</c:v>
                </c:pt>
                <c:pt idx="1">
                  <c:v>108.7</c:v>
                </c:pt>
                <c:pt idx="2" formatCode="#,##0.00">
                  <c:v>2798.9</c:v>
                </c:pt>
                <c:pt idx="3" formatCode="#,##0.00">
                  <c:v>1059.9000000000001</c:v>
                </c:pt>
                <c:pt idx="4" formatCode="#,##0.00">
                  <c:v>2061.6999999999998</c:v>
                </c:pt>
                <c:pt idx="5">
                  <c:v>5</c:v>
                </c:pt>
                <c:pt idx="6" formatCode="#,##0.00">
                  <c:v>837.1</c:v>
                </c:pt>
                <c:pt idx="7" formatCode="#,##0.00">
                  <c:v>30.6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453-4DF8-BA31-21A048403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715-4807-9CA1-23661E509AEF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715-4807-9CA1-23661E509AEF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715-4807-9CA1-23661E509AEF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715-4807-9CA1-23661E509AE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E715-4807-9CA1-23661E509AE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E715-4807-9CA1-23661E509AE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E715-4807-9CA1-23661E509AE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E715-4807-9CA1-23661E509AE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E715-4807-9CA1-23661E509AE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E715-4807-9CA1-23661E509AE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E715-4807-9CA1-23661E509AE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E715-4807-9CA1-23661E509AEF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15-4807-9CA1-23661E509AE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15-4807-9CA1-23661E509AEF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  <c:pt idx="8">
                  <c:v>Доходы от оказания платных услуг и компенсанции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6749.7</c:v>
                </c:pt>
                <c:pt idx="1">
                  <c:v>113.1</c:v>
                </c:pt>
                <c:pt idx="2" formatCode="#,##0.00">
                  <c:v>2940.6</c:v>
                </c:pt>
                <c:pt idx="3" formatCode="#,##0.00">
                  <c:v>1102.2</c:v>
                </c:pt>
                <c:pt idx="4" formatCode="#,##0.00">
                  <c:v>2144.1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715-4807-9CA1-23661E509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02A7-4E1B-85B2-A04FE089120F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02A7-4E1B-85B2-A04FE089120F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02A7-4E1B-85B2-A04FE089120F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02A7-4E1B-85B2-A04FE089120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02A7-4E1B-85B2-A04FE089120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9-02A7-4E1B-85B2-A04FE089120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A-02A7-4E1B-85B2-A04FE089120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B-02A7-4E1B-85B2-A04FE089120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C-02A7-4E1B-85B2-A04FE089120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D-02A7-4E1B-85B2-A04FE089120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E-02A7-4E1B-85B2-A04FE089120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F-02A7-4E1B-85B2-A04FE089120F}"/>
              </c:ext>
            </c:extLst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A7-4E1B-85B2-A04FE089120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A7-4E1B-85B2-A04FE089120F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 (единый сельскохозяйственный налог)</c:v>
                </c:pt>
                <c:pt idx="2">
                  <c:v>Акцизы по подакцизным товарам (продукции), производимым на территории Российской Федерации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Денежные взыскания (штрафы,санкции,возмещение ущерба)</c:v>
                </c:pt>
                <c:pt idx="6">
                  <c:v>Доходы от использования имущества,находящегося в муниципальной собственности</c:v>
                </c:pt>
                <c:pt idx="7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7295.9</c:v>
                </c:pt>
                <c:pt idx="1">
                  <c:v>117.6</c:v>
                </c:pt>
                <c:pt idx="2" formatCode="#,##0.00">
                  <c:v>3095.4</c:v>
                </c:pt>
                <c:pt idx="3" formatCode="#,##0.00">
                  <c:v>1146.4000000000001</c:v>
                </c:pt>
                <c:pt idx="4" formatCode="#,##0.00">
                  <c:v>2229.9</c:v>
                </c:pt>
                <c:pt idx="5">
                  <c:v>5</c:v>
                </c:pt>
                <c:pt idx="6" formatCode="#,##0.00">
                  <c:v>832.9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2A7-4E1B-85B2-A04FE0891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0F91-4271-A662-1A9F4C6DEC7C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0F91-4271-A662-1A9F4C6DEC7C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0F91-4271-A662-1A9F4C6DEC7C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0F91-4271-A662-1A9F4C6DEC7C}"/>
              </c:ext>
            </c:extLst>
          </c:dPt>
          <c:dLbls>
            <c:dLbl>
              <c:idx val="3"/>
              <c:layout>
                <c:manualLayout>
                  <c:x val="-5.6367796767017846E-3"/>
                  <c:y val="7.51295336787564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91-4271-A662-1A9F4C6DEC7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91-4271-A662-1A9F4C6DEC7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91-4271-A662-1A9F4C6DEC7C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23608.17</c:v>
                </c:pt>
                <c:pt idx="1">
                  <c:v>172534.3</c:v>
                </c:pt>
                <c:pt idx="2">
                  <c:v>0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91-4271-A662-1A9F4C6DE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0DD6-40CB-B3F5-EBAD2D0A1E99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0DD6-40CB-B3F5-EBAD2D0A1E99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0DD6-40CB-B3F5-EBAD2D0A1E99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0DD6-40CB-B3F5-EBAD2D0A1E99}"/>
              </c:ext>
            </c:extLst>
          </c:dPt>
          <c:dLbls>
            <c:dLbl>
              <c:idx val="2"/>
              <c:layout>
                <c:manualLayout>
                  <c:x val="3.2411483141035556E-2"/>
                  <c:y val="3.10880829015544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D6-40CB-B3F5-EBAD2D0A1E9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D6-40CB-B3F5-EBAD2D0A1E9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D6-40CB-B3F5-EBAD2D0A1E99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24004.38</c:v>
                </c:pt>
                <c:pt idx="1">
                  <c:v>39883.370000000003</c:v>
                </c:pt>
                <c:pt idx="2">
                  <c:v>0</c:v>
                </c:pt>
                <c:pt idx="3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D6-40CB-B3F5-EBAD2D0A1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  <c:extLst>
              <c:ext xmlns:c16="http://schemas.microsoft.com/office/drawing/2014/chart" uri="{C3380CC4-5D6E-409C-BE32-E72D297353CC}">
                <c16:uniqueId val="{00000001-6543-4DCB-8C0A-DE29444E1B29}"/>
              </c:ext>
            </c:extLst>
          </c:dPt>
          <c:dPt>
            <c:idx val="1"/>
            <c:bubble3D val="0"/>
            <c:spPr>
              <a:solidFill>
                <a:srgbClr val="BD582C"/>
              </a:solidFill>
            </c:spPr>
            <c:extLst>
              <c:ext xmlns:c16="http://schemas.microsoft.com/office/drawing/2014/chart" uri="{C3380CC4-5D6E-409C-BE32-E72D297353CC}">
                <c16:uniqueId val="{00000003-6543-4DCB-8C0A-DE29444E1B29}"/>
              </c:ext>
            </c:extLst>
          </c:dPt>
          <c:dPt>
            <c:idx val="2"/>
            <c:bubble3D val="0"/>
            <c:spPr>
              <a:solidFill>
                <a:srgbClr val="865640"/>
              </a:solidFill>
            </c:spPr>
            <c:extLst>
              <c:ext xmlns:c16="http://schemas.microsoft.com/office/drawing/2014/chart" uri="{C3380CC4-5D6E-409C-BE32-E72D297353CC}">
                <c16:uniqueId val="{00000005-6543-4DCB-8C0A-DE29444E1B29}"/>
              </c:ext>
            </c:extLst>
          </c:dPt>
          <c:dPt>
            <c:idx val="3"/>
            <c:bubble3D val="0"/>
            <c:spPr>
              <a:solidFill>
                <a:srgbClr val="9B8357"/>
              </a:solidFill>
            </c:spPr>
            <c:extLst>
              <c:ext xmlns:c16="http://schemas.microsoft.com/office/drawing/2014/chart" uri="{C3380CC4-5D6E-409C-BE32-E72D297353CC}">
                <c16:uniqueId val="{00000007-6543-4DCB-8C0A-DE29444E1B29}"/>
              </c:ext>
            </c:extLst>
          </c:dPt>
          <c:dLbls>
            <c:dLbl>
              <c:idx val="2"/>
              <c:layout>
                <c:manualLayout>
                  <c:x val="-4.0866652656088361E-2"/>
                  <c:y val="3.886010362694300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43-4DCB-8C0A-DE29444E1B29}"/>
                </c:ext>
              </c:extLst>
            </c:dLbl>
            <c:dLbl>
              <c:idx val="3"/>
              <c:layout>
                <c:manualLayout>
                  <c:x val="-4.5094237413614742E-2"/>
                  <c:y val="-3.626943005181348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43-4DCB-8C0A-DE29444E1B2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43-4DCB-8C0A-DE29444E1B2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43-4DCB-8C0A-DE29444E1B29}"/>
                </c:ext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">
                  <c:v>24559.67</c:v>
                </c:pt>
                <c:pt idx="1">
                  <c:v>235922.1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43-4DCB-8C0A-DE29444E1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DE6-4BD3-A78F-B5B6982DD2D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DE6-4BD3-A78F-B5B6982DD2D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DE6-4BD3-A78F-B5B6982DD2D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DE6-4BD3-A78F-B5B6982DD2D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DE6-4BD3-A78F-B5B6982DD2D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DE6-4BD3-A78F-B5B6982DD2D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DE6-4BD3-A78F-B5B6982DD2DD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BDE6-4BD3-A78F-B5B6982DD2DD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BDE6-4BD3-A78F-B5B6982DD2DD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BDE6-4BD3-A78F-B5B6982DD2D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1096.01</c:v>
                </c:pt>
                <c:pt idx="1">
                  <c:v>103738.12</c:v>
                </c:pt>
                <c:pt idx="2">
                  <c:v>91280.24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E6-4BD3-A78F-B5B6982DD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F4B-4040-9037-28F79486947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F4B-4040-9037-28F79486947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F4B-4040-9037-28F79486947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F4B-4040-9037-28F79486947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F4B-4040-9037-28F794869474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3F4B-4040-9037-28F794869474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3F4B-4040-9037-28F794869474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3F4B-4040-9037-28F794869474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3F4B-4040-9037-28F79486947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1142.6199999999999</c:v>
                </c:pt>
                <c:pt idx="1">
                  <c:v>54811.62</c:v>
                </c:pt>
                <c:pt idx="2" formatCode="General">
                  <c:v>7305.97</c:v>
                </c:pt>
                <c:pt idx="3" formatCode="General">
                  <c:v>52</c:v>
                </c:pt>
                <c:pt idx="4" formatCode="General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F4B-4040-9037-28F794869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430019644438101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D31-4EA2-875C-D056CF75DF4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D31-4EA2-875C-D056CF75DF4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D31-4EA2-875C-D056CF75DF4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D31-4EA2-875C-D056CF75DF4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D31-4EA2-875C-D056CF75DF4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D31-4EA2-875C-D056CF75DF4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D31-4EA2-875C-D056CF75DF4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D31-4EA2-875C-D056CF75DF4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D31-4EA2-875C-D056CF75DF4A}"/>
              </c:ext>
            </c:extLst>
          </c:dPt>
          <c:dLbls>
            <c:dLbl>
              <c:idx val="0"/>
              <c:layout>
                <c:manualLayout>
                  <c:x val="4.4351851851851851E-2"/>
                  <c:y val="1.187813510627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31-4EA2-875C-D056CF75DF4A}"/>
                </c:ext>
              </c:extLst>
            </c:dLbl>
            <c:dLbl>
              <c:idx val="2"/>
              <c:layout>
                <c:manualLayout>
                  <c:x val="-2.6652631962671331E-2"/>
                  <c:y val="1.837001318835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31-4EA2-875C-D056CF75DF4A}"/>
                </c:ext>
              </c:extLst>
            </c:dLbl>
            <c:dLbl>
              <c:idx val="3"/>
              <c:layout>
                <c:manualLayout>
                  <c:x val="-3.0664248566151454E-2"/>
                  <c:y val="-4.9156389479984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31-4EA2-875C-D056CF75DF4A}"/>
                </c:ext>
              </c:extLst>
            </c:dLbl>
            <c:dLbl>
              <c:idx val="4"/>
              <c:layout>
                <c:manualLayout>
                  <c:x val="-9.6383785360163311E-4"/>
                  <c:y val="-5.6171471132220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31-4EA2-875C-D056CF75DF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Физическая культура и спорт</c:v>
                </c:pt>
                <c:pt idx="4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1170.4000000000001</c:v>
                </c:pt>
                <c:pt idx="1">
                  <c:v>242517.5</c:v>
                </c:pt>
                <c:pt idx="2">
                  <c:v>15538.7</c:v>
                </c:pt>
                <c:pt idx="3">
                  <c:v>52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31-4EA2-875C-D056CF75D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7A60873-4965-4976-BF48-A3AC9EF15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0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17F87-43F4-49E3-8A07-3742FF341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55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D8227A0-A6EC-43EC-866B-277DF8207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193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EAF3B78-3EEE-4359-858F-45A831949E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693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964EE7D-D7F1-4A06-8132-5732F279F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9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DA0D6-87CB-4213-A9A2-169F50397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57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5B968-C402-4AE9-9102-3EC3054B6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807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D344B-3317-4E05-BE0E-CE52B1819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96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77AF9B8-0624-40E2-84FA-2618168162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49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53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80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280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6598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54AA6F-52BE-4AC7-92EC-2F718C526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318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A6008-304A-4E74-B44A-67E169232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07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7E861-2666-4655-9CBA-4CD72E62A3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5B9C0F7A-C9D3-475A-8746-D7F9C55039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8910" r:id="rId1"/>
    <p:sldLayoutId id="2147518911" r:id="rId2"/>
    <p:sldLayoutId id="2147518912" r:id="rId3"/>
    <p:sldLayoutId id="2147518913" r:id="rId4"/>
    <p:sldLayoutId id="2147518914" r:id="rId5"/>
    <p:sldLayoutId id="2147518915" r:id="rId6"/>
    <p:sldLayoutId id="2147518916" r:id="rId7"/>
    <p:sldLayoutId id="2147518917" r:id="rId8"/>
    <p:sldLayoutId id="2147518918" r:id="rId9"/>
    <p:sldLayoutId id="2147518919" r:id="rId10"/>
    <p:sldLayoutId id="2147518920" r:id="rId11"/>
    <p:sldLayoutId id="2147518921" r:id="rId12"/>
    <p:sldLayoutId id="2147518922" r:id="rId13"/>
    <p:sldLayoutId id="2147518923" r:id="rId14"/>
    <p:sldLayoutId id="2147518924" r:id="rId15"/>
    <p:sldLayoutId id="21475189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Велижское городское поселение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2023 год и на плановый период 2024-2025 годов от 22.12.2022 №54 (в редакции от 27.04.2023 №19, от 25.05.2023 №28, от 31.08.2023 №37, от 28.09.2023 №44))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1" y="457200"/>
            <a:ext cx="7162800" cy="44269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Georgia" panose="02040502050405020303" pitchFamily="18" charset="0"/>
              </a:rPr>
              <a:t>Основные направления налоговой политики</a:t>
            </a:r>
            <a:endParaRPr lang="ru-RU" sz="22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899890"/>
            <a:ext cx="7696200" cy="550091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увеличения налоговых доходов бюджета предлагаются следующие меры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объемов поступлений налога на доходы физических лиц, в частности: создание условий для роста общего объема фонда оплаты труда в регионе, легализация «теневой» заработной платы, доведение ее до среднеотраслевого уровня, проведение мероприятий по сокращению задолженности по налогу на доходы физических лиц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повышение собираемости единого сельскохозяйственного налога за счет расширения деятельности сельскохозяйственных товаропроизводителей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постоянная целенаправленная работа с физическими лицами по необходимости регистрации объектов недвижимости в органах, осуществляющих регистрацию прав на недвижимое имущество и сделок с ним, а также по выявлению и оценки имущества граждан, незарегистрированного в установленном порядке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разработка механизма начисления земельного налога за земли под многоквартирными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домами;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проведение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индивидуальной работы с физическими лицами, проживающими на территории поселения, имеющими задолженность по уплате налога на имущество физических лиц, земельного налога, арендной платы за землю с целью ликвидации недоимки. </a:t>
            </a:r>
            <a:r>
              <a:rPr lang="ru-RU" sz="1400" dirty="0" smtClean="0"/>
              <a:t>       </a:t>
            </a:r>
            <a:endParaRPr lang="ru-RU" sz="1400" dirty="0"/>
          </a:p>
          <a:p>
            <a:pPr mar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Велижское городское поселение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на 2023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2024-2025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41955"/>
              </p:ext>
            </p:extLst>
          </p:nvPr>
        </p:nvGraphicFramePr>
        <p:xfrm>
          <a:off x="1371600" y="1346752"/>
          <a:ext cx="7162799" cy="137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196170,37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63917,05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196170,37 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63917,05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260512,17 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itchFamily="18" charset="0"/>
                        </a:rPr>
                        <a:t>0,0</a:t>
                      </a:r>
                      <a:endParaRPr lang="ru-RU" sz="16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12725" y="5450160"/>
            <a:ext cx="87630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Объем межбюджетных трансфертов бюджету муниципального образования «Велижский район» из бюджета муниципального образования Велижское городское поселение на осуществление внешнего финансового контроля муниципального образования в соответствии с заключенными соглашениями составляет на 2023 год в сумме 27,9 тыс. рублей, на 2024 год – 29,3 тыс. рублей, на 2025 год – 30,4 тыс. рублей.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626364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0,00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0,0%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00025" y="3905754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муниципального внутреннего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Велижское городское поселение составляет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3979,9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01.01.2026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3979,9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38125" y="4649941"/>
            <a:ext cx="876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113951,4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13676,8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244718,3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–</a:t>
            </a:r>
            <a:r>
              <a:rPr lang="ru-RU" sz="1600" dirty="0"/>
              <a:t>182942,17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/>
              <a:t>49999,45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245759,07</a:t>
            </a:r>
            <a:r>
              <a:rPr lang="ru-RU" sz="1600" dirty="0"/>
              <a:t> 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5300" y="441323"/>
            <a:ext cx="8153400" cy="136842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Доходы бюджета муниципального образования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Велижское городское поселение на 2023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2024-2025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2023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13228,2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–13917,6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– 14753,1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731304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5125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83380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2023, 2024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2025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10407,87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год – 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10116,08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9836,97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Субсидии (межбюджетные)</a:t>
            </a:r>
            <a:endParaRPr lang="ru-RU" sz="2000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–172534,3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–39883,37 тыс.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–235922,1 тыс. руб</a:t>
            </a:r>
            <a:r>
              <a:rPr lang="ru-RU" sz="12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2025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0,00 </a:t>
            </a:r>
            <a:r>
              <a:rPr lang="ru-RU" sz="1200" dirty="0">
                <a:latin typeface="Georgia" panose="02040502050405020303" pitchFamily="18" charset="0"/>
              </a:rPr>
              <a:t>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2023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950287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94921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Велижское городское поселение на плановый период 2025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34566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Велижском районе бюджетной 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С уважением,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/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dirty="0" smtClean="0">
                <a:latin typeface="Georgia" pitchFamily="18" charset="0"/>
              </a:rPr>
              <a:t>«Велижский район»</a:t>
            </a:r>
            <a:br>
              <a:rPr lang="ru-RU" altLang="ru-RU" b="1" dirty="0" smtClean="0">
                <a:latin typeface="Georgia" pitchFamily="18" charset="0"/>
              </a:rPr>
            </a:br>
            <a:r>
              <a:rPr lang="ru-RU" altLang="ru-RU" b="1" dirty="0" smtClean="0">
                <a:latin typeface="Georgia" pitchFamily="18" charset="0"/>
              </a:rPr>
              <a:t>Светлана Михайловна Миронова</a:t>
            </a:r>
            <a:endParaRPr lang="ru-RU" alt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37100"/>
            <a:ext cx="2523067" cy="189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2577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7236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Распределение расходов бюджета муниципального образования                 Велижское городское поселение на 2025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959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7372350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Перечень муниципальных программ муниципального образования Велижское городское поселение на 2023 год и плановый период 2024-2025 годы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0640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1. Муниципальная программа «Развитие физической культуры и спорта в муниципальном образовании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2. 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3. Муниципальная программа «Формирование современной городской среды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4. Муниципальная программа «Развитие автомобильных дорог местного значения на территории муниципального образования Велижское городское поселение»;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Georgia" panose="02040502050405020303" pitchFamily="18" charset="0"/>
              </a:rPr>
              <a:t>5. </a:t>
            </a:r>
            <a:r>
              <a:rPr lang="ru-RU" sz="1600" dirty="0"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Georgia" panose="02040502050405020303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ru-RU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45412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81200"/>
            <a:ext cx="7707312" cy="42672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Муниципальная программа предназначена для укрепления здоровья населения путем развития инфраструктуры спорта, популяризации массового спорта и приобщения различных слоев общества к регулярным занятиям физической культурой и спортом.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Цели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муниципальной 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удельного веса населения района, систематически занимающегося физической культурой и спортом;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Увеличение количества соревнований в муниципальном образовании Велижское городское поселение.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0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«Развитие физической культуры и спорта в муниципальном образовании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43843"/>
              </p:ext>
            </p:extLst>
          </p:nvPr>
        </p:nvGraphicFramePr>
        <p:xfrm>
          <a:off x="1371600" y="13716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298799"/>
              </p:ext>
            </p:extLst>
          </p:nvPr>
        </p:nvGraphicFramePr>
        <p:xfrm>
          <a:off x="762000" y="2590800"/>
          <a:ext cx="7848601" cy="131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«Привлечение населения к физкультурно-оздоровительным и спортивным мероприятиям»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52000,00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657600" cy="242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56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ru-RU" altLang="ru-RU" sz="2000" dirty="0">
                <a:solidFill>
                  <a:schemeClr val="accent2"/>
                </a:solidFill>
                <a:latin typeface="Georgia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52600"/>
            <a:ext cx="7854950" cy="450056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Основными целями для реализации  программы являются: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приведение жилищного фонда муниципального образования Велижское городское поселение  в соответствие со стандартами качества, обеспечивающими комфортные условия проживания;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качества и надежности предоставления  коммунальных услуг теплоснабжения, водоснабжения, водоотведения населению; 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реформирования  коммунального хозяйства;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стимулирование рационального потребления коммунальных услуг населением;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разработка мероприятий по  развитию благоустройства территории  Велижского городского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 эстетической   привлекательности  на  территории  поселения;</a:t>
            </a:r>
          </a:p>
          <a:p>
            <a:pPr marL="0" indent="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создание  благоприятных  условий  для  проживания  населения  на  территории  Велижское городское поселение; 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0" indent="0" algn="just">
              <a:spcBef>
                <a:spcPts val="0"/>
              </a:spcBef>
            </a:pP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10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04800" y="3048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Georgia" pitchFamily="18" charset="0"/>
              </a:rPr>
              <a:t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</a:t>
            </a:r>
            <a:endParaRPr lang="ru-RU" altLang="ru-RU" sz="20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88752"/>
              </p:ext>
            </p:extLst>
          </p:nvPr>
        </p:nvGraphicFramePr>
        <p:xfrm>
          <a:off x="838201" y="1752600"/>
          <a:ext cx="6019800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90584157,60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45325680,00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14900400,00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70745"/>
              </p:ext>
            </p:extLst>
          </p:nvPr>
        </p:nvGraphicFramePr>
        <p:xfrm>
          <a:off x="838200" y="2895600"/>
          <a:ext cx="7696200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качественными жилищными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2630000,00</a:t>
                      </a:r>
                      <a:endParaRPr lang="ru-RU" sz="1600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«Обеспечение населения качественными коммунальными услугами»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78063757,60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35055280,00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2380000,00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Georgia" panose="02040502050405020303" pitchFamily="18" charset="0"/>
                        </a:rPr>
                        <a:t>Комплекс процессных мероприятий «Благоустройство»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9890400,00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7640400,00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9890400,00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6400"/>
            <a:ext cx="1422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988" y="228600"/>
            <a:ext cx="7056437" cy="1400175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783512" cy="4619625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marL="0"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Повышение качества и комфорта городской среды на территории муниципального </a:t>
            </a:r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Велижское городское </a:t>
            </a:r>
            <a:r>
              <a:rPr lang="ru-RU" sz="1600" dirty="0" smtClean="0">
                <a:latin typeface="Georgia" panose="02040502050405020303" pitchFamily="18" charset="0"/>
              </a:rPr>
              <a:t>поселение.</a:t>
            </a:r>
          </a:p>
          <a:p>
            <a:pPr indent="450000" algn="just">
              <a:spcBef>
                <a:spcPts val="0"/>
              </a:spcBef>
            </a:pP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Задачи муниципальной программы: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Обеспечение формирования единого облика муниципального образования Велижское городское поселение;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Повышения уровня благоустройства дворовых территорий многоквартирных домов;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благоустройства наиболее посещаемых общественных территорий;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 Велижское городское поселение</a:t>
            </a:r>
          </a:p>
          <a:p>
            <a:pPr marL="0" indent="450000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- реализация проекта муниципального образования - победителя Всероссийского конкурса лучших проектов создания комфортной городской среды 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«Формирование современной городской среды на территории муниципального образования Велижское городское поселение»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91575"/>
              </p:ext>
            </p:extLst>
          </p:nvPr>
        </p:nvGraphicFramePr>
        <p:xfrm>
          <a:off x="914400" y="13716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4001522,95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4365800,15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872518"/>
              </p:ext>
            </p:extLst>
          </p:nvPr>
        </p:nvGraphicFramePr>
        <p:xfrm>
          <a:off x="609600" y="2438400"/>
          <a:ext cx="7924800" cy="2310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3909522,95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4365800,15</a:t>
                      </a:r>
                      <a:endParaRPr lang="ru-RU" sz="1600" b="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«Уточнение границ придомовых территорий многоквартирных домов (межевание)»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92000,00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4953000"/>
            <a:ext cx="482917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28600"/>
            <a:ext cx="7056437" cy="538162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2000" b="1" dirty="0">
                <a:solidFill>
                  <a:srgbClr val="F86810"/>
                </a:solidFill>
                <a:latin typeface="Georgia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1905000"/>
            <a:ext cx="7554912" cy="4343400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Основная цель муниципальной программы:</a:t>
            </a:r>
          </a:p>
          <a:p>
            <a:pPr indent="450000" algn="just"/>
            <a:r>
              <a:rPr lang="ru-RU" sz="1600" dirty="0">
                <a:latin typeface="Georgia" panose="02040502050405020303" pitchFamily="18" charset="0"/>
              </a:rPr>
              <a:t>Сохранение и развитие сети автомобильных дорог общего пользования местного значения на территории муниципального образования Велижское городское поселение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pPr indent="450000" algn="just"/>
            <a:endParaRPr lang="ru-RU" sz="1600" dirty="0">
              <a:latin typeface="Georgia" panose="02040502050405020303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Ожидаемые результаты реализации муниципальной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программы: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>
                <a:latin typeface="Georgia" panose="02040502050405020303" pitchFamily="18" charset="0"/>
              </a:rPr>
              <a:t>приведение в нормативное состояние автомобильных дорог местного значения к 2026 году до 55 %;</a:t>
            </a:r>
          </a:p>
          <a:p>
            <a:pPr indent="450000" algn="just">
              <a:spcBef>
                <a:spcPts val="0"/>
              </a:spcBef>
            </a:pPr>
            <a:r>
              <a:rPr lang="ru-RU" sz="1600" dirty="0" smtClean="0">
                <a:latin typeface="Georgia" panose="02040502050405020303" pitchFamily="18" charset="0"/>
              </a:rPr>
              <a:t>увеличение </a:t>
            </a:r>
            <a:r>
              <a:rPr lang="ru-RU" sz="1600" dirty="0">
                <a:latin typeface="Georgia" panose="02040502050405020303" pitchFamily="18" charset="0"/>
              </a:rPr>
              <a:t>протяженности автомобильных дорог местного значения соответствующих нормативным требованиям к транспортно-эксплуатационным показателям к 2026 году до 60,0 км.</a:t>
            </a:r>
            <a:endParaRPr lang="ru-RU" sz="16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  <a:t>«Развитие автомобильных дорог местного значения на территории муниципального образования Велижское городское поселение»</a:t>
            </a:r>
            <a:br>
              <a:rPr lang="ru-RU" altLang="ru-RU" sz="1800" b="1" dirty="0" smtClean="0">
                <a:solidFill>
                  <a:srgbClr val="F86810"/>
                </a:solidFill>
                <a:latin typeface="Georgia" pitchFamily="18" charset="0"/>
              </a:rPr>
            </a:br>
            <a:endParaRPr lang="ru-RU" altLang="ru-RU" sz="1800" b="1" dirty="0" smtClean="0">
              <a:solidFill>
                <a:srgbClr val="F8681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31620"/>
              </p:ext>
            </p:extLst>
          </p:nvPr>
        </p:nvGraphicFramePr>
        <p:xfrm>
          <a:off x="876300" y="1219200"/>
          <a:ext cx="7315200" cy="84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8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95636603,25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руб.</a:t>
                      </a: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2940170,85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239017500,00 руб.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51769"/>
              </p:ext>
            </p:extLst>
          </p:nvPr>
        </p:nvGraphicFramePr>
        <p:xfrm>
          <a:off x="533400" y="2133600"/>
          <a:ext cx="7924800" cy="29298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0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49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anose="02040502050405020303" pitchFamily="18" charset="0"/>
                        </a:rPr>
                        <a:t>Региональный</a:t>
                      </a:r>
                      <a:r>
                        <a:rPr lang="ru-RU" sz="1400" b="0" baseline="0" dirty="0" smtClean="0">
                          <a:latin typeface="Georgia" panose="02040502050405020303" pitchFamily="18" charset="0"/>
                        </a:rPr>
                        <a:t> проект «Дорожная сеть»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59041039,15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84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«Осуществление мероприятий по дорожной деятельности в отношении автомобильных дорог общего пользования местного значения и искусственных сооружений на них»</a:t>
                      </a:r>
                    </a:p>
                    <a:p>
                      <a:endParaRPr lang="ru-RU" sz="1400" b="0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36595564,10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2940170,85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239017500,00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181600"/>
            <a:ext cx="2070340" cy="1371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181600"/>
            <a:ext cx="2065143" cy="1371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84" y="5181600"/>
            <a:ext cx="230257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86810"/>
                </a:solidFill>
                <a:latin typeface="Georgia" panose="02040502050405020303" pitchFamily="18" charset="0"/>
              </a:rPr>
              <a:t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</a:r>
            <a:endParaRPr lang="ru-RU" sz="2000" dirty="0">
              <a:solidFill>
                <a:srgbClr val="F8681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252131"/>
              </p:ext>
            </p:extLst>
          </p:nvPr>
        </p:nvGraphicFramePr>
        <p:xfrm>
          <a:off x="731838" y="2103438"/>
          <a:ext cx="7680324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 руб.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 руб.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06666"/>
              </p:ext>
            </p:extLst>
          </p:nvPr>
        </p:nvGraphicFramePr>
        <p:xfrm>
          <a:off x="769939" y="3429000"/>
          <a:ext cx="7680324" cy="195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6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показатели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2025 год</a:t>
                      </a:r>
                    </a:p>
                  </a:txBody>
                  <a:tcPr marT="45722" marB="45722">
                    <a:solidFill>
                      <a:srgbClr val="F08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Комплекс процессных мероприятий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a:t>
                      </a:r>
                      <a:endParaRPr lang="ru-RU" sz="14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130276,77 </a:t>
                      </a:r>
                      <a:endParaRPr lang="ru-RU" sz="1600" b="0" dirty="0" smtClean="0">
                        <a:latin typeface="Georgia" panose="02040502050405020303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0,00</a:t>
                      </a:r>
                      <a:endParaRPr lang="ru-RU" sz="16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095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05744"/>
              </p:ext>
            </p:extLst>
          </p:nvPr>
        </p:nvGraphicFramePr>
        <p:xfrm>
          <a:off x="304800" y="2057400"/>
          <a:ext cx="8343900" cy="329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 жилищно-коммунальное хозяйство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14,9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</a:rPr>
                        <a:t>Объем расходов местного бюджета на благоустройство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1,25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0,01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В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chemeClr val="accent2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Велижское городское поселение на 01.01.2023 </a:t>
            </a:r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6094 человек.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dirty="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dirty="0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dirty="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533400"/>
            <a:ext cx="7848600" cy="5867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0" indent="360000" algn="just">
              <a:spcBef>
                <a:spcPts val="0"/>
              </a:spcBef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Бюджетный процесс -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отчетности.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Гражданин, и его участие в бюджетном процессе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Помогает формировать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доходную часть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бюджета (налог на доходы физических лиц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Получает социальные гарантии - расходная часть бюджета (образование, культура, здравоохранение, социальная поддержка и др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Возможности влияния граждан на состав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бюджета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Участие в публичных слушаниях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по проекту решения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Велижского районного 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Совета депутатов «О бюджете муниципального образования </a:t>
            </a: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«Велижский район» на текущий год и плановый период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8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0" y="533400"/>
            <a:ext cx="7543800" cy="609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Georgia" panose="02040502050405020303" pitchFamily="18" charset="0"/>
              </a:rPr>
              <a:t>Основные направления бюджетной политики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300" y="1524000"/>
            <a:ext cx="7543800" cy="4387222"/>
          </a:xfrm>
        </p:spPr>
        <p:txBody>
          <a:bodyPr/>
          <a:lstStyle/>
          <a:p>
            <a:pPr marL="0" indent="45000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Основными целями бюджетной политики муниципального образования Велижское городское поселение на 2023 год и на плановый период 2024 и 2025 годов являются обеспечение долгосрочной сбалансированности и финансовой устойчивости бюджетной системы, создание условий для обеспечения максимально эффективного управления общественными финансами с учетом современных условий и перспектив развития экономики муниципального образования Велижское городское поселение.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8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457200"/>
            <a:ext cx="8077199" cy="60198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Основными задачами бюджетной политики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Велижского городского поселения на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2023 год и на плановый период 2024 и 2025 годов будут являться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 Формирование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реального прогноза доходов, расходов и источников финансирования дефицита при формировании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 Минимизация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рисков несбалансированности при бюджетном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планировании;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3. Концентрация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государственных и муниципальных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4. Безусловное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исполнение действующих расходных обязательств, недопущение принятия новых расходных обязательств, не обеспеченных доходными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источниками;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реализации приоритетных задач государственной политики, в том числе предусмотренных в указах Президента Российской Федерации по достижению целевых показателей заработной платы работников бюджетной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сферы;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6. Сохранение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всех социальных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выплат;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эффективности и результативности бюджетных расходов за счет сокращения неэффективных расходов, вовлечения организаций, не являющихся государственными учреждениями, в процесс оказания государственных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8. Недопущение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просроченной задолженности по бюджетным и долговым обязательствам муниципального образования Велижское городское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поселение;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9. Включение в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объем субсидии на финансовое обеспечение выполнения государственного задания затрат на коммунальные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10. Совершенствование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и повышение эффективности процедур государственных закупок товаров, работ,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услуг;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11. Расширение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практики нормирования в сфере закупок товаров, работ, услуг;</a:t>
            </a:r>
          </a:p>
          <a:p>
            <a:pPr marL="0" lvl="0" indent="450000" algn="just">
              <a:buNone/>
            </a:pP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1" y="533400"/>
            <a:ext cx="7467600" cy="6096000"/>
          </a:xfrm>
        </p:spPr>
        <p:txBody>
          <a:bodyPr>
            <a:normAutofit/>
          </a:bodyPr>
          <a:lstStyle/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12.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качества финансового контроля в управлении бюджетным процессом, в том числе внутреннего финансового контроля и внутреннего финансового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аудита;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13. Реализация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принципов открытости и прозрачности управления государственными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14. Создание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условий для устойчивого развития сельских территорий, стимулирование роста объемов производства сельскохозяйственной продукции, эффективного использования земель сельскохозяйственного назначения, повышение качества жизни сельского населения, развитие структурной модернизации агропромышленного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комплекса;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15. Обеспечение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сбалансированности местных бюджетов, сохранение высокой роли выравнивающих межбюджетных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трансфертов;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16. Получение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средств из резервного фонда Администрации Смоленской области муниципальным образованиям Смоленской области с условием софинансирования расходов из местного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бюджета;</a:t>
            </a:r>
          </a:p>
          <a:p>
            <a:pPr marL="0" lvl="0" indent="45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17. Повышение 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самостоятельности и ответственности органа местного самоуправления за проводимую бюджетную политику, создание условий для получения больших результатов в условиях рационального использования имеющихся ресурсов, концентрация их на проблемных направлениях. Повышение качества управления муниципальными 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финансами.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lvl="0" algn="just"/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14010</TotalTime>
  <Words>2520</Words>
  <Application>Microsoft Office PowerPoint</Application>
  <PresentationFormat>Экран (4:3)</PresentationFormat>
  <Paragraphs>317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34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Грань</vt:lpstr>
      <vt:lpstr>Ион</vt:lpstr>
      <vt:lpstr>1_Savon</vt:lpstr>
      <vt:lpstr>Полосы</vt:lpstr>
      <vt:lpstr>Тема Office</vt:lpstr>
      <vt:lpstr>1_Легкий дым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22.12.2022 №54 «о бюджете муниципального образования Велижское городское поселение на 2023 год и на плановый период 2024 и 2025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Основные направления бюджетной политики</vt:lpstr>
      <vt:lpstr>Презентация PowerPoint</vt:lpstr>
      <vt:lpstr>Презентация PowerPoint</vt:lpstr>
      <vt:lpstr>Основные направления налоговой политики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Велижское городское поселение на 2023 год,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2024 года, тыс. руб.</vt:lpstr>
      <vt:lpstr>Структура прогнозируемых налоговых и неналоговых доходов бюджета муниципального образования Велижское городское поселение на плановый период 2025 года, тыс. руб.</vt:lpstr>
      <vt:lpstr>Презентация PowerPoint</vt:lpstr>
      <vt:lpstr>Структура расходов бюджета муниципального образования Велижское городское поселение на 2023 год, тыс. руб.</vt:lpstr>
      <vt:lpstr>Структура расходов бюджета муниципального образования Велижское городское поселение на плановый период 2024 года, тыс. руб.</vt:lpstr>
      <vt:lpstr>Структура расходов бюджета муниципального образования Велижское городское поселение на плановый период 2025 года, тыс. руб.</vt:lpstr>
      <vt:lpstr>Распределение расходов бюджета муниципального образования                 Велижское городское поселение на 2023 год, тыс. руб.</vt:lpstr>
      <vt:lpstr>Распределение расходов бюджета муниципального образования                 Велижское городское поселение на 2024 год, тыс. руб.</vt:lpstr>
      <vt:lpstr>Распределение расходов бюджета муниципального образования                 Велижское городское поселение на 2025 год, тыс. руб.</vt:lpstr>
      <vt:lpstr>Перечень муниципальных программ муниципального образования Велижское городское поселение на 2023 год и плановый период 2024-2025 годы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«Развитие физической культуры и спорта в муниципальном образовании Велижское городское поселение»</vt:lpstr>
      <vt:lpstr>Муниципальная программа «Создание условий для обеспечения качественными услугами ЖКХ и благоустройство муниципального образования Велижское городское поселение» </vt:lpstr>
      <vt:lpstr>Презентация PowerPoint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«Формирование современной городской среды на территории муниципального образования Велижское городское поселение»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«Развитие автомобильных дорог местного значения на территории муниципального образования Велижское городское поселение» </vt:lpstr>
      <vt:lpstr>Муниципальная программа «Проведение капитального ремонта и (или) строительства шахтных колодцев, расположенных на территории муниципального образования Велижское городское поселение»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Boris</cp:lastModifiedBy>
  <cp:revision>1474</cp:revision>
  <cp:lastPrinted>2016-01-21T12:34:56Z</cp:lastPrinted>
  <dcterms:created xsi:type="dcterms:W3CDTF">1601-01-01T00:00:00Z</dcterms:created>
  <dcterms:modified xsi:type="dcterms:W3CDTF">2023-10-03T11:17:05Z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