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9"/>
  </p:notesMasterIdLst>
  <p:sldIdLst>
    <p:sldId id="256" r:id="rId13"/>
    <p:sldId id="257" r:id="rId14"/>
    <p:sldId id="258" r:id="rId15"/>
    <p:sldId id="259" r:id="rId16"/>
    <p:sldId id="264" r:id="rId17"/>
    <p:sldId id="316" r:id="rId18"/>
    <p:sldId id="326" r:id="rId19"/>
    <p:sldId id="313" r:id="rId20"/>
    <p:sldId id="314" r:id="rId21"/>
    <p:sldId id="311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34" r:id="rId35"/>
    <p:sldId id="317" r:id="rId36"/>
    <p:sldId id="331" r:id="rId37"/>
    <p:sldId id="299" r:id="rId38"/>
    <p:sldId id="328" r:id="rId39"/>
    <p:sldId id="319" r:id="rId40"/>
    <p:sldId id="329" r:id="rId41"/>
    <p:sldId id="287" r:id="rId42"/>
    <p:sldId id="330" r:id="rId43"/>
    <p:sldId id="325" r:id="rId44"/>
    <p:sldId id="332" r:id="rId45"/>
    <p:sldId id="333" r:id="rId46"/>
    <p:sldId id="273" r:id="rId47"/>
    <p:sldId id="274" r:id="rId48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86810"/>
    <a:srgbClr val="F4BD9E"/>
    <a:srgbClr val="F49784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6326.3</c:v>
                </c:pt>
                <c:pt idx="1">
                  <c:v>108.7</c:v>
                </c:pt>
                <c:pt idx="2" formatCode="#,##0.00">
                  <c:v>2798.9</c:v>
                </c:pt>
                <c:pt idx="3" formatCode="#,##0.00">
                  <c:v>1059.9000000000001</c:v>
                </c:pt>
                <c:pt idx="4" formatCode="#,##0.00">
                  <c:v>2061.6999999999998</c:v>
                </c:pt>
                <c:pt idx="5">
                  <c:v>5</c:v>
                </c:pt>
                <c:pt idx="6" formatCode="#,##0.00">
                  <c:v>837.1</c:v>
                </c:pt>
                <c:pt idx="7" formatCode="#,##0.00">
                  <c:v>30.6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 реализацию муниципальных программ в расходах бюджета Велижского городского поселения на 2024 год и плановый период 2025-2026 годов, тыс. рублей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endParaRPr lang="ru-RU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90813648293961E-2"/>
          <c:y val="0.28364816005142207"/>
          <c:w val="0.92263881598133568"/>
          <c:h val="0.36065121324120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504273504273504E-2"/>
                  <c:y val="8.5470085470084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36752136752137E-3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735042735042739E-3"/>
                  <c:y val="2.56410256410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155777.01</c:v>
                </c:pt>
                <c:pt idx="1">
                  <c:v>63917.05</c:v>
                </c:pt>
                <c:pt idx="2">
                  <c:v>260512.17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муниципльные программы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991452991452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83760683760684E-2"/>
                  <c:y val="-5.128205128205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94017094017096E-2"/>
                  <c:y val="-5.9829059829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146888</c:v>
                </c:pt>
                <c:pt idx="1">
                  <c:v>61766.9</c:v>
                </c:pt>
                <c:pt idx="2">
                  <c:v>253969.9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046232"/>
        <c:axId val="215043096"/>
        <c:axId val="0"/>
      </c:bar3DChart>
      <c:catAx>
        <c:axId val="21504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043096"/>
        <c:crosses val="autoZero"/>
        <c:auto val="1"/>
        <c:lblAlgn val="ctr"/>
        <c:lblOffset val="100"/>
        <c:noMultiLvlLbl val="0"/>
      </c:catAx>
      <c:valAx>
        <c:axId val="21504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04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бюджета Велижского городского поселения на 2024 год и плановый период 2025-2026 годов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65040650406504E-2"/>
          <c:y val="0.29846846846846853"/>
          <c:w val="0.92857723577235773"/>
          <c:h val="0.4194050743657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муниципальные программы,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15789473684209E-2"/>
                  <c:y val="3.9215686274509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15789473684129E-2"/>
                  <c:y val="5.3921568627450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22807017543858E-2"/>
                  <c:y val="1.960784313725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0.95</c:v>
                </c:pt>
                <c:pt idx="1">
                  <c:v>0.97</c:v>
                </c:pt>
                <c:pt idx="2">
                  <c:v>0.76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5043488"/>
        <c:axId val="215508640"/>
      </c:barChart>
      <c:catAx>
        <c:axId val="2150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508640"/>
        <c:crosses val="autoZero"/>
        <c:auto val="1"/>
        <c:lblAlgn val="ctr"/>
        <c:lblOffset val="100"/>
        <c:noMultiLvlLbl val="0"/>
      </c:catAx>
      <c:valAx>
        <c:axId val="2155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04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6749.7</c:v>
                </c:pt>
                <c:pt idx="1">
                  <c:v>113.1</c:v>
                </c:pt>
                <c:pt idx="2" formatCode="#,##0.00">
                  <c:v>2940.6</c:v>
                </c:pt>
                <c:pt idx="3" formatCode="#,##0.00">
                  <c:v>1102.2</c:v>
                </c:pt>
                <c:pt idx="4" formatCode="#,##0.00">
                  <c:v>2144.1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  <c:pt idx="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7295.9</c:v>
                </c:pt>
                <c:pt idx="1">
                  <c:v>117.6</c:v>
                </c:pt>
                <c:pt idx="2" formatCode="#,##0.00">
                  <c:v>3095.4</c:v>
                </c:pt>
                <c:pt idx="3" formatCode="#,##0.00">
                  <c:v>1146.4000000000001</c:v>
                </c:pt>
                <c:pt idx="4" formatCode="#,##0.00">
                  <c:v>2229.9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11711963221565"/>
          <c:y val="7.6880992207580268E-2"/>
          <c:w val="0.41778912185852174"/>
          <c:h val="0.768066378360735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год,%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3"/>
          </c:dPt>
          <c:dLbls>
            <c:dLbl>
              <c:idx val="3"/>
              <c:layout>
                <c:manualLayout>
                  <c:x val="-5.6367796767017846E-3"/>
                  <c:y val="7.5129533678756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6.8000000000000005E-2</c:v>
                </c:pt>
                <c:pt idx="1">
                  <c:v>0.84599999999999997</c:v>
                </c:pt>
                <c:pt idx="2">
                  <c:v>0</c:v>
                </c:pt>
                <c:pt idx="3">
                  <c:v>0</c:v>
                </c:pt>
                <c:pt idx="4">
                  <c:v>8.5999999999999993E-2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12556954020643793"/>
          <c:w val="0.28840938288580481"/>
          <c:h val="0.54224572640855129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9377976924267"/>
          <c:y val="6.1336950756803066E-2"/>
          <c:w val="0.43188107105027623"/>
          <c:h val="0.79397311411203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5"/>
          </c:dPt>
          <c:dLbls>
            <c:dLbl>
              <c:idx val="2"/>
              <c:layout>
                <c:manualLayout>
                  <c:x val="3.2411483141035556E-2"/>
                  <c:y val="3.10880829015544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0.158</c:v>
                </c:pt>
                <c:pt idx="1">
                  <c:v>0.624</c:v>
                </c:pt>
                <c:pt idx="2">
                  <c:v>0</c:v>
                </c:pt>
                <c:pt idx="3">
                  <c:v>0</c:v>
                </c:pt>
                <c:pt idx="4">
                  <c:v>0.218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9657627772369077"/>
          <c:h val="0.5940591979111419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63401499161476"/>
          <c:y val="7.6880992207580268E-2"/>
          <c:w val="0.4105322118656875"/>
          <c:h val="0.7547252254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8"/>
          </c:dPt>
          <c:dLbls>
            <c:dLbl>
              <c:idx val="2"/>
              <c:layout>
                <c:manualLayout>
                  <c:x val="-4.0866652656088361E-2"/>
                  <c:y val="3.88601036269430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3.7999999999999999E-2</c:v>
                </c:pt>
                <c:pt idx="1">
                  <c:v>0.90500000000000003</c:v>
                </c:pt>
                <c:pt idx="2">
                  <c:v>0</c:v>
                </c:pt>
                <c:pt idx="3">
                  <c:v>0</c:v>
                </c:pt>
                <c:pt idx="4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8812110820863801"/>
          <c:h val="0.5940591979111419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1096.01</c:v>
                </c:pt>
                <c:pt idx="1">
                  <c:v>106501.91</c:v>
                </c:pt>
                <c:pt idx="2">
                  <c:v>48125.120000000003</c:v>
                </c:pt>
                <c:pt idx="3">
                  <c:v>50</c:v>
                </c:pt>
                <c:pt idx="4">
                  <c:v>3.97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1142.6199999999999</c:v>
                </c:pt>
                <c:pt idx="1">
                  <c:v>54728.42</c:v>
                </c:pt>
                <c:pt idx="2" formatCode="General">
                  <c:v>7389.17</c:v>
                </c:pt>
                <c:pt idx="3" formatCode="General">
                  <c:v>52</c:v>
                </c:pt>
                <c:pt idx="4" formatCode="General">
                  <c:v>3.98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1170.4000000000001</c:v>
                </c:pt>
                <c:pt idx="1">
                  <c:v>242517.5</c:v>
                </c:pt>
                <c:pt idx="2">
                  <c:v>15538.7</c:v>
                </c:pt>
                <c:pt idx="3">
                  <c:v>52</c:v>
                </c:pt>
                <c:pt idx="4">
                  <c:v>3.98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22.12.2022 №54 (в редакции от 27.04.2023 №19, от 25.05.2023 №28, от 31.08.2023 №37, от 28.09.2023 №44</a:t>
            </a:r>
            <a:r>
              <a:rPr lang="ru-RU" sz="2800" b="1" dirty="0" smtClean="0"/>
              <a:t>, 29.12.2023 №57))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609600" y="76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на 2023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99241"/>
              </p:ext>
            </p:extLst>
          </p:nvPr>
        </p:nvGraphicFramePr>
        <p:xfrm>
          <a:off x="1295400" y="1049669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153425,24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155777,01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-2351,77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2023 год в сумме 27,9 тыс. рублей, на 2024 год – 29,3 тыс. рублей, на 2025 год – 30,4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00025" y="2540634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2351,77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17,78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113951,4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13676,8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244718,3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/>
              <a:t>140197,04 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/>
              <a:t>49999,45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245759,07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13228,2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–13917,6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14753,1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налоговых и неналоговых доходов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130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5125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8338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10407,87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10116,08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9836,97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год 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–129789,17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–39883,37 тыс.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–235922,1 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12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Объем поступления межбюджетных трансфертов в бюджет муниципального образования Велижское городское поселение в 2023 году из общей суммы доходов, %</a:t>
            </a:r>
            <a:endParaRPr lang="ru-RU" sz="1700" b="1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64095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a:t>
            </a:r>
            <a:endParaRPr lang="ru-RU" sz="1700" b="1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486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</a:t>
            </a:r>
            <a:r>
              <a:rPr lang="ru-RU" sz="17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2025 </a:t>
            </a:r>
            <a:r>
              <a:rPr lang="ru-RU" sz="1700" b="1" dirty="0">
                <a:solidFill>
                  <a:srgbClr val="002060"/>
                </a:solidFill>
                <a:latin typeface="Georgia" panose="02040502050405020303" pitchFamily="18" charset="0"/>
              </a:rPr>
              <a:t>год из общей суммы доходов, %</a:t>
            </a:r>
            <a:endParaRPr lang="ru-RU" sz="1700" b="1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387355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688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337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2482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05399482"/>
              </p:ext>
            </p:extLst>
          </p:nvPr>
        </p:nvGraphicFramePr>
        <p:xfrm>
          <a:off x="1752600" y="533400"/>
          <a:ext cx="5943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63823345"/>
              </p:ext>
            </p:extLst>
          </p:nvPr>
        </p:nvGraphicFramePr>
        <p:xfrm>
          <a:off x="1828800" y="3505200"/>
          <a:ext cx="5791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208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2023 год и плановый период 2024-2025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6.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33008"/>
              </p:ext>
            </p:extLst>
          </p:nvPr>
        </p:nvGraphicFramePr>
        <p:xfrm>
          <a:off x="723899" y="1447800"/>
          <a:ext cx="7848601" cy="168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Всего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50000,00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18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68998"/>
              </p:ext>
            </p:extLst>
          </p:nvPr>
        </p:nvGraphicFramePr>
        <p:xfrm>
          <a:off x="381000" y="1981200"/>
          <a:ext cx="7696200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в </a:t>
                      </a:r>
                      <a:r>
                        <a:rPr lang="ru-RU" sz="1400" b="0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49032555,93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45325680,00 </a:t>
                      </a:r>
                      <a:endParaRPr lang="ru-RU" sz="1600" b="1" dirty="0" smtClean="0"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14900400,00 </a:t>
                      </a:r>
                      <a:endParaRPr lang="ru-RU" sz="1600" b="1" dirty="0" smtClean="0"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2674255,90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36514466,60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35055280,00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8406116,34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7640400,00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9890400,00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«Содержание автомобильных дорог местного значения»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1437717,09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914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71756"/>
              </p:ext>
            </p:extLst>
          </p:nvPr>
        </p:nvGraphicFramePr>
        <p:xfrm>
          <a:off x="457200" y="1371600"/>
          <a:ext cx="7924800" cy="29222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1153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3963422,95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13449000,15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3909522,95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13449000,15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53900,00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006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latin typeface="Georgia" panose="02040502050405020303" pitchFamily="18" charset="0"/>
              </a:rPr>
              <a:t>увеличение </a:t>
            </a:r>
            <a:r>
              <a:rPr lang="ru-RU" sz="1600" dirty="0">
                <a:latin typeface="Georgia" panose="02040502050405020303" pitchFamily="18" charset="0"/>
              </a:rPr>
              <a:t>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10125"/>
              </p:ext>
            </p:extLst>
          </p:nvPr>
        </p:nvGraphicFramePr>
        <p:xfrm>
          <a:off x="304800" y="1219200"/>
          <a:ext cx="8229601" cy="34652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5355"/>
                <a:gridCol w="1677880"/>
                <a:gridCol w="1352365"/>
                <a:gridCol w="1524001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53533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93622136,16 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2940170,85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239017500,00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57024555,42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36597580,74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2940170,85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239017500,00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58049"/>
              </p:ext>
            </p:extLst>
          </p:nvPr>
        </p:nvGraphicFramePr>
        <p:xfrm>
          <a:off x="693739" y="2286000"/>
          <a:ext cx="7680324" cy="2534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/>
                <a:gridCol w="1524000"/>
                <a:gridCol w="1524000"/>
                <a:gridCol w="1516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</a:t>
                      </a:r>
                      <a:endParaRPr lang="ru-RU" sz="1600" b="1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rgbClr val="F86810"/>
                </a:solidFill>
                <a:latin typeface="Georgia" panose="02040502050405020303" pitchFamily="18" charset="0"/>
              </a:rPr>
              <a:t>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endParaRPr lang="ru-RU" sz="18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714911"/>
              </p:ext>
            </p:extLst>
          </p:nvPr>
        </p:nvGraphicFramePr>
        <p:xfrm>
          <a:off x="731838" y="2209800"/>
          <a:ext cx="7680324" cy="180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16261"/>
                <a:gridCol w="1524000"/>
                <a:gridCol w="1524000"/>
                <a:gridCol w="1516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</a:p>
                  </a:txBody>
                  <a:tcPr marT="45722" marB="45722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6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89642,24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«Управление муниципальным имуществом и земельными участками»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89642,24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297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51230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25,2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25,6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7,9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национальную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экономику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17,5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2023 год и на плановый период 2024 и 2025 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городского поселения на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2023 год и на плановый период 2024 и 2025 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Формирование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реального прогноза доходов, расходов и источников финансирования дефицита при формировании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Минимизация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рисков несбалансированности при бюджетном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планировании;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Концентрация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Безусловное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 действующих расходных обязательств, недопущение принятия новых расходных обязательств, не обеспеченных доходными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источниками;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сферы;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всех социальных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выплат;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просроченной задолженности по бюджетным и долговым обязательствам муниципального образования Велижское городское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поселение;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9. 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государственного задания затрат на коммунальные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10. Совершенствование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повышение эффективности процедур государственных закупок товаров, работ,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11. Расширение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практики нормирования в сфере закупок товаров, работ, услуг;</a:t>
            </a:r>
          </a:p>
          <a:p>
            <a:pPr marL="0" lvl="0" indent="450000" algn="just">
              <a:buNone/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12.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финансового контроля в управлении бюджетным процессом, в том числе внутреннего финансового контроля и внутреннего финансового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аудита;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13. Реализация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принципов открытости и прозрачности управления государственными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14. Создание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комплекса;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сбалансированности местных бюджетов, сохранение высокой роли выравнивающих межбюджетных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трансфертов;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16. Получение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14128</TotalTime>
  <Words>2648</Words>
  <Application>Microsoft Office PowerPoint</Application>
  <PresentationFormat>Экран (4:3)</PresentationFormat>
  <Paragraphs>344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36</vt:i4>
      </vt:variant>
    </vt:vector>
  </HeadingPairs>
  <TitlesOfParts>
    <vt:vector size="62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бюджетной политики</vt:lpstr>
      <vt:lpstr>Презентация PowerPoint</vt:lpstr>
      <vt:lpstr>Презентация PowerPoint</vt:lpstr>
      <vt:lpstr>Основные направления налоговой политики</vt:lpstr>
      <vt:lpstr>Презентация PowerPoint</vt:lpstr>
      <vt:lpstr>Презентация PowerPoint</vt:lpstr>
      <vt:lpstr>Структура налоговых и неналоговых доходов бюджета муниципального образования Велижское городское поселение на 2023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Презентация PowerPoint</vt:lpstr>
      <vt:lpstr>Объем поступления межбюджетных трансфертов в бюджет муниципального образования Велижское городское поселение в 2023 году из общей суммы доходов, %</vt:lpstr>
      <vt:lpstr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vt:lpstr>
      <vt:lpstr>Планируемый Объем поступления межбюджетных трансфертов в бюджет муниципального образования Велижское городское поселение на 2025 год из общей суммы доходов, %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Презентация PowerPoint</vt:lpstr>
      <vt:lpstr>Перечень муниципальных программ муниципального образования Велижское городское поселение на 2023 год и плановый период 2024-2025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1499</cp:revision>
  <cp:lastPrinted>2016-01-21T12:34:56Z</cp:lastPrinted>
  <dcterms:created xsi:type="dcterms:W3CDTF">1601-01-01T00:00:00Z</dcterms:created>
  <dcterms:modified xsi:type="dcterms:W3CDTF">2024-02-02T08:23:00Z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