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316" r:id="rId17"/>
    <p:sldId id="264" r:id="rId18"/>
    <p:sldId id="326" r:id="rId19"/>
    <p:sldId id="313" r:id="rId20"/>
    <p:sldId id="314" r:id="rId21"/>
    <p:sldId id="311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33" r:id="rId35"/>
    <p:sldId id="317" r:id="rId36"/>
    <p:sldId id="331" r:id="rId37"/>
    <p:sldId id="299" r:id="rId38"/>
    <p:sldId id="328" r:id="rId39"/>
    <p:sldId id="319" r:id="rId40"/>
    <p:sldId id="329" r:id="rId41"/>
    <p:sldId id="287" r:id="rId42"/>
    <p:sldId id="330" r:id="rId43"/>
    <p:sldId id="325" r:id="rId44"/>
    <p:sldId id="33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293"/>
    <a:srgbClr val="F49784"/>
    <a:srgbClr val="F08746"/>
    <a:srgbClr val="F86810"/>
    <a:srgbClr val="F4BD9E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1" autoAdjust="0"/>
    <p:restoredTop sz="96092" autoAdjust="0"/>
  </p:normalViewPr>
  <p:slideViewPr>
    <p:cSldViewPr>
      <p:cViewPr varScale="1">
        <p:scale>
          <a:sx n="60" d="100"/>
          <a:sy n="60" d="100"/>
        </p:scale>
        <p:origin x="105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BDC-4CAF-83A6-F762D9423E78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BDC-4CAF-83A6-F762D9423E78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BDC-4CAF-83A6-F762D9423E78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BDC-4CAF-83A6-F762D9423E7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DBDC-4CAF-83A6-F762D9423E7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DBDC-4CAF-83A6-F762D9423E7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DBDC-4CAF-83A6-F762D9423E7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DBDC-4CAF-83A6-F762D9423E78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DBDC-4CAF-83A6-F762D9423E7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DBDC-4CAF-83A6-F762D9423E78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DBDC-4CAF-83A6-F762D9423E78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DBDC-4CAF-83A6-F762D9423E78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BDC-4CAF-83A6-F762D9423E7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DC-4CAF-83A6-F762D9423E78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7601.3</c:v>
                </c:pt>
                <c:pt idx="1">
                  <c:v>37.799999999999997</c:v>
                </c:pt>
                <c:pt idx="2">
                  <c:v>2673.6</c:v>
                </c:pt>
                <c:pt idx="3">
                  <c:v>1905</c:v>
                </c:pt>
                <c:pt idx="4">
                  <c:v>2109</c:v>
                </c:pt>
                <c:pt idx="5">
                  <c:v>5</c:v>
                </c:pt>
                <c:pt idx="6">
                  <c:v>958.2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BDC-4CAF-83A6-F762D9423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 реализацию муниципальных программ в расходах бюджета Велижского городского поселения на 2024 год и плановый период 2025-2026 годов, тыс. рублей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endParaRPr lang="ru-RU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90813648293961E-2"/>
          <c:y val="0.28364816005142207"/>
          <c:w val="0.92263881598133568"/>
          <c:h val="0.36065121324120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504273504273504E-2"/>
                  <c:y val="8.5470085470084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E-4C4F-9F39-FB803B576DC2}"/>
                </c:ext>
              </c:extLst>
            </c:dLbl>
            <c:dLbl>
              <c:idx val="1"/>
              <c:layout>
                <c:manualLayout>
                  <c:x val="2.136752136752137E-3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E-4C4F-9F39-FB803B576DC2}"/>
                </c:ext>
              </c:extLst>
            </c:dLbl>
            <c:dLbl>
              <c:idx val="2"/>
              <c:layout>
                <c:manualLayout>
                  <c:x val="4.2735042735042739E-3"/>
                  <c:y val="2.56410256410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E-4C4F-9F39-FB803B576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214964.2</c:v>
                </c:pt>
                <c:pt idx="1">
                  <c:v>92807.6</c:v>
                </c:pt>
                <c:pt idx="2">
                  <c:v>34094.699999999997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AE-4C4F-9F39-FB803B576D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муниципльные программы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991452991452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AE-4C4F-9F39-FB803B576DC2}"/>
                </c:ext>
              </c:extLst>
            </c:dLbl>
            <c:dLbl>
              <c:idx val="1"/>
              <c:layout>
                <c:manualLayout>
                  <c:x val="1.0683760683760684E-2"/>
                  <c:y val="-5.128205128205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AE-4C4F-9F39-FB803B576DC2}"/>
                </c:ext>
              </c:extLst>
            </c:dLbl>
            <c:dLbl>
              <c:idx val="2"/>
              <c:layout>
                <c:manualLayout>
                  <c:x val="1.7094017094017096E-2"/>
                  <c:y val="-5.9829059829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AE-4C4F-9F39-FB803B576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207993.4</c:v>
                </c:pt>
                <c:pt idx="1">
                  <c:v>84642.9</c:v>
                </c:pt>
                <c:pt idx="2">
                  <c:v>25842.2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AE-4C4F-9F39-FB803B576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279152"/>
        <c:axId val="248283072"/>
        <c:axId val="0"/>
      </c:bar3DChart>
      <c:catAx>
        <c:axId val="2482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83072"/>
        <c:crosses val="autoZero"/>
        <c:auto val="1"/>
        <c:lblAlgn val="ctr"/>
        <c:lblOffset val="100"/>
        <c:noMultiLvlLbl val="0"/>
      </c:catAx>
      <c:valAx>
        <c:axId val="24828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7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бюджета Велижского городского поселения на 2024 год и плановый период 2025-2026 годов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65040650406504E-2"/>
          <c:y val="0.29846846846846853"/>
          <c:w val="0.92857723577235773"/>
          <c:h val="0.4194050743657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2-4982-87BC-E75B0E7248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муниципальные программы,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15789473684209E-2"/>
                  <c:y val="3.9215686274509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D2-4982-87BC-E75B0E724840}"/>
                </c:ext>
              </c:extLst>
            </c:dLbl>
            <c:dLbl>
              <c:idx val="1"/>
              <c:layout>
                <c:manualLayout>
                  <c:x val="2.6315789473684129E-2"/>
                  <c:y val="5.3921568627450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D2-4982-87BC-E75B0E724840}"/>
                </c:ext>
              </c:extLst>
            </c:dLbl>
            <c:dLbl>
              <c:idx val="2"/>
              <c:layout>
                <c:manualLayout>
                  <c:x val="2.4122807017543858E-2"/>
                  <c:y val="1.960784313725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D2-4982-87BC-E75B0E724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0.96760000000000002</c:v>
                </c:pt>
                <c:pt idx="1">
                  <c:v>0.91210000000000002</c:v>
                </c:pt>
                <c:pt idx="2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D2-4982-87BC-E75B0E7248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8284640"/>
        <c:axId val="248279936"/>
      </c:barChart>
      <c:catAx>
        <c:axId val="2482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79936"/>
        <c:crosses val="autoZero"/>
        <c:auto val="1"/>
        <c:lblAlgn val="ctr"/>
        <c:lblOffset val="100"/>
        <c:noMultiLvlLbl val="0"/>
      </c:catAx>
      <c:valAx>
        <c:axId val="2482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8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60C-4297-B63A-908BCF94DB2E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60C-4297-B63A-908BCF94DB2E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60C-4297-B63A-908BCF94DB2E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60C-4297-B63A-908BCF94DB2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760C-4297-B63A-908BCF94DB2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760C-4297-B63A-908BCF94DB2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760C-4297-B63A-908BCF94DB2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760C-4297-B63A-908BCF94DB2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760C-4297-B63A-908BCF94DB2E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760C-4297-B63A-908BCF94DB2E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760C-4297-B63A-908BCF94DB2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760C-4297-B63A-908BCF94DB2E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0C-4297-B63A-908BCF94DB2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0C-4297-B63A-908BCF94DB2E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8141</c:v>
                </c:pt>
                <c:pt idx="1">
                  <c:v>39</c:v>
                </c:pt>
                <c:pt idx="2">
                  <c:v>2746.1</c:v>
                </c:pt>
                <c:pt idx="3">
                  <c:v>1981.2</c:v>
                </c:pt>
                <c:pt idx="4">
                  <c:v>2161</c:v>
                </c:pt>
                <c:pt idx="5">
                  <c:v>5</c:v>
                </c:pt>
                <c:pt idx="6">
                  <c:v>966.3</c:v>
                </c:pt>
                <c:pt idx="8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0C-4297-B63A-908BCF94D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2D0-424E-8C47-CC5E81922D18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2D0-424E-8C47-CC5E81922D18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2D0-424E-8C47-CC5E81922D18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2D0-424E-8C47-CC5E81922D1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82D0-424E-8C47-CC5E81922D1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82D0-424E-8C47-CC5E81922D1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82D0-424E-8C47-CC5E81922D1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82D0-424E-8C47-CC5E81922D18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82D0-424E-8C47-CC5E81922D1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82D0-424E-8C47-CC5E81922D18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82D0-424E-8C47-CC5E81922D18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82D0-424E-8C47-CC5E81922D18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D0-424E-8C47-CC5E81922D1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D0-424E-8C47-CC5E81922D18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8767.7999999999993</c:v>
                </c:pt>
                <c:pt idx="1">
                  <c:v>40.5</c:v>
                </c:pt>
                <c:pt idx="2" formatCode="#,##0.00">
                  <c:v>2744.5</c:v>
                </c:pt>
                <c:pt idx="3">
                  <c:v>2060.4</c:v>
                </c:pt>
                <c:pt idx="4">
                  <c:v>2207.8000000000002</c:v>
                </c:pt>
                <c:pt idx="5">
                  <c:v>5</c:v>
                </c:pt>
                <c:pt idx="6">
                  <c:v>966.9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D0-424E-8C47-CC5E8192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6195011716289"/>
          <c:y val="3.0248867855248662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965E-41FB-BE33-130BBF26F78B}"/>
              </c:ext>
            </c:extLst>
          </c:dPt>
          <c:dPt>
            <c:idx val="1"/>
            <c:bubble3D val="0"/>
            <c:explosion val="8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965E-41FB-BE33-130BBF26F78B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965E-41FB-BE33-130BBF26F78B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965E-41FB-BE33-130BBF26F78B}"/>
              </c:ext>
            </c:extLst>
          </c:dPt>
          <c:dPt>
            <c:idx val="4"/>
            <c:bubble3D val="0"/>
            <c:explosion val="5"/>
            <c:extLst>
              <c:ext xmlns:c16="http://schemas.microsoft.com/office/drawing/2014/chart" uri="{C3380CC4-5D6E-409C-BE32-E72D297353CC}">
                <c16:uniqueId val="{00000008-965E-41FB-BE33-130BBF26F78B}"/>
              </c:ext>
            </c:extLst>
          </c:dPt>
          <c:dLbls>
            <c:dLbl>
              <c:idx val="0"/>
              <c:layout>
                <c:manualLayout>
                  <c:x val="-1.6910339030105508E-2"/>
                  <c:y val="6.21761658031088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5E-41FB-BE33-130BBF26F78B}"/>
                </c:ext>
              </c:extLst>
            </c:dLbl>
            <c:dLbl>
              <c:idx val="3"/>
              <c:layout>
                <c:manualLayout>
                  <c:x val="-4.3685042494439226E-2"/>
                  <c:y val="9.32642487046632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5E-41FB-BE33-130BBF26F78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5E-41FB-BE33-130BBF26F78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5E-41FB-BE33-130BBF26F78B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4.7300000000000002E-2</c:v>
                </c:pt>
                <c:pt idx="1">
                  <c:v>0.88139999999999996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7.1300000000000002E-2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5E-41FB-BE33-130BBF26F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3.2305291501774726E-2"/>
          <c:w val="0.2590254496163993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02745866232118"/>
          <c:y val="4.5792909306025864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1A76-42CF-889C-624B7CE8E2B1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1A76-42CF-889C-624B7CE8E2B1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1A76-42CF-889C-624B7CE8E2B1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1A76-42CF-889C-624B7CE8E2B1}"/>
              </c:ext>
            </c:extLst>
          </c:dPt>
          <c:dPt>
            <c:idx val="4"/>
            <c:bubble3D val="0"/>
            <c:explosion val="5"/>
            <c:extLst>
              <c:ext xmlns:c16="http://schemas.microsoft.com/office/drawing/2014/chart" uri="{C3380CC4-5D6E-409C-BE32-E72D297353CC}">
                <c16:uniqueId val="{00000008-1A76-42CF-889C-624B7CE8E2B1}"/>
              </c:ext>
            </c:extLst>
          </c:dPt>
          <c:dLbls>
            <c:dLbl>
              <c:idx val="0"/>
              <c:layout>
                <c:manualLayout>
                  <c:x val="-6.0595381524544738E-2"/>
                  <c:y val="7.772020725388600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6-42CF-889C-624B7CE8E2B1}"/>
                </c:ext>
              </c:extLst>
            </c:dLbl>
            <c:dLbl>
              <c:idx val="2"/>
              <c:layout>
                <c:manualLayout>
                  <c:x val="-1.1273559353403672E-2"/>
                  <c:y val="3.3678756476683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6-42CF-889C-624B7CE8E2B1}"/>
                </c:ext>
              </c:extLst>
            </c:dLbl>
            <c:dLbl>
              <c:idx val="3"/>
              <c:layout>
                <c:manualLayout>
                  <c:x val="-3.6639067898561931E-2"/>
                  <c:y val="9.326424870466316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6-42CF-889C-624B7CE8E2B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76-42CF-889C-624B7CE8E2B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76-42CF-889C-624B7CE8E2B1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0.1056</c:v>
                </c:pt>
                <c:pt idx="1">
                  <c:v>0.72130000000000005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A76-42CF-889C-624B7CE8E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8720934799990855"/>
          <c:h val="0.49637897270613196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2744255089579297"/>
          <c:h val="0.78581330831055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год, %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F0A7-4437-A061-8DB5660B1FBF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F0A7-4437-A061-8DB5660B1FBF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F0A7-4437-A061-8DB5660B1FBF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F0A7-4437-A061-8DB5660B1FBF}"/>
              </c:ext>
            </c:extLst>
          </c:dPt>
          <c:dPt>
            <c:idx val="4"/>
            <c:bubble3D val="0"/>
            <c:explosion val="3"/>
            <c:extLst>
              <c:ext xmlns:c16="http://schemas.microsoft.com/office/drawing/2014/chart" uri="{C3380CC4-5D6E-409C-BE32-E72D297353CC}">
                <c16:uniqueId val="{00000008-F0A7-4437-A061-8DB5660B1FBF}"/>
              </c:ext>
            </c:extLst>
          </c:dPt>
          <c:dLbls>
            <c:dLbl>
              <c:idx val="2"/>
              <c:layout>
                <c:manualLayout>
                  <c:x val="-4.2275847575264282E-3"/>
                  <c:y val="1.813471502590673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A7-4437-A061-8DB5660B1FBF}"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A7-4437-A061-8DB5660B1FB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A7-4437-A061-8DB5660B1F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A7-4437-A061-8DB5660B1FBF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0.2762</c:v>
                </c:pt>
                <c:pt idx="1">
                  <c:v>0.2361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0.48770000000000002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0A7-4437-A061-8DB5660B1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449335004246447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6A2-4791-A84A-2B6D3EA645A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6A2-4791-A84A-2B6D3EA645A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6A2-4791-A84A-2B6D3EA645A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6A2-4791-A84A-2B6D3EA645A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6A2-4791-A84A-2B6D3EA645A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6A2-4791-A84A-2B6D3EA645A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6A2-4791-A84A-2B6D3EA645A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6A2-4791-A84A-2B6D3EA645A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6A2-4791-A84A-2B6D3EA645A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6A2-4791-A84A-2B6D3EA645A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25146.400000000001</c:v>
                </c:pt>
                <c:pt idx="2">
                  <c:v>188374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A2-4791-A84A-2B6D3EA64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D3E-4595-90BE-DBF79C67010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D3E-4595-90BE-DBF79C67010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D3E-4595-90BE-DBF79C67010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D3E-4595-90BE-DBF79C67010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D3E-4595-90BE-DBF79C67010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D3E-4595-90BE-DBF79C67010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D3E-4595-90BE-DBF79C67010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D3E-4595-90BE-DBF79C67010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D3E-4595-90BE-DBF79C6701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1387.8</c:v>
                </c:pt>
                <c:pt idx="1">
                  <c:v>24071.1</c:v>
                </c:pt>
                <c:pt idx="2" formatCode="General">
                  <c:v>66646.100000000006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3E-4595-90BE-DBF79C670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04-4106-A35F-209BEE99A71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304-4106-A35F-209BEE99A71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304-4106-A35F-209BEE99A71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304-4106-A35F-209BEE99A71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304-4106-A35F-209BEE99A71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304-4106-A35F-209BEE99A71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304-4106-A35F-209BEE99A71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304-4106-A35F-209BEE99A71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304-4106-A35F-209BEE99A71F}"/>
              </c:ext>
            </c:extLst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4-4106-A35F-209BEE99A71F}"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4-4106-A35F-209BEE99A71F}"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4-4106-A35F-209BEE99A71F}"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4-4106-A35F-209BEE99A7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6244.5</c:v>
                </c:pt>
                <c:pt idx="2">
                  <c:v>25487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4-4106-A35F-209BEE99A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 бюджете на 202</a:t>
            </a:r>
            <a:r>
              <a:rPr lang="en-US" sz="2800" b="1" dirty="0" smtClean="0"/>
              <a:t>4</a:t>
            </a:r>
            <a:r>
              <a:rPr lang="ru-RU" sz="2800" b="1" dirty="0" smtClean="0"/>
              <a:t> год и на плановый период 202</a:t>
            </a:r>
            <a:r>
              <a:rPr lang="en-US" sz="2800" b="1" dirty="0" smtClean="0"/>
              <a:t>5</a:t>
            </a:r>
            <a:r>
              <a:rPr lang="ru-RU" sz="2800" b="1" dirty="0"/>
              <a:t> </a:t>
            </a:r>
            <a:r>
              <a:rPr lang="ru-RU" sz="2800" b="1" dirty="0" smtClean="0"/>
              <a:t>и 202</a:t>
            </a:r>
            <a:r>
              <a:rPr lang="en-US" sz="2800" b="1" dirty="0" smtClean="0"/>
              <a:t>6</a:t>
            </a:r>
            <a:r>
              <a:rPr lang="ru-RU" sz="2800" b="1" dirty="0" smtClean="0"/>
              <a:t> годов от 21 декабря 2023 года №55)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381000" y="762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на 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2025-2026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8892"/>
              </p:ext>
            </p:extLst>
          </p:nvPr>
        </p:nvGraphicFramePr>
        <p:xfrm>
          <a:off x="1295400" y="948074"/>
          <a:ext cx="7162799" cy="161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1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214964,2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34492,7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214964,2 </a:t>
                      </a:r>
                      <a:endParaRPr lang="ru-RU" sz="1600" b="0" i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34094,7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398,0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00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2024 год в сумме 31,9 тыс. рублей, на 2025 год – 31,9 тыс. рублей, на 2026 год – 31,9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38125" y="2519102"/>
            <a:ext cx="86264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год -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0,0 тыс. руб. 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0,0%, на 2026 год профицит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398,0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1,17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3581,9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126890,1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80083,2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21497,4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199647,3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76739,8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17671,6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2025-2026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15316,9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16067,8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16821,1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2024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0843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771967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008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2024, 2025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2026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10168,6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9795,4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9526,2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189478,7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66944,4 тыс.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8145,4 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856091" y="353976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62363" y="3533532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1875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плановый период 2025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5968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плановый период 2026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0401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21.12.2023 года №55 «о бюджете муниципального образования Велижское городское поселение на 2024 год и на плановый период 2025 и 2026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130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953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2026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3905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71552372"/>
              </p:ext>
            </p:extLst>
          </p:nvPr>
        </p:nvGraphicFramePr>
        <p:xfrm>
          <a:off x="1905000" y="533400"/>
          <a:ext cx="5943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12325891"/>
              </p:ext>
            </p:extLst>
          </p:nvPr>
        </p:nvGraphicFramePr>
        <p:xfrm>
          <a:off x="1905000" y="3505200"/>
          <a:ext cx="5791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32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2024 год и плановый период 2025-2026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38957"/>
              </p:ext>
            </p:extLst>
          </p:nvPr>
        </p:nvGraphicFramePr>
        <p:xfrm>
          <a:off x="600074" y="1371600"/>
          <a:ext cx="7848601" cy="18535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18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3172"/>
              </p:ext>
            </p:extLst>
          </p:nvPr>
        </p:nvGraphicFramePr>
        <p:xfrm>
          <a:off x="838200" y="1293813"/>
          <a:ext cx="6019800" cy="94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114047500,00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21844845,00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23045745,00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87665"/>
              </p:ext>
            </p:extLst>
          </p:nvPr>
        </p:nvGraphicFramePr>
        <p:xfrm>
          <a:off x="838200" y="2297906"/>
          <a:ext cx="7653337" cy="41315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2630000,00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94427190,00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8580900,00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16490310,00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«Содержание автомобильных дорог местного значения»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218406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51935"/>
              </p:ext>
            </p:extLst>
          </p:nvPr>
        </p:nvGraphicFramePr>
        <p:xfrm>
          <a:off x="571499" y="1435100"/>
          <a:ext cx="7924800" cy="327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76660724,00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76577524,00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83200,00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latin typeface="Georgia" panose="02040502050405020303" pitchFamily="18" charset="0"/>
              </a:rPr>
              <a:t>увеличение </a:t>
            </a:r>
            <a:r>
              <a:rPr lang="ru-RU" sz="1600" dirty="0">
                <a:latin typeface="Georgia" panose="02040502050405020303" pitchFamily="18" charset="0"/>
              </a:rPr>
              <a:t>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28735"/>
              </p:ext>
            </p:extLst>
          </p:nvPr>
        </p:nvGraphicFramePr>
        <p:xfrm>
          <a:off x="470140" y="1193800"/>
          <a:ext cx="8292861" cy="34906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3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 </a:t>
                      </a:r>
                      <a:endParaRPr lang="ru-RU" sz="1600" b="1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695033"/>
              </p:ext>
            </p:extLst>
          </p:nvPr>
        </p:nvGraphicFramePr>
        <p:xfrm>
          <a:off x="609600" y="2286000"/>
          <a:ext cx="7680324" cy="232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232323,24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232323,24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3447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35,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35,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30,9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дорожное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8,54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городского поселения на 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Формирование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реального прогноза доходов, расходов и источников финансирования дефицита при формировании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Минимизация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рисков несбалансированности при бюджетном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планировании;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Концентрация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Безусловное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 действующих расходных обязательств, недопущение принятия новых расходных обязательств, не обеспеченных доходными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источниками;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сферы;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всех социальных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выплат;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просроченной задолженности по бюджетным и долговым обязательствам муниципального образования Велижское городское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поселение;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9. 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государственного задания затрат на коммунальные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10. Совершенствование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повышение эффективности процедур государственных закупок товаров, работ,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11. Расширение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практики нормирования в сфере закупок товаров, работ, услуг;</a:t>
            </a:r>
          </a:p>
          <a:p>
            <a:pPr marL="0" lvl="0" indent="450000" algn="just">
              <a:buNone/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12.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финансового контроля в управлении бюджетным процессом, в том числе внутреннего финансового контроля и внутреннего финансового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аудита;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13. Реализация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принципов открытости и прозрачности управления государственными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14. Создание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комплекса;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сбалансированности местных бюджетов, сохранение высокой роли выравнивающих межбюджетных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трансфертов;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16. Получение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14779</TotalTime>
  <Words>2559</Words>
  <Application>Microsoft Office PowerPoint</Application>
  <PresentationFormat>Экран (4:3)</PresentationFormat>
  <Paragraphs>330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21.12.2023 года №55 «о бюджете муниципального образования Велижское городское поселение на 2024 год и на плановый период 2025 и 2026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Презентация PowerPoint</vt:lpstr>
      <vt:lpstr>Бюджет</vt:lpstr>
      <vt:lpstr>Основные направления бюджетной политики</vt:lpstr>
      <vt:lpstr>Презентация PowerPoint</vt:lpstr>
      <vt:lpstr>Презентация PowerPoint</vt:lpstr>
      <vt:lpstr>Основные направления налоговой политики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2024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vt:lpstr>
      <vt:lpstr>Презентация PowerPoint</vt:lpstr>
      <vt:lpstr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vt:lpstr>
      <vt:lpstr>Планируемый Объем поступления межбюджетных трансфертов в бюджет муниципального образования Велижское городское поселение на плановый период 2025 года из общей суммы доходов,%.</vt:lpstr>
      <vt:lpstr>Планируемый Объем поступления межбюджетных трансфертов в бюджет муниципального образования Велижское городское поселение на плановый период 2026 года из общей суммы доходов,%.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Распределение расходов бюджета муниципального образования                 Велижское городское поселение на 2026 год, тыс. руб.</vt:lpstr>
      <vt:lpstr>Презентация PowerPoint</vt:lpstr>
      <vt:lpstr>Перечень муниципальных программ муниципального образования Велижское городское поселение на 2024 год и плановый период 2025-2026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1566</cp:revision>
  <cp:lastPrinted>2016-01-21T12:34:56Z</cp:lastPrinted>
  <dcterms:created xsi:type="dcterms:W3CDTF">1601-01-01T00:00:00Z</dcterms:created>
  <dcterms:modified xsi:type="dcterms:W3CDTF">2023-12-26T10:04:04Z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