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48"/>
  </p:notesMasterIdLst>
  <p:sldIdLst>
    <p:sldId id="256" r:id="rId13"/>
    <p:sldId id="257" r:id="rId14"/>
    <p:sldId id="258" r:id="rId15"/>
    <p:sldId id="259" r:id="rId16"/>
    <p:sldId id="316" r:id="rId17"/>
    <p:sldId id="264" r:id="rId18"/>
    <p:sldId id="326" r:id="rId19"/>
    <p:sldId id="313" r:id="rId20"/>
    <p:sldId id="314" r:id="rId21"/>
    <p:sldId id="311" r:id="rId22"/>
    <p:sldId id="260" r:id="rId23"/>
    <p:sldId id="261" r:id="rId24"/>
    <p:sldId id="306" r:id="rId25"/>
    <p:sldId id="308" r:id="rId26"/>
    <p:sldId id="309" r:id="rId27"/>
    <p:sldId id="263" r:id="rId28"/>
    <p:sldId id="302" r:id="rId29"/>
    <p:sldId id="303" r:id="rId30"/>
    <p:sldId id="304" r:id="rId31"/>
    <p:sldId id="290" r:id="rId32"/>
    <p:sldId id="292" r:id="rId33"/>
    <p:sldId id="291" r:id="rId34"/>
    <p:sldId id="333" r:id="rId35"/>
    <p:sldId id="317" r:id="rId36"/>
    <p:sldId id="331" r:id="rId37"/>
    <p:sldId id="299" r:id="rId38"/>
    <p:sldId id="328" r:id="rId39"/>
    <p:sldId id="319" r:id="rId40"/>
    <p:sldId id="329" r:id="rId41"/>
    <p:sldId id="287" r:id="rId42"/>
    <p:sldId id="330" r:id="rId43"/>
    <p:sldId id="325" r:id="rId44"/>
    <p:sldId id="332" r:id="rId45"/>
    <p:sldId id="273" r:id="rId46"/>
    <p:sldId id="274" r:id="rId4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293"/>
    <a:srgbClr val="F49784"/>
    <a:srgbClr val="F08746"/>
    <a:srgbClr val="F86810"/>
    <a:srgbClr val="F4BD9E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1" autoAdjust="0"/>
    <p:restoredTop sz="96092" autoAdjust="0"/>
  </p:normalViewPr>
  <p:slideViewPr>
    <p:cSldViewPr>
      <p:cViewPr varScale="1">
        <p:scale>
          <a:sx n="75" d="100"/>
          <a:sy n="75" d="100"/>
        </p:scale>
        <p:origin x="11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7601.3</c:v>
                </c:pt>
                <c:pt idx="1">
                  <c:v>37.799999999999997</c:v>
                </c:pt>
                <c:pt idx="2">
                  <c:v>2673.6</c:v>
                </c:pt>
                <c:pt idx="3">
                  <c:v>1905</c:v>
                </c:pt>
                <c:pt idx="4">
                  <c:v>2109</c:v>
                </c:pt>
                <c:pt idx="5">
                  <c:v>5</c:v>
                </c:pt>
                <c:pt idx="6">
                  <c:v>958.2</c:v>
                </c:pt>
                <c:pt idx="7">
                  <c:v>27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расходов, предусмотренных на реализацию муниципальных программ в расходах бюджета Велижского городского поселения на 2024 год и плановый период 2025-2026 годов, тыс. рублей</a:t>
            </a:r>
            <a:endPara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endParaRPr lang="ru-RU" sz="1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990813648293961E-2"/>
          <c:y val="0.28364816005142207"/>
          <c:w val="0.92263881598133568"/>
          <c:h val="0.360651213241201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504273504273504E-2"/>
                  <c:y val="8.5470085470084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36752136752137E-3"/>
                  <c:y val="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735042735042739E-3"/>
                  <c:y val="2.564102564102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217835.2</c:v>
                </c:pt>
                <c:pt idx="1">
                  <c:v>92807.6</c:v>
                </c:pt>
                <c:pt idx="2">
                  <c:v>34094.699999999997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предусмотренные на муниципльные программы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9914529914529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683760683760684E-2"/>
                  <c:y val="-5.128205128205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94017094017096E-2"/>
                  <c:y val="-5.982905982905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208212.8</c:v>
                </c:pt>
                <c:pt idx="1">
                  <c:v>84642.9</c:v>
                </c:pt>
                <c:pt idx="2">
                  <c:v>25842.2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057656"/>
        <c:axId val="220052560"/>
        <c:axId val="0"/>
      </c:bar3DChart>
      <c:catAx>
        <c:axId val="22005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052560"/>
        <c:crosses val="autoZero"/>
        <c:auto val="1"/>
        <c:lblAlgn val="ctr"/>
        <c:lblOffset val="100"/>
        <c:noMultiLvlLbl val="0"/>
      </c:catAx>
      <c:valAx>
        <c:axId val="22005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05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реализацию муниципальных программ в расходах бюджета Велижского городского поселения на 2024 год и плановый период 2025-2026 годов</a:t>
            </a:r>
            <a:endPara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065040650406504E-2"/>
          <c:y val="0.29846846846846853"/>
          <c:w val="0.92857723577235773"/>
          <c:h val="0.41940507436570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предусмотренные на муниципальные программы,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315789473684209E-2"/>
                  <c:y val="3.9215686274509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15789473684129E-2"/>
                  <c:y val="5.3921568627450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122807017543858E-2"/>
                  <c:y val="1.9607843137254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0.95589999999999997</c:v>
                </c:pt>
                <c:pt idx="1">
                  <c:v>0.91210000000000002</c:v>
                </c:pt>
                <c:pt idx="2">
                  <c:v>0.76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0056088"/>
        <c:axId val="220052168"/>
      </c:barChart>
      <c:catAx>
        <c:axId val="22005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052168"/>
        <c:crosses val="autoZero"/>
        <c:auto val="1"/>
        <c:lblAlgn val="ctr"/>
        <c:lblOffset val="100"/>
        <c:noMultiLvlLbl val="0"/>
      </c:catAx>
      <c:valAx>
        <c:axId val="22005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05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  <c:pt idx="8">
                  <c:v>Доходы от оказания платных услуг и компенсанции затрат государства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8141</c:v>
                </c:pt>
                <c:pt idx="1">
                  <c:v>39</c:v>
                </c:pt>
                <c:pt idx="2">
                  <c:v>2746.1</c:v>
                </c:pt>
                <c:pt idx="3">
                  <c:v>1981.2</c:v>
                </c:pt>
                <c:pt idx="4">
                  <c:v>2161</c:v>
                </c:pt>
                <c:pt idx="5">
                  <c:v>5</c:v>
                </c:pt>
                <c:pt idx="6">
                  <c:v>966.3</c:v>
                </c:pt>
                <c:pt idx="8">
                  <c:v>28.2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8767.7999999999993</c:v>
                </c:pt>
                <c:pt idx="1">
                  <c:v>40.5</c:v>
                </c:pt>
                <c:pt idx="2" formatCode="#,##0.00">
                  <c:v>2744.5</c:v>
                </c:pt>
                <c:pt idx="3">
                  <c:v>2060.4</c:v>
                </c:pt>
                <c:pt idx="4">
                  <c:v>2207.8000000000002</c:v>
                </c:pt>
                <c:pt idx="5">
                  <c:v>5</c:v>
                </c:pt>
                <c:pt idx="6">
                  <c:v>966.9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66195011716289"/>
          <c:y val="3.0248867855248662E-2"/>
          <c:w val="0.406515562505118"/>
          <c:h val="0.747340989759699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год, %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BA293"/>
              </a:solidFill>
            </c:spPr>
          </c:dPt>
          <c:dPt>
            <c:idx val="1"/>
            <c:bubble3D val="0"/>
            <c:explosion val="8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5"/>
          </c:dPt>
          <c:dLbls>
            <c:dLbl>
              <c:idx val="0"/>
              <c:layout>
                <c:manualLayout>
                  <c:x val="-1.6910339030105508E-2"/>
                  <c:y val="6.217616580310880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685042494439226E-2"/>
                  <c:y val="9.32642487046632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4.7300000000000002E-2</c:v>
                </c:pt>
                <c:pt idx="1">
                  <c:v>0.88300000000000001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7.1300000000000002E-2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3.2305291501774726E-2"/>
          <c:w val="0.25902544961639939"/>
          <c:h val="0.58964322141079517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02745866232118"/>
          <c:y val="4.5792909306025864E-2"/>
          <c:w val="0.406515562505118"/>
          <c:h val="0.747340989759699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%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5"/>
          </c:dPt>
          <c:dLbls>
            <c:dLbl>
              <c:idx val="0"/>
              <c:layout>
                <c:manualLayout>
                  <c:x val="-6.0595381524544738E-2"/>
                  <c:y val="7.772020725388600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273559353403672E-2"/>
                  <c:y val="3.36787564766839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639067898561931E-2"/>
                  <c:y val="9.326424870466316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0.1056</c:v>
                </c:pt>
                <c:pt idx="1">
                  <c:v>0.72130000000000005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0.1731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3.2305291501774726E-2"/>
          <c:w val="0.28720934799990855"/>
          <c:h val="0.49637897270613196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2744255089579297"/>
          <c:h val="0.78581330831055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год, %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3"/>
          </c:dPt>
          <c:dLbls>
            <c:dLbl>
              <c:idx val="2"/>
              <c:layout>
                <c:manualLayout>
                  <c:x val="-4.2275847575264282E-3"/>
                  <c:y val="1.813471502590673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094237413614742E-2"/>
                  <c:y val="-3.62694300518134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0.2762</c:v>
                </c:pt>
                <c:pt idx="1">
                  <c:v>0.2361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0.48770000000000002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3.2305291501774726E-2"/>
          <c:w val="0.24493350042464479"/>
          <c:h val="0.58964322141079517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1387.8</c:v>
                </c:pt>
                <c:pt idx="1">
                  <c:v>25146.400000000001</c:v>
                </c:pt>
                <c:pt idx="2">
                  <c:v>191245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1387.8</c:v>
                </c:pt>
                <c:pt idx="1">
                  <c:v>24071.1</c:v>
                </c:pt>
                <c:pt idx="2" formatCode="General">
                  <c:v>66646.100000000006</c:v>
                </c:pt>
                <c:pt idx="3" formatCode="General">
                  <c:v>52</c:v>
                </c:pt>
                <c:pt idx="4" formatCode="General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4.4351851851851851E-2"/>
                  <c:y val="1.187813510627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652631962671331E-2"/>
                  <c:y val="1.837001318835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664248566151454E-2"/>
                  <c:y val="-4.915638947998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6383785360163311E-4"/>
                  <c:y val="-5.6171471132220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1387.8</c:v>
                </c:pt>
                <c:pt idx="1">
                  <c:v>6244.5</c:v>
                </c:pt>
                <c:pt idx="2">
                  <c:v>25487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</a:t>
            </a:r>
            <a:r>
              <a:rPr lang="ru-RU" sz="2800" b="1" dirty="0" smtClean="0"/>
              <a:t>решению </a:t>
            </a:r>
            <a:r>
              <a:rPr lang="ru-RU" sz="2800" b="1" dirty="0" smtClean="0"/>
              <a:t>о  бюджете на 202</a:t>
            </a:r>
            <a:r>
              <a:rPr lang="en-US" sz="2800" b="1" dirty="0" smtClean="0"/>
              <a:t>4</a:t>
            </a:r>
            <a:r>
              <a:rPr lang="ru-RU" sz="2800" b="1" dirty="0" smtClean="0"/>
              <a:t> год и на плановый период 202</a:t>
            </a:r>
            <a:r>
              <a:rPr lang="en-US" sz="2800" b="1" dirty="0" smtClean="0"/>
              <a:t>5</a:t>
            </a:r>
            <a:r>
              <a:rPr lang="ru-RU" sz="2800" b="1" dirty="0"/>
              <a:t> </a:t>
            </a:r>
            <a:r>
              <a:rPr lang="ru-RU" sz="2800" b="1" dirty="0" smtClean="0"/>
              <a:t>и 202</a:t>
            </a:r>
            <a:r>
              <a:rPr lang="en-US" sz="2800" b="1" dirty="0" smtClean="0"/>
              <a:t>6</a:t>
            </a:r>
            <a:r>
              <a:rPr lang="ru-RU" sz="2800" b="1" dirty="0" smtClean="0"/>
              <a:t> годов от 21 декабря 2023 года №</a:t>
            </a:r>
            <a:r>
              <a:rPr lang="ru-RU" sz="2800" b="1" dirty="0" smtClean="0"/>
              <a:t>55  (в ред. от 29.02.2024 №8)</a:t>
            </a: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381000" y="762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на 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2025-2026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15515"/>
              </p:ext>
            </p:extLst>
          </p:nvPr>
        </p:nvGraphicFramePr>
        <p:xfrm>
          <a:off x="1295400" y="948074"/>
          <a:ext cx="7162799" cy="161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27112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217835,2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92807,6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34492,7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217835,2 </a:t>
                      </a:r>
                      <a:endParaRPr lang="ru-RU" sz="1600" b="0" i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92807,6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34094,7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Дефицит, профицит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398,0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00025" y="5450160"/>
            <a:ext cx="8763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Объем межбюджетных 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муниципального образования в соответствии с заключенными соглашениями составляет на 2024 год в сумме 31,9 тыс. рублей, на 2025 год – 31,9 тыс. рублей, на 2026 год – 31,9 тыс. рублей.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38125" y="2519102"/>
            <a:ext cx="862647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</a:rPr>
              <a:t>Дефицит (профицит)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0,0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год -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0,0 тыс. руб. 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0,0%, на 2026 год профицит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398,0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.,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2,37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00025" y="3905754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3581,9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38125" y="4649941"/>
            <a:ext cx="8763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126890,1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80083,2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21497,4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202518,3</a:t>
            </a:r>
            <a:r>
              <a:rPr lang="ru-RU" sz="1600" b="1" dirty="0"/>
              <a:t> 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76739,8 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17671,6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" y="441323"/>
            <a:ext cx="8153400" cy="13684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на 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2025-2026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15316,9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16067,8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16821,1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2024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50843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771967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2026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4008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в </a:t>
            </a:r>
            <a:r>
              <a:rPr lang="ru-RU" sz="2800" dirty="0" smtClean="0">
                <a:latin typeface="Georgia" panose="02040502050405020303" pitchFamily="18" charset="0"/>
              </a:rPr>
              <a:t>2024, 2025 </a:t>
            </a:r>
            <a:r>
              <a:rPr lang="ru-RU" sz="2800" dirty="0"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latin typeface="Georgia" panose="02040502050405020303" pitchFamily="18" charset="0"/>
              </a:rPr>
              <a:t>2026 </a:t>
            </a:r>
            <a:r>
              <a:rPr lang="ru-RU" sz="28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10168,7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9795,4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9526,2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0,00 </a:t>
            </a:r>
            <a:r>
              <a:rPr lang="ru-RU" sz="14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 (межбюджетные)</a:t>
            </a:r>
            <a:endParaRPr lang="ru-RU" sz="2000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192349,6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66944,4 тыс.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8145,4 тыс.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856091" y="353976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62363" y="3533532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Планируемый Объем поступления межбюджетных трансфертов в бюджет муниципального образования Велижское городское поселение на 2024 год из общей суммы доходов, %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929328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Планируемый Объем поступления межбюджетных трансфертов в бюджет муниципального образования Велижское городское поселение на плановый период 2025 года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059683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Планируемый Объем поступления межбюджетных трансфертов в бюджет муниципального образования Велижское городское поселение на плановый период 2026 года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904016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21.12.2023 года №55 «о бюджете муниципального образования Велижское городское поселение на 2024 год и на плановый период 2025 и 2026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5411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953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2026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3905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48340170"/>
              </p:ext>
            </p:extLst>
          </p:nvPr>
        </p:nvGraphicFramePr>
        <p:xfrm>
          <a:off x="1905000" y="533400"/>
          <a:ext cx="5943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82471204"/>
              </p:ext>
            </p:extLst>
          </p:nvPr>
        </p:nvGraphicFramePr>
        <p:xfrm>
          <a:off x="1905000" y="3505200"/>
          <a:ext cx="5791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432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372350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2024 год и плановый период 2025-2026 годы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4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1.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5. </a:t>
            </a:r>
            <a:r>
              <a:rPr lang="ru-RU" sz="1600" dirty="0"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38957"/>
              </p:ext>
            </p:extLst>
          </p:nvPr>
        </p:nvGraphicFramePr>
        <p:xfrm>
          <a:off x="600074" y="1371600"/>
          <a:ext cx="7848601" cy="1876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52000,00 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52000,00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52000,00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0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18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22948"/>
              </p:ext>
            </p:extLst>
          </p:nvPr>
        </p:nvGraphicFramePr>
        <p:xfrm>
          <a:off x="838200" y="1293813"/>
          <a:ext cx="6019800" cy="945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2057400"/>
                <a:gridCol w="2057401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114259635,00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21844845,00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23045745,00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65296"/>
              </p:ext>
            </p:extLst>
          </p:nvPr>
        </p:nvGraphicFramePr>
        <p:xfrm>
          <a:off x="838200" y="2297906"/>
          <a:ext cx="7653337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5200"/>
                <a:gridCol w="1524000"/>
                <a:gridCol w="1252537"/>
                <a:gridCol w="1371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2630000,00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94589840,00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7380000,00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8580900,00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16539795,00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11834845,00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11834845,00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«Содержание автомобильных дорог местного значения»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37" y="1172822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48530"/>
              </p:ext>
            </p:extLst>
          </p:nvPr>
        </p:nvGraphicFramePr>
        <p:xfrm>
          <a:off x="571499" y="1435100"/>
          <a:ext cx="7924800" cy="327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3301"/>
                <a:gridCol w="1562099"/>
                <a:gridCol w="15240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76667995,75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76584795,75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«Уточнение границ придомовых территорий многоквартирных домов (межевание)»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83200,00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4953000"/>
            <a:ext cx="48291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latin typeface="Georgia" panose="02040502050405020303" pitchFamily="18" charset="0"/>
              </a:rPr>
              <a:t>увеличение </a:t>
            </a:r>
            <a:r>
              <a:rPr lang="ru-RU" sz="1600" dirty="0">
                <a:latin typeface="Georgia" panose="02040502050405020303" pitchFamily="18" charset="0"/>
              </a:rPr>
              <a:t>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91090"/>
              </p:ext>
            </p:extLst>
          </p:nvPr>
        </p:nvGraphicFramePr>
        <p:xfrm>
          <a:off x="470140" y="1193800"/>
          <a:ext cx="8292861" cy="34906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7996"/>
                <a:gridCol w="1576864"/>
                <a:gridCol w="1600200"/>
                <a:gridCol w="1447801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5607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17000834,40 </a:t>
                      </a:r>
                      <a:endParaRPr lang="ru-RU" sz="1600" b="1" dirty="0" smtClean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62746100,00</a:t>
                      </a: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2744500,00</a:t>
                      </a: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noFill/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проект «Дорожная сеть»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</a:p>
                    <a:p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17000834,40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62746100,00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2744500,00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86810"/>
                </a:solidFill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</a:r>
            <a:endParaRPr lang="ru-RU" sz="2000" dirty="0">
              <a:solidFill>
                <a:srgbClr val="F8681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036219"/>
              </p:ext>
            </p:extLst>
          </p:nvPr>
        </p:nvGraphicFramePr>
        <p:xfrm>
          <a:off x="609600" y="2286000"/>
          <a:ext cx="7680324" cy="232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6261"/>
                <a:gridCol w="1524000"/>
                <a:gridCol w="1524000"/>
                <a:gridCol w="1516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232323,24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232323,24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95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08625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668689"/>
                <a:gridCol w="21717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35,8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35,8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31,4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дорожное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хозяйство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4,1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Georgia" panose="02040502050405020303" pitchFamily="18" charset="0"/>
                        </a:rPr>
                        <a:t>8,5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ДОХОДОВ И РАСХОДОВ МУНИЦИПАЛЬНОГО ОБРАЗОВАНИЯ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chemeClr val="accent2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01.01.2023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6094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r>
              <a:rPr lang="ru-RU" altLang="ru-RU" sz="1400" b="1" dirty="0" smtClean="0">
                <a:latin typeface="Times New Roman" pitchFamily="18" charset="0"/>
              </a:rPr>
              <a:t>                                                                    Глоссарий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            </a:t>
            </a:r>
            <a:r>
              <a:rPr lang="ru-RU" altLang="ru-RU" sz="1400" b="1" dirty="0" smtClean="0">
                <a:latin typeface="Georgia" pitchFamily="18" charset="0"/>
              </a:rPr>
              <a:t>Муниципальные финансы</a:t>
            </a:r>
            <a:r>
              <a:rPr lang="ru-RU" altLang="ru-RU" sz="1400" dirty="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заемные средства.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dirty="0" smtClean="0">
                <a:latin typeface="Georgia" pitchFamily="18" charset="0"/>
              </a:rPr>
              <a:t/>
            </a:r>
            <a:br>
              <a:rPr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dirty="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«Велижский район» на текущий год и </a:t>
            </a:r>
            <a:r>
              <a:rPr lang="ru-RU" smtClean="0">
                <a:solidFill>
                  <a:schemeClr val="tx1"/>
                </a:solidFill>
                <a:latin typeface="Georgia" panose="02040502050405020303" pitchFamily="18" charset="0"/>
              </a:rPr>
              <a:t>плановый период.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8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Велижского городского поселения на 2024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Формирование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реального прогноза доходов, расходов и источников финансирования дефицита при формировании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Минимизация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рисков несбалансированности при бюджетном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планировании;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Концентрация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Безусловное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исполнение действующих расходных обязательств, недопущение принятия новых расходных обязательств, не обеспеченных доходными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источниками;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сферы;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всех социальных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выплат;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8. Недопущение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просроченной задолженности по бюджетным и долговым обязательствам муниципального образования Велижское городское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поселение;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9. 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государственного задания затрат на коммунальные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10. Совершенствование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повышение эффективности процедур государственных закупок товаров, работ,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11. Расширение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практики нормирования в сфере закупок товаров, работ, услуг;</a:t>
            </a:r>
          </a:p>
          <a:p>
            <a:pPr marL="0" lvl="0" indent="450000" algn="just">
              <a:buNone/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12.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качества финансового контроля в управлении бюджетным процессом, в том числе внутреннего финансового контроля и внутреннего финансового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аудита;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13. Реализация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принципов открытости и прозрачности управления государственными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14. Создание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комплекса;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сбалансированности местных бюджетов, сохранение высокой роли выравнивающих межбюджетных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трансфертов;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16. Получение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15051</TotalTime>
  <Words>2575</Words>
  <Application>Microsoft Office PowerPoint</Application>
  <PresentationFormat>Экран (4:3)</PresentationFormat>
  <Paragraphs>336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35</vt:i4>
      </vt:variant>
    </vt:vector>
  </HeadingPairs>
  <TitlesOfParts>
    <vt:vector size="61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21.12.2023 года №55 «о бюджете муниципального образования Велижское городское поселение на 2024 год и на плановый период 2025 и 2026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                                                                    Глоссарий            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Презентация PowerPoint</vt:lpstr>
      <vt:lpstr>Бюджет</vt:lpstr>
      <vt:lpstr>Основные направления бюджетной политики</vt:lpstr>
      <vt:lpstr>Презентация PowerPoint</vt:lpstr>
      <vt:lpstr>Презентация PowerPoint</vt:lpstr>
      <vt:lpstr>Основные направления налоговой политики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2024 год,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2026 года, тыс. руб.</vt:lpstr>
      <vt:lpstr>Презентация PowerPoint</vt:lpstr>
      <vt:lpstr>Планируемый Объем поступления межбюджетных трансфертов в бюджет муниципального образования Велижское городское поселение на 2024 год из общей суммы доходов, %</vt:lpstr>
      <vt:lpstr>Планируемый Объем поступления межбюджетных трансфертов в бюджет муниципального образования Велижское городское поселение на плановый период 2025 года из общей суммы доходов,%.</vt:lpstr>
      <vt:lpstr>Планируемый Объем поступления межбюджетных трансфертов в бюджет муниципального образования Велижское городское поселение на плановый период 2026 года из общей суммы доходов,%.</vt:lpstr>
      <vt:lpstr>Распределение расходов бюджета муниципального образования                 Велижское городское поселение на 2024 год, тыс. руб.</vt:lpstr>
      <vt:lpstr>Распределение расходов бюджета муниципального образования                 Велижское городское поселение на 2025 год, тыс. руб.</vt:lpstr>
      <vt:lpstr>Распределение расходов бюджета муниципального образования                 Велижское городское поселение на 2026 год, тыс. руб.</vt:lpstr>
      <vt:lpstr>Презентация PowerPoint</vt:lpstr>
      <vt:lpstr>Перечень муниципальных программ муниципального образования Велижское городское поселение на 2024 год и плановый период 2025-2026 годы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1590</cp:revision>
  <cp:lastPrinted>2016-01-21T12:34:56Z</cp:lastPrinted>
  <dcterms:created xsi:type="dcterms:W3CDTF">1601-01-01T00:00:00Z</dcterms:created>
  <dcterms:modified xsi:type="dcterms:W3CDTF">2024-03-04T10:47:24Z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