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59"/>
  </p:notesMasterIdLst>
  <p:sldIdLst>
    <p:sldId id="256" r:id="rId13"/>
    <p:sldId id="257" r:id="rId14"/>
    <p:sldId id="258" r:id="rId15"/>
    <p:sldId id="259" r:id="rId16"/>
    <p:sldId id="264" r:id="rId17"/>
    <p:sldId id="323" r:id="rId18"/>
    <p:sldId id="324" r:id="rId19"/>
    <p:sldId id="316" r:id="rId20"/>
    <p:sldId id="311" r:id="rId21"/>
    <p:sldId id="312" r:id="rId22"/>
    <p:sldId id="313" r:id="rId23"/>
    <p:sldId id="314" r:id="rId24"/>
    <p:sldId id="260" r:id="rId25"/>
    <p:sldId id="261" r:id="rId26"/>
    <p:sldId id="306" r:id="rId27"/>
    <p:sldId id="308" r:id="rId28"/>
    <p:sldId id="309" r:id="rId29"/>
    <p:sldId id="263" r:id="rId30"/>
    <p:sldId id="302" r:id="rId31"/>
    <p:sldId id="303" r:id="rId32"/>
    <p:sldId id="304" r:id="rId33"/>
    <p:sldId id="290" r:id="rId34"/>
    <p:sldId id="292" r:id="rId35"/>
    <p:sldId id="291" r:id="rId36"/>
    <p:sldId id="317" r:id="rId37"/>
    <p:sldId id="268" r:id="rId38"/>
    <p:sldId id="293" r:id="rId39"/>
    <p:sldId id="318" r:id="rId40"/>
    <p:sldId id="299" r:id="rId41"/>
    <p:sldId id="319" r:id="rId42"/>
    <p:sldId id="295" r:id="rId43"/>
    <p:sldId id="271" r:id="rId44"/>
    <p:sldId id="320" r:id="rId45"/>
    <p:sldId id="296" r:id="rId46"/>
    <p:sldId id="287" r:id="rId47"/>
    <p:sldId id="269" r:id="rId48"/>
    <p:sldId id="315" r:id="rId49"/>
    <p:sldId id="289" r:id="rId50"/>
    <p:sldId id="285" r:id="rId51"/>
    <p:sldId id="321" r:id="rId52"/>
    <p:sldId id="288" r:id="rId53"/>
    <p:sldId id="297" r:id="rId54"/>
    <p:sldId id="272" r:id="rId55"/>
    <p:sldId id="322" r:id="rId56"/>
    <p:sldId id="273" r:id="rId57"/>
    <p:sldId id="274" r:id="rId58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092" autoAdjust="0"/>
  </p:normalViewPr>
  <p:slideViewPr>
    <p:cSldViewPr>
      <p:cViewPr varScale="1">
        <p:scale>
          <a:sx n="79" d="100"/>
          <a:sy n="79" d="100"/>
        </p:scale>
        <p:origin x="157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E05-46F3-9DB3-904FBF3A2A14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E05-46F3-9DB3-904FBF3A2A14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E05-46F3-9DB3-904FBF3A2A14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E05-46F3-9DB3-904FBF3A2A1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CE05-46F3-9DB3-904FBF3A2A1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CE05-46F3-9DB3-904FBF3A2A1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CE05-46F3-9DB3-904FBF3A2A1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CE05-46F3-9DB3-904FBF3A2A1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CE05-46F3-9DB3-904FBF3A2A1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CE05-46F3-9DB3-904FBF3A2A14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CE05-46F3-9DB3-904FBF3A2A1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CE05-46F3-9DB3-904FBF3A2A14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05-46F3-9DB3-904FBF3A2A1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05-46F3-9DB3-904FBF3A2A14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0">
                  <c:v>25165.4</c:v>
                </c:pt>
                <c:pt idx="1">
                  <c:v>1883.1</c:v>
                </c:pt>
                <c:pt idx="2" formatCode="General">
                  <c:v>4.9000000000000004</c:v>
                </c:pt>
                <c:pt idx="3" formatCode="General">
                  <c:v>284.7</c:v>
                </c:pt>
                <c:pt idx="4" formatCode="General">
                  <c:v>961.3</c:v>
                </c:pt>
                <c:pt idx="5" formatCode="#,##0.00">
                  <c:v>3210.4</c:v>
                </c:pt>
                <c:pt idx="6" formatCode="#,##0.00">
                  <c:v>1147.7</c:v>
                </c:pt>
                <c:pt idx="7" formatCode="General">
                  <c:v>184.1</c:v>
                </c:pt>
                <c:pt idx="8" formatCode="#,##0.00">
                  <c:v>1749.4</c:v>
                </c:pt>
                <c:pt idx="9" formatCode="General">
                  <c:v>0</c:v>
                </c:pt>
                <c:pt idx="10" formatCode="General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05-46F3-9DB3-904FBF3A2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D2E-45EF-AFB8-75A195A0B1C0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D2E-45EF-AFB8-75A195A0B1C0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D2E-45EF-AFB8-75A195A0B1C0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D2E-45EF-AFB8-75A195A0B1C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DD2E-45EF-AFB8-75A195A0B1C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DD2E-45EF-AFB8-75A195A0B1C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DD2E-45EF-AFB8-75A195A0B1C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DD2E-45EF-AFB8-75A195A0B1C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DD2E-45EF-AFB8-75A195A0B1C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DD2E-45EF-AFB8-75A195A0B1C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DD2E-45EF-AFB8-75A195A0B1C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DD2E-45EF-AFB8-75A195A0B1C0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2E-45EF-AFB8-75A195A0B1C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2E-45EF-AFB8-75A195A0B1C0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26838.7</c:v>
                </c:pt>
                <c:pt idx="1">
                  <c:v>1911.1</c:v>
                </c:pt>
                <c:pt idx="2" formatCode="General">
                  <c:v>296.10000000000002</c:v>
                </c:pt>
                <c:pt idx="3" formatCode="General">
                  <c:v>999.8</c:v>
                </c:pt>
                <c:pt idx="4" formatCode="General">
                  <c:v>4.2</c:v>
                </c:pt>
                <c:pt idx="5">
                  <c:v>3372.9</c:v>
                </c:pt>
                <c:pt idx="6">
                  <c:v>1193.5999999999999</c:v>
                </c:pt>
                <c:pt idx="7" formatCode="General">
                  <c:v>191.4</c:v>
                </c:pt>
                <c:pt idx="8">
                  <c:v>1081.2</c:v>
                </c:pt>
                <c:pt idx="9" formatCode="General">
                  <c:v>0</c:v>
                </c:pt>
                <c:pt idx="10" formatCode="General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2E-45EF-AFB8-75A195A0B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F8A-459A-B60D-F541EC104F82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F8A-459A-B60D-F541EC104F82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F8A-459A-B60D-F541EC104F82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F8A-459A-B60D-F541EC104F8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8F8A-459A-B60D-F541EC104F8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8F8A-459A-B60D-F541EC104F8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8F8A-459A-B60D-F541EC104F8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8F8A-459A-B60D-F541EC104F8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8F8A-459A-B60D-F541EC104F8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8F8A-459A-B60D-F541EC104F8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8F8A-459A-B60D-F541EC104F8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8F8A-459A-B60D-F541EC104F82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8A-459A-B60D-F541EC104F8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8A-459A-B60D-F541EC104F82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28997.3</c:v>
                </c:pt>
                <c:pt idx="1">
                  <c:v>1949.2</c:v>
                </c:pt>
                <c:pt idx="2" formatCode="General">
                  <c:v>307.89999999999998</c:v>
                </c:pt>
                <c:pt idx="3">
                  <c:v>1039.8</c:v>
                </c:pt>
                <c:pt idx="4" formatCode="General">
                  <c:v>3.6</c:v>
                </c:pt>
                <c:pt idx="5">
                  <c:v>3550.4</c:v>
                </c:pt>
                <c:pt idx="6">
                  <c:v>1241.3</c:v>
                </c:pt>
                <c:pt idx="7" formatCode="General">
                  <c:v>198.9</c:v>
                </c:pt>
                <c:pt idx="8">
                  <c:v>1083.7</c:v>
                </c:pt>
                <c:pt idx="9" formatCode="General">
                  <c:v>0</c:v>
                </c:pt>
                <c:pt idx="10" formatCode="General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8A-459A-B60D-F541EC104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39DB-4289-849C-9031EBAC84D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39DB-4289-849C-9031EBAC84D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39DB-4289-849C-9031EBAC84D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39DB-4289-849C-9031EBAC84D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DB-4289-849C-9031EBAC84D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DB-4289-849C-9031EBAC84D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188014.8</c:v>
                </c:pt>
                <c:pt idx="1">
                  <c:v>29273.1</c:v>
                </c:pt>
                <c:pt idx="2">
                  <c:v>134257.20000000001</c:v>
                </c:pt>
                <c:pt idx="3">
                  <c:v>2650.1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DB-4289-849C-9031EBAC8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748D-48F7-8B50-5B86CEAE7494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748D-48F7-8B50-5B86CEAE7494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748D-48F7-8B50-5B86CEAE7494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748D-48F7-8B50-5B86CEAE7494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8D-48F7-8B50-5B86CEAE74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8D-48F7-8B50-5B86CEAE7494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153160.29999999999</c:v>
                </c:pt>
                <c:pt idx="1">
                  <c:v>25779.599999999999</c:v>
                </c:pt>
                <c:pt idx="2">
                  <c:v>137505.79999999999</c:v>
                </c:pt>
                <c:pt idx="3">
                  <c:v>2916.7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8D-48F7-8B50-5B86CEAE7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3D3D-4F50-9C76-EE58CD314D93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3D3D-4F50-9C76-EE58CD314D93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3D3D-4F50-9C76-EE58CD314D93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3D3D-4F50-9C76-EE58CD314D93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3D-4F50-9C76-EE58CD314D9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3D-4F50-9C76-EE58CD314D93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150254</c:v>
                </c:pt>
                <c:pt idx="1">
                  <c:v>88340</c:v>
                </c:pt>
                <c:pt idx="2">
                  <c:v>141926.79999999999</c:v>
                </c:pt>
                <c:pt idx="3">
                  <c:v>3195.5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3D-4F50-9C76-EE58CD314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03-4036-94E9-830498DCDF0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A03-4036-94E9-830498DCDF0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A03-4036-94E9-830498DCDF0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A03-4036-94E9-830498DCDF0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A03-4036-94E9-830498DCDF0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A03-4036-94E9-830498DCDF0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A03-4036-94E9-830498DCDF0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A03-4036-94E9-830498DCDF0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A03-4036-94E9-830498DCDF0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DA03-4036-94E9-830498DCDF0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38464.800000000003</c:v>
                </c:pt>
                <c:pt idx="1">
                  <c:v>99</c:v>
                </c:pt>
                <c:pt idx="2">
                  <c:v>14965.2</c:v>
                </c:pt>
                <c:pt idx="3">
                  <c:v>129</c:v>
                </c:pt>
                <c:pt idx="4" formatCode="0.00">
                  <c:v>197412.1</c:v>
                </c:pt>
                <c:pt idx="5">
                  <c:v>44129.9</c:v>
                </c:pt>
                <c:pt idx="6" formatCode="0.00">
                  <c:v>17401.3</c:v>
                </c:pt>
                <c:pt idx="7">
                  <c:v>10432.1</c:v>
                </c:pt>
                <c:pt idx="8">
                  <c:v>3.2</c:v>
                </c:pt>
                <c:pt idx="9">
                  <c:v>31158.6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03-4036-94E9-830498DCD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BA2-4BE0-B99E-FC33F6B5202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BA2-4BE0-B99E-FC33F6B5202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BA2-4BE0-B99E-FC33F6B5202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BA2-4BE0-B99E-FC33F6B520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BA2-4BE0-B99E-FC33F6B5202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BA2-4BE0-B99E-FC33F6B5202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BA2-4BE0-B99E-FC33F6B5202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BA2-4BE0-B99E-FC33F6B5202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BA2-4BE0-B99E-FC33F6B5202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7765.9</c:v>
                </c:pt>
                <c:pt idx="3" formatCode="General">
                  <c:v>177241.9</c:v>
                </c:pt>
                <c:pt idx="4" formatCode="General">
                  <c:v>36688.1</c:v>
                </c:pt>
                <c:pt idx="5" formatCode="General">
                  <c:v>17338.599999999999</c:v>
                </c:pt>
                <c:pt idx="6" formatCode="General">
                  <c:v>15003.9</c:v>
                </c:pt>
                <c:pt idx="7" formatCode="General">
                  <c:v>3245.67</c:v>
                </c:pt>
                <c:pt idx="8" formatCode="General">
                  <c:v>27349.599999999999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A2-4BE0-B99E-FC33F6B52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CB-4C06-B1A5-07977FD861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FCB-4C06-B1A5-07977FD8616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FCB-4C06-B1A5-07977FD861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FCB-4C06-B1A5-07977FD861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FCB-4C06-B1A5-07977FD861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FCB-4C06-B1A5-07977FD861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FCB-4C06-B1A5-07977FD861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FCB-4C06-B1A5-07977FD8616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FCB-4C06-B1A5-07977FD8616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73558.899999999994</c:v>
                </c:pt>
                <c:pt idx="3" formatCode="General">
                  <c:v>170981.7</c:v>
                </c:pt>
                <c:pt idx="4" formatCode="General">
                  <c:v>37826.699999999997</c:v>
                </c:pt>
                <c:pt idx="5" formatCode="General">
                  <c:v>17380.900000000001</c:v>
                </c:pt>
                <c:pt idx="6" formatCode="General">
                  <c:v>15013.1</c:v>
                </c:pt>
                <c:pt idx="7" formatCode="General">
                  <c:v>3245.67</c:v>
                </c:pt>
                <c:pt idx="8" formatCode="General">
                  <c:v>27297.5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CB-4C06-B1A5-07977FD86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20.12.2022 №85 (в редакции от 18.04.2023 №22))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99890"/>
            <a:ext cx="8077199" cy="557711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поддержка 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заключение 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62840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354066,7 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354195,2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-128,5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27475,4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27297,5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128,5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0,4%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27475,4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27297,5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63431,7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/>
              <a:t>319452,9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</a:rPr>
              <a:t>283434,1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345310,4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34613,8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35928,3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38405,9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15928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9009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930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153401,0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117232,0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-  111848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134257,2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137505,8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141926,8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29273,1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–25779,6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88340,1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2650,1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2916,7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3195,5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3845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1585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41299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97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8269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123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 smtClean="0">
                <a:latin typeface="Georgia" panose="02040502050405020303" pitchFamily="18" charset="0"/>
              </a:rPr>
              <a:t>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"Укрепление 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"Регистрация права 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altLang="ru-RU" sz="1300" dirty="0" smtClean="0">
                <a:latin typeface="Georgia" pitchFamily="18" charset="0"/>
              </a:rPr>
              <a:t>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3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строительство шахтных колодцев, расположенных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».</a:t>
            </a:r>
            <a:endParaRPr lang="ru-RU" altLang="ru-RU" sz="1300" dirty="0" smtClean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-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68799"/>
              </p:ext>
            </p:extLst>
          </p:nvPr>
        </p:nvGraphicFramePr>
        <p:xfrm>
          <a:off x="838200" y="1066801"/>
          <a:ext cx="7391400" cy="79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7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204334069,00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184642969,21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178316760,33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50907"/>
              </p:ext>
            </p:extLst>
          </p:nvPr>
        </p:nvGraphicFramePr>
        <p:xfrm>
          <a:off x="762000" y="2057400"/>
          <a:ext cx="7391400" cy="4666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129221610,00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114236539,33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111536129,33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42630348,00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35252678,00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35429278,00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 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8843331,00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8786207,00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9100982,00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41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7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296200,00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935791"/>
              </p:ext>
            </p:extLst>
          </p:nvPr>
        </p:nvGraphicFramePr>
        <p:xfrm>
          <a:off x="827088" y="381000"/>
          <a:ext cx="7326312" cy="5430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7310897,00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6965709,00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7019096,00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1527600,00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6020800,00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6068100,00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6107000,00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8460283,00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11509935,88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7300475,00</a:t>
                      </a:r>
                    </a:p>
                    <a:p>
                      <a:pPr algn="ctr"/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04652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25987750,00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21639219,00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21446462,00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68716"/>
              </p:ext>
            </p:extLst>
          </p:nvPr>
        </p:nvGraphicFramePr>
        <p:xfrm>
          <a:off x="685800" y="2590800"/>
          <a:ext cx="7848601" cy="341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24637750,00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20989219,00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21446462,00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650000,00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26196"/>
              </p:ext>
            </p:extLst>
          </p:nvPr>
        </p:nvGraphicFramePr>
        <p:xfrm>
          <a:off x="1371600" y="1752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127000,00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47069"/>
              </p:ext>
            </p:extLst>
          </p:nvPr>
        </p:nvGraphicFramePr>
        <p:xfrm>
          <a:off x="838200" y="2895600"/>
          <a:ext cx="7696200" cy="295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-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и комплектование книжного фонда централизованной библиотечной системы;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сохранение культурного наследия;                                              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укрепление материально-технической базы учреждений культуры района;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внедрение и расширение инновационных технологий в сфере культуры;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поддержка деятельности творческих коллективов;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создание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07996"/>
              </p:ext>
            </p:extLst>
          </p:nvPr>
        </p:nvGraphicFramePr>
        <p:xfrm>
          <a:off x="838200" y="1371600"/>
          <a:ext cx="73152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47819349,00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39983576,00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41294145,00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0178"/>
              </p:ext>
            </p:extLst>
          </p:nvPr>
        </p:nvGraphicFramePr>
        <p:xfrm>
          <a:off x="762000" y="2438400"/>
          <a:ext cx="7620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1857900,00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1438900,00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1497200,00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3697355,00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3295489,00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3467389,00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1207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7743789,00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7527129,00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7809000,00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23713764,00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17007615,00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17697644,00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10806541,00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10714443,00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10822912,00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эффективное управление муниципальным долгом;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достижение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 smtClean="0">
                <a:latin typeface="Georgia" panose="02040502050405020303" pitchFamily="18" charset="0"/>
              </a:rPr>
              <a:t>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72165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32488265,00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32233653,67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32376682,67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705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68215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62069"/>
              </p:ext>
            </p:extLst>
          </p:nvPr>
        </p:nvGraphicFramePr>
        <p:xfrm>
          <a:off x="381000" y="2133600"/>
          <a:ext cx="7924800" cy="3088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5009619,33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4880808,00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5075937,00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27475400,00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27349600,00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27297500,00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93662" y="27432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11329"/>
              </p:ext>
            </p:extLst>
          </p:nvPr>
        </p:nvGraphicFramePr>
        <p:xfrm>
          <a:off x="1905000" y="41148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1372500,00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19713"/>
            <a:ext cx="2460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31800" y="3048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39264"/>
              </p:ext>
            </p:extLst>
          </p:nvPr>
        </p:nvGraphicFramePr>
        <p:xfrm>
          <a:off x="1371600" y="157718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13268673,00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6193379,00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73558900,00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609600" y="44196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«Проведение капитального ремонта и (или) строительство шахтных колодцев, расположенных на территории муниципального образования «Велижский район»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91402"/>
              </p:ext>
            </p:extLst>
          </p:nvPr>
        </p:nvGraphicFramePr>
        <p:xfrm>
          <a:off x="1498599" y="5562600"/>
          <a:ext cx="6705600" cy="7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4089399" cy="17525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588"/>
              </p:ext>
            </p:extLst>
          </p:nvPr>
        </p:nvGraphicFramePr>
        <p:xfrm>
          <a:off x="1600200" y="149860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38113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522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191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2025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charset="0"/>
                        </a:rPr>
                        <a:t>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56656"/>
              </p:ext>
            </p:extLst>
          </p:nvPr>
        </p:nvGraphicFramePr>
        <p:xfrm>
          <a:off x="381000" y="3581400"/>
          <a:ext cx="84582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8362" y="127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23539"/>
              </p:ext>
            </p:extLst>
          </p:nvPr>
        </p:nvGraphicFramePr>
        <p:xfrm>
          <a:off x="228600" y="10668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10432121,00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15003934,00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15013137,00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5900"/>
              </p:ext>
            </p:extLst>
          </p:nvPr>
        </p:nvGraphicFramePr>
        <p:xfrm>
          <a:off x="304800" y="2667000"/>
          <a:ext cx="8001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284421,00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230634,00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239837,00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10131700,00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2746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9299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814252,00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835452,00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781500,00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6608"/>
              </p:ext>
            </p:extLst>
          </p:nvPr>
        </p:nvGraphicFramePr>
        <p:xfrm>
          <a:off x="381000" y="1447800"/>
          <a:ext cx="6400800" cy="9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3000,00 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304800" y="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462756" y="2057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7643"/>
              </p:ext>
            </p:extLst>
          </p:nvPr>
        </p:nvGraphicFramePr>
        <p:xfrm>
          <a:off x="609600" y="102711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03058"/>
              </p:ext>
            </p:extLst>
          </p:nvPr>
        </p:nvGraphicFramePr>
        <p:xfrm>
          <a:off x="1523999" y="3182612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400" y="4116387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78645"/>
              </p:ext>
            </p:extLst>
          </p:nvPr>
        </p:nvGraphicFramePr>
        <p:xfrm>
          <a:off x="819943" y="54864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34" y="1018381"/>
            <a:ext cx="1821466" cy="913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12" y="5486400"/>
            <a:ext cx="1640431" cy="87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75" y="4601764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431800" y="2988471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Социальное обеспечение детей - сирот</a:t>
            </a:r>
            <a:br>
              <a:rPr lang="ru-RU" altLang="ru-RU" sz="18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/>
            </a:r>
            <a:br>
              <a:rPr lang="ru-RU" altLang="ru-RU" sz="2000" b="1" dirty="0">
                <a:latin typeface="Georgia" pitchFamily="18" charset="0"/>
              </a:rPr>
            </a:b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2023-2025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601765"/>
            <a:ext cx="3429000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188693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55601"/>
              </p:ext>
            </p:extLst>
          </p:nvPr>
        </p:nvGraphicFramePr>
        <p:xfrm>
          <a:off x="441326" y="4989014"/>
          <a:ext cx="3984624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41252"/>
              </p:ext>
            </p:extLst>
          </p:nvPr>
        </p:nvGraphicFramePr>
        <p:xfrm>
          <a:off x="990600" y="3390698"/>
          <a:ext cx="5842000" cy="961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3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6020800,00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6068100,00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6107000,00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6800" y="993923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54835"/>
              </p:ext>
            </p:extLst>
          </p:nvPr>
        </p:nvGraphicFramePr>
        <p:xfrm>
          <a:off x="1600200" y="1891309"/>
          <a:ext cx="6400800" cy="816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1018245,69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908274,20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911586,66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6727"/>
              </p:ext>
            </p:extLst>
          </p:nvPr>
        </p:nvGraphicFramePr>
        <p:xfrm>
          <a:off x="914400" y="2667000"/>
          <a:ext cx="7391400" cy="384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7379008,00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10013632,00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6219200,00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"Успех каждого ребенка"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415028,88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1081275,00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8460283,00 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11509935,88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7300475,00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2445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8985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 на 2023 и плановый период 2024 и 2025 годов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12981</TotalTime>
  <Words>3593</Words>
  <Application>Microsoft Office PowerPoint</Application>
  <PresentationFormat>Экран (4:3)</PresentationFormat>
  <Paragraphs>569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46</vt:i4>
      </vt:variant>
    </vt:vector>
  </HeadingPairs>
  <TitlesOfParts>
    <vt:vector size="72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Основные задачи бюджетной и налоговой политики  муниципального образования «Велижский район» на 2023 и плановый период 2024 и 2025 годов 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Презентация PowerPoint</vt:lpstr>
      <vt:lpstr>Структура расходов бюджета муниципального образования «Велижский район» на 2023 год, тыс. руб.</vt:lpstr>
      <vt:lpstr>Структура расходов бюджета муниципального образования «Велижский район» на плановый период 2024 года, тыс. руб.</vt:lpstr>
      <vt:lpstr>Структура расходов бюджета муниципального образования «Велижский район» на плановый период 2025 года,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1337</cp:revision>
  <cp:lastPrinted>2016-01-21T12:34:56Z</cp:lastPrinted>
  <dcterms:created xsi:type="dcterms:W3CDTF">1601-01-01T00:00:00Z</dcterms:created>
  <dcterms:modified xsi:type="dcterms:W3CDTF">2023-09-26T08:02:11Z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