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8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9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3828" r:id="rId2"/>
    <p:sldMasterId id="2147483987" r:id="rId3"/>
    <p:sldMasterId id="2147484001" r:id="rId4"/>
    <p:sldMasterId id="2147484282" r:id="rId5"/>
    <p:sldMasterId id="2147484559" r:id="rId6"/>
    <p:sldMasterId id="2147485659" r:id="rId7"/>
    <p:sldMasterId id="2147485706" r:id="rId8"/>
    <p:sldMasterId id="2147485748" r:id="rId9"/>
    <p:sldMasterId id="2147487770" r:id="rId10"/>
    <p:sldMasterId id="2147507326" r:id="rId11"/>
    <p:sldMasterId id="2147518909" r:id="rId12"/>
  </p:sldMasterIdLst>
  <p:notesMasterIdLst>
    <p:notesMasterId r:id="rId75"/>
  </p:notesMasterIdLst>
  <p:sldIdLst>
    <p:sldId id="256" r:id="rId13"/>
    <p:sldId id="257" r:id="rId14"/>
    <p:sldId id="258" r:id="rId15"/>
    <p:sldId id="332" r:id="rId16"/>
    <p:sldId id="259" r:id="rId17"/>
    <p:sldId id="328" r:id="rId18"/>
    <p:sldId id="325" r:id="rId19"/>
    <p:sldId id="264" r:id="rId20"/>
    <p:sldId id="323" r:id="rId21"/>
    <p:sldId id="324" r:id="rId22"/>
    <p:sldId id="313" r:id="rId23"/>
    <p:sldId id="314" r:id="rId24"/>
    <p:sldId id="311" r:id="rId25"/>
    <p:sldId id="312" r:id="rId26"/>
    <p:sldId id="343" r:id="rId27"/>
    <p:sldId id="344" r:id="rId28"/>
    <p:sldId id="326" r:id="rId29"/>
    <p:sldId id="345" r:id="rId30"/>
    <p:sldId id="260" r:id="rId31"/>
    <p:sldId id="261" r:id="rId32"/>
    <p:sldId id="306" r:id="rId33"/>
    <p:sldId id="308" r:id="rId34"/>
    <p:sldId id="309" r:id="rId35"/>
    <p:sldId id="263" r:id="rId36"/>
    <p:sldId id="302" r:id="rId37"/>
    <p:sldId id="303" r:id="rId38"/>
    <p:sldId id="304" r:id="rId39"/>
    <p:sldId id="290" r:id="rId40"/>
    <p:sldId id="292" r:id="rId41"/>
    <p:sldId id="291" r:id="rId42"/>
    <p:sldId id="273" r:id="rId43"/>
    <p:sldId id="327" r:id="rId44"/>
    <p:sldId id="342" r:id="rId45"/>
    <p:sldId id="317" r:id="rId46"/>
    <p:sldId id="268" r:id="rId47"/>
    <p:sldId id="293" r:id="rId48"/>
    <p:sldId id="318" r:id="rId49"/>
    <p:sldId id="339" r:id="rId50"/>
    <p:sldId id="299" r:id="rId51"/>
    <p:sldId id="340" r:id="rId52"/>
    <p:sldId id="319" r:id="rId53"/>
    <p:sldId id="295" r:id="rId54"/>
    <p:sldId id="271" r:id="rId55"/>
    <p:sldId id="320" r:id="rId56"/>
    <p:sldId id="296" r:id="rId57"/>
    <p:sldId id="287" r:id="rId58"/>
    <p:sldId id="269" r:id="rId59"/>
    <p:sldId id="341" r:id="rId60"/>
    <p:sldId id="315" r:id="rId61"/>
    <p:sldId id="289" r:id="rId62"/>
    <p:sldId id="338" r:id="rId63"/>
    <p:sldId id="285" r:id="rId64"/>
    <p:sldId id="321" r:id="rId65"/>
    <p:sldId id="288" r:id="rId66"/>
    <p:sldId id="334" r:id="rId67"/>
    <p:sldId id="333" r:id="rId68"/>
    <p:sldId id="297" r:id="rId69"/>
    <p:sldId id="337" r:id="rId70"/>
    <p:sldId id="331" r:id="rId71"/>
    <p:sldId id="272" r:id="rId72"/>
    <p:sldId id="322" r:id="rId73"/>
    <p:sldId id="274" r:id="rId74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9012"/>
    <a:srgbClr val="FBA293"/>
    <a:srgbClr val="F08746"/>
    <a:srgbClr val="808000"/>
    <a:srgbClr val="65651B"/>
    <a:srgbClr val="F49784"/>
    <a:srgbClr val="F4BD9E"/>
    <a:srgbClr val="B9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1" autoAdjust="0"/>
    <p:restoredTop sz="96092" autoAdjust="0"/>
  </p:normalViewPr>
  <p:slideViewPr>
    <p:cSldViewPr>
      <p:cViewPr>
        <p:scale>
          <a:sx n="120" d="100"/>
          <a:sy n="120" d="100"/>
        </p:scale>
        <p:origin x="-1338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slide" Target="slides/slide62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>
                <a:solidFill>
                  <a:schemeClr val="tx1"/>
                </a:solidFill>
              </a:rPr>
              <a:t>Темп роста населения,</a:t>
            </a:r>
            <a:r>
              <a:rPr lang="ru-RU" sz="1800" baseline="0" dirty="0" smtClean="0">
                <a:solidFill>
                  <a:schemeClr val="tx1"/>
                </a:solidFill>
              </a:rPr>
              <a:t> %</a:t>
            </a:r>
            <a:endParaRPr lang="ru-RU" sz="18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человек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dLbl>
              <c:idx val="0"/>
              <c:layout>
                <c:manualLayout>
                  <c:x val="3.0615897333485492E-2"/>
                  <c:y val="-2.259565221696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419077656053863E-2"/>
                  <c:y val="-2.1933045860910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490335311346951E-2"/>
                  <c:y val="-3.3776125061502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9999999999999923E-3"/>
                  <c:y val="-4.2931045536406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10351</c:v>
                </c:pt>
                <c:pt idx="1">
                  <c:v>10173</c:v>
                </c:pt>
                <c:pt idx="2">
                  <c:v>10117</c:v>
                </c:pt>
                <c:pt idx="3">
                  <c:v>9843</c:v>
                </c:pt>
                <c:pt idx="4">
                  <c:v>8985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510848"/>
        <c:axId val="130512384"/>
      </c:barChart>
      <c:lineChart>
        <c:grouping val="standard"/>
        <c:varyColors val="0"/>
        <c:ser>
          <c:idx val="2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1237113402061855E-2"/>
                  <c:y val="-2.54237288135593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1237113402061855E-2"/>
                  <c:y val="3.38983050847457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0927835051546455E-2"/>
                  <c:y val="7.6271186440677971E-2"/>
                </c:manualLayout>
              </c:layout>
              <c:tx>
                <c:rich>
                  <a:bodyPr/>
                  <a:lstStyle/>
                  <a:p>
                    <a:fld id="{6CD02FE2-B658-4904-B805-DF8C76E906CE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3.8418413990386036E-2"/>
                  <c:y val="0.32578334526366021"/>
                </c:manualLayout>
              </c:layout>
              <c:tx>
                <c:rich>
                  <a:bodyPr/>
                  <a:lstStyle/>
                  <a:p>
                    <a:fld id="{9C619421-8767-4580-9B0E-DC057F425342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3.0927835051546518E-2"/>
                  <c:y val="4.2372881355932097E-2"/>
                </c:manualLayout>
              </c:layout>
              <c:tx>
                <c:rich>
                  <a:bodyPr/>
                  <a:lstStyle/>
                  <a:p>
                    <a:fld id="{63529398-096C-4AEF-9A21-B810F74D32AA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Лист1!$D$2:$D$6</c:f>
              <c:numCache>
                <c:formatCode>0.00</c:formatCode>
                <c:ptCount val="5"/>
                <c:pt idx="0">
                  <c:v>98.22</c:v>
                </c:pt>
                <c:pt idx="1">
                  <c:v>98.280359385566612</c:v>
                </c:pt>
                <c:pt idx="2">
                  <c:v>99.449523247812849</c:v>
                </c:pt>
                <c:pt idx="3">
                  <c:v>97.291687259068894</c:v>
                </c:pt>
                <c:pt idx="4">
                  <c:v>91.283145382505339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519808"/>
        <c:axId val="130513920"/>
      </c:lineChart>
      <c:catAx>
        <c:axId val="13051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512384"/>
        <c:crosses val="autoZero"/>
        <c:auto val="1"/>
        <c:lblAlgn val="ctr"/>
        <c:lblOffset val="100"/>
        <c:noMultiLvlLbl val="0"/>
      </c:catAx>
      <c:valAx>
        <c:axId val="13051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510848"/>
        <c:crosses val="autoZero"/>
        <c:crossBetween val="between"/>
      </c:valAx>
      <c:valAx>
        <c:axId val="130513920"/>
        <c:scaling>
          <c:orientation val="minMax"/>
        </c:scaling>
        <c:delete val="0"/>
        <c:axPos val="r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519808"/>
        <c:crosses val="max"/>
        <c:crossBetween val="between"/>
      </c:valAx>
      <c:catAx>
        <c:axId val="130519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05139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</c:v>
                </c:pt>
                <c:pt idx="5">
                  <c:v>Физическая культура и спорт</c:v>
                </c:pt>
                <c:pt idx="6">
                  <c:v>Обслуживание государственного и муниципального долга</c:v>
                </c:pt>
                <c:pt idx="7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37813.199999999997</c:v>
                </c:pt>
                <c:pt idx="1">
                  <c:v>5592.4</c:v>
                </c:pt>
                <c:pt idx="2">
                  <c:v>193347.9</c:v>
                </c:pt>
                <c:pt idx="3">
                  <c:v>46457.599999999999</c:v>
                </c:pt>
                <c:pt idx="4">
                  <c:v>20249</c:v>
                </c:pt>
                <c:pt idx="5">
                  <c:v>635.1</c:v>
                </c:pt>
                <c:pt idx="6">
                  <c:v>3.2</c:v>
                </c:pt>
                <c:pt idx="7">
                  <c:v>28522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расходов, предусмотренных на</a:t>
            </a:r>
            <a:r>
              <a:rPr lang="en-US" sz="16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муниципальных программ в расходах местного бюджета на 2024 год и плановый период 2025-2026 годов, тыс. рублей</a:t>
            </a:r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214156824146984"/>
          <c:y val="0.34752210250034538"/>
          <c:w val="0.83445565398075239"/>
          <c:h val="0.41050145047658515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расходов всего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6.2770562770562768E-2"/>
                  <c:y val="3.968253968253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1948051948051986E-2"/>
                  <c:y val="3.96825396825382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5454545454545456E-2"/>
                  <c:y val="3.968253968253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446598.7</c:v>
                </c:pt>
                <c:pt idx="1">
                  <c:v>333124.90000000002</c:v>
                </c:pt>
                <c:pt idx="2">
                  <c:v>341589.5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муниципальные программы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5.84415584415584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19480519480519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545454545454545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423714.5</c:v>
                </c:pt>
                <c:pt idx="1">
                  <c:v>314320.2</c:v>
                </c:pt>
                <c:pt idx="2">
                  <c:v>318519.09999999998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1801856"/>
        <c:axId val="131804544"/>
        <c:axId val="0"/>
      </c:bar3DChart>
      <c:catAx>
        <c:axId val="13180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804544"/>
        <c:crosses val="autoZero"/>
        <c:auto val="1"/>
        <c:lblAlgn val="ctr"/>
        <c:lblOffset val="100"/>
        <c:noMultiLvlLbl val="0"/>
      </c:catAx>
      <c:valAx>
        <c:axId val="13180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80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расходов на реализацию муниципальных программ в расходах местного бюджета на 2024 год и плановый период 2025-2026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9603117792094164E-2"/>
          <c:y val="0.37622416338582676"/>
          <c:w val="0.88817465998568357"/>
          <c:h val="0.336428805774278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расходов всего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муниципальные программы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0.94879999999999998</c:v>
                </c:pt>
                <c:pt idx="1">
                  <c:v>0.94359999999999999</c:v>
                </c:pt>
                <c:pt idx="2">
                  <c:v>0.9325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215168"/>
        <c:axId val="132217856"/>
      </c:barChart>
      <c:catAx>
        <c:axId val="132215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217856"/>
        <c:crosses val="autoZero"/>
        <c:auto val="1"/>
        <c:lblAlgn val="ctr"/>
        <c:lblOffset val="100"/>
        <c:tickMarkSkip val="1"/>
        <c:noMultiLvlLbl val="0"/>
      </c:catAx>
      <c:valAx>
        <c:axId val="132217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215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1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налог на вменный доход для отдельных видов деятельности</c:v>
                </c:pt>
                <c:pt idx="3">
                  <c:v>Единый сельскохозяйственный налог</c:v>
                </c:pt>
                <c:pt idx="4">
                  <c:v>Налог, взимаемый с применением патентной системы налогообложения</c:v>
                </c:pt>
                <c:pt idx="5">
                  <c:v>Акцизы по подакцизным товарам (продукции), производимым на территории Российской Федерации</c:v>
                </c:pt>
                <c:pt idx="6">
                  <c:v>Государственная пошлина</c:v>
                </c:pt>
                <c:pt idx="7">
                  <c:v>Денежные взыскания (штрафы,санкции,возмещение ущерба)</c:v>
                </c:pt>
                <c:pt idx="8">
                  <c:v>Доходы от использования имущества,находящегося в муниципальной собственности</c:v>
                </c:pt>
                <c:pt idx="9">
                  <c:v>Доходы от продажи материальных и нематериальных активов</c:v>
                </c:pt>
                <c:pt idx="10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30841.1</c:v>
                </c:pt>
                <c:pt idx="1">
                  <c:v>2228.3000000000002</c:v>
                </c:pt>
                <c:pt idx="2">
                  <c:v>0</c:v>
                </c:pt>
                <c:pt idx="3">
                  <c:v>131.80000000000001</c:v>
                </c:pt>
                <c:pt idx="4">
                  <c:v>758.3</c:v>
                </c:pt>
                <c:pt idx="5" formatCode="#,##0.00">
                  <c:v>4937.7</c:v>
                </c:pt>
                <c:pt idx="6">
                  <c:v>1029.4000000000001</c:v>
                </c:pt>
                <c:pt idx="7">
                  <c:v>519.29999999999995</c:v>
                </c:pt>
                <c:pt idx="8" formatCode="#,##0.00">
                  <c:v>1496.5</c:v>
                </c:pt>
                <c:pt idx="9">
                  <c:v>0</c:v>
                </c:pt>
                <c:pt idx="10" formatCode="0.0">
                  <c:v>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egendEntry>
        <c:idx val="10"/>
        <c:delete val="1"/>
      </c:legendEntry>
      <c:layout>
        <c:manualLayout>
          <c:xMode val="edge"/>
          <c:yMode val="edge"/>
          <c:x val="7.4127164938595988E-3"/>
          <c:y val="0.40536228632042759"/>
          <c:w val="0.99001183458192343"/>
          <c:h val="0.5946377136795724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сельскохозяйственный налог</c:v>
                </c:pt>
                <c:pt idx="3">
                  <c:v>Налог, взимаемый с применением патентной системы налогообложения</c:v>
                </c:pt>
                <c:pt idx="4">
                  <c:v>Единый налог на вменённый доход для отдельных видов деятельности</c:v>
                </c:pt>
                <c:pt idx="5">
                  <c:v>Акцизы по подакцизным товарам (продукции), производимым на территории Российской Федерации</c:v>
                </c:pt>
                <c:pt idx="6">
                  <c:v>Государственная пошлина</c:v>
                </c:pt>
                <c:pt idx="7">
                  <c:v>Денежные взыскания (штрафы,санкции,возмещение ущерба)</c:v>
                </c:pt>
                <c:pt idx="8">
                  <c:v>Доходы от использования имущества,находящегося в муниципальной собственности</c:v>
                </c:pt>
                <c:pt idx="9">
                  <c:v>Доходы от продажи материальных и нематериальных активов</c:v>
                </c:pt>
                <c:pt idx="10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33014.6</c:v>
                </c:pt>
                <c:pt idx="1">
                  <c:v>2343.5</c:v>
                </c:pt>
                <c:pt idx="2">
                  <c:v>136</c:v>
                </c:pt>
                <c:pt idx="3">
                  <c:v>788.6</c:v>
                </c:pt>
                <c:pt idx="4">
                  <c:v>0</c:v>
                </c:pt>
                <c:pt idx="5" formatCode="#\ ##0.0">
                  <c:v>5071.7</c:v>
                </c:pt>
                <c:pt idx="6">
                  <c:v>1070.5</c:v>
                </c:pt>
                <c:pt idx="7">
                  <c:v>526.1</c:v>
                </c:pt>
                <c:pt idx="8" formatCode="#,##0.00">
                  <c:v>1224.5</c:v>
                </c:pt>
                <c:pt idx="9">
                  <c:v>0</c:v>
                </c:pt>
                <c:pt idx="10">
                  <c:v>85.1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сельскохозяйственный налог</c:v>
                </c:pt>
                <c:pt idx="3">
                  <c:v>Налог, взимаемый с применением патентной системы налогообложения</c:v>
                </c:pt>
                <c:pt idx="4">
                  <c:v>Единый налог на вменённый доход для отдельных видов деятельности</c:v>
                </c:pt>
                <c:pt idx="5">
                  <c:v>Акцизы по подакцизным товарам (продукции), производимым на территории Российской Федерации</c:v>
                </c:pt>
                <c:pt idx="6">
                  <c:v>Государственная пошлина</c:v>
                </c:pt>
                <c:pt idx="7">
                  <c:v>Денежные взыскания (штрафы,санкции,возмещение ущерба)</c:v>
                </c:pt>
                <c:pt idx="8">
                  <c:v>Доходы от использования имущества,находящегося в муниципальной собственности</c:v>
                </c:pt>
                <c:pt idx="9">
                  <c:v>Доходы от продажи материальных и нематериальных активов</c:v>
                </c:pt>
                <c:pt idx="10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 formatCode="#,##0.00">
                  <c:v>35539.699999999997</c:v>
                </c:pt>
                <c:pt idx="1">
                  <c:v>2466.1999999999998</c:v>
                </c:pt>
                <c:pt idx="2">
                  <c:v>141.5</c:v>
                </c:pt>
                <c:pt idx="3" formatCode="#,##0.00">
                  <c:v>820.1</c:v>
                </c:pt>
                <c:pt idx="4">
                  <c:v>0</c:v>
                </c:pt>
                <c:pt idx="5" formatCode="#,##0.00">
                  <c:v>5068.8</c:v>
                </c:pt>
                <c:pt idx="6">
                  <c:v>1113.4000000000001</c:v>
                </c:pt>
                <c:pt idx="7">
                  <c:v>549.5</c:v>
                </c:pt>
                <c:pt idx="8" formatCode="#,##0.00">
                  <c:v>1227.8</c:v>
                </c:pt>
                <c:pt idx="9">
                  <c:v>0</c:v>
                </c:pt>
                <c:pt idx="10">
                  <c:v>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820678060211018"/>
          <c:y val="4.0611562155766799E-2"/>
          <c:w val="0.40510636758594254"/>
          <c:h val="0.744750316184570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год, %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FBA293"/>
              </a:solidFill>
            </c:spPr>
          </c:dPt>
          <c:dPt>
            <c:idx val="1"/>
            <c:bubble3D val="0"/>
            <c:explosion val="7"/>
            <c:spPr>
              <a:solidFill>
                <a:srgbClr val="BD582C"/>
              </a:solidFill>
            </c:spPr>
          </c:dPt>
          <c:dPt>
            <c:idx val="2"/>
            <c:bubble3D val="0"/>
            <c:explosion val="4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Pt>
            <c:idx val="4"/>
            <c:bubble3D val="0"/>
            <c:explosion val="8"/>
            <c:spPr>
              <a:solidFill>
                <a:srgbClr val="849012"/>
              </a:solidFill>
            </c:spPr>
          </c:dPt>
          <c:dLbls>
            <c:dLbl>
              <c:idx val="3"/>
              <c:layout>
                <c:manualLayout>
                  <c:x val="4.9734594226206628E-3"/>
                  <c:y val="3.4326424870466311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Calibri" panose="020F0502020204030204" pitchFamily="34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  <c:pt idx="4">
                  <c:v>Прочие доходы (налоговые и неналоговые)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0.4481</c:v>
                </c:pt>
                <c:pt idx="1">
                  <c:v>0.1072</c:v>
                </c:pt>
                <c:pt idx="2">
                  <c:v>0.34279999999999999</c:v>
                </c:pt>
                <c:pt idx="3">
                  <c:v>3.2000000000000002E-3</c:v>
                </c:pt>
                <c:pt idx="4">
                  <c:v>9.8699999999999996E-2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0"/>
          <c:y val="1.935192362612706E-2"/>
          <c:w val="0.28580015308073309"/>
          <c:h val="0.68808881726571758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820678060211018"/>
          <c:y val="7.6880992207580268E-2"/>
          <c:w val="0.40510636758594254"/>
          <c:h val="0.744750316184570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 %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BA293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Pt>
            <c:idx val="4"/>
            <c:bubble3D val="0"/>
            <c:spPr>
              <a:solidFill>
                <a:srgbClr val="849012"/>
              </a:solidFill>
            </c:spPr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  <c:pt idx="4">
                  <c:v>Прочие доходы (налоговые и неналоговые)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0.3861</c:v>
                </c:pt>
                <c:pt idx="1">
                  <c:v>1.8599999999999998E-2</c:v>
                </c:pt>
                <c:pt idx="2">
                  <c:v>0.45829999999999999</c:v>
                </c:pt>
                <c:pt idx="3">
                  <c:v>4.1000000000000003E-3</c:v>
                </c:pt>
                <c:pt idx="4">
                  <c:v>0.13289999999999999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4.7849332952551928E-2"/>
          <c:w val="0.27875417848485584"/>
          <c:h val="0.5430110970584635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99265887119271"/>
          <c:y val="6.1336950756803066E-2"/>
          <c:w val="0.41475979662321383"/>
          <c:h val="0.7624972461343885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 %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rgbClr val="FBA293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explosion val="5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Pt>
            <c:idx val="4"/>
            <c:bubble3D val="0"/>
            <c:explosion val="4"/>
            <c:spPr>
              <a:solidFill>
                <a:srgbClr val="849012"/>
              </a:solidFill>
            </c:spPr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  <c:pt idx="4">
                  <c:v>Прочие доходы (налоговые и неналоговые)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0.37830000000000003</c:v>
                </c:pt>
                <c:pt idx="1">
                  <c:v>1.7999999999999999E-2</c:v>
                </c:pt>
                <c:pt idx="2">
                  <c:v>0.46200000000000002</c:v>
                </c:pt>
                <c:pt idx="3">
                  <c:v>4.1999999999999997E-3</c:v>
                </c:pt>
                <c:pt idx="4">
                  <c:v>0.13750000000000001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0"/>
          <c:y val="3.2305291501774726E-2"/>
          <c:w val="0.24443606571419885"/>
          <c:h val="0.6362753457631267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Обслуживание государственного и муниципального долга</c:v>
                </c:pt>
                <c:pt idx="9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56279.1</c:v>
                </c:pt>
                <c:pt idx="1">
                  <c:v>99</c:v>
                </c:pt>
                <c:pt idx="2">
                  <c:v>31809</c:v>
                </c:pt>
                <c:pt idx="3">
                  <c:v>67</c:v>
                </c:pt>
                <c:pt idx="4" formatCode="0.00">
                  <c:v>234223.9</c:v>
                </c:pt>
                <c:pt idx="5">
                  <c:v>53001.5</c:v>
                </c:pt>
                <c:pt idx="6" formatCode="0.00">
                  <c:v>21142.9</c:v>
                </c:pt>
                <c:pt idx="7">
                  <c:v>21288.400000000001</c:v>
                </c:pt>
                <c:pt idx="8">
                  <c:v>3.2</c:v>
                </c:pt>
                <c:pt idx="9">
                  <c:v>28684.7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47207640711577"/>
          <c:y val="8.4948109385781526E-2"/>
          <c:w val="0.44726584524156704"/>
          <c:h val="0.813267585263069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dLbl>
              <c:idx val="5"/>
              <c:layout>
                <c:manualLayout>
                  <c:x val="2.1524253912705356E-2"/>
                  <c:y val="5.6932856057373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</c:v>
                </c:pt>
                <c:pt idx="9">
                  <c:v>Условно утвержденные расходы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37802.300000000003</c:v>
                </c:pt>
                <c:pt idx="1">
                  <c:v>6357.3</c:v>
                </c:pt>
                <c:pt idx="2">
                  <c:v>85.1</c:v>
                </c:pt>
                <c:pt idx="3">
                  <c:v>190894.6</c:v>
                </c:pt>
                <c:pt idx="4">
                  <c:v>44595.4</c:v>
                </c:pt>
                <c:pt idx="5">
                  <c:v>20508.599999999999</c:v>
                </c:pt>
                <c:pt idx="6">
                  <c:v>0</c:v>
                </c:pt>
                <c:pt idx="7">
                  <c:v>3.2</c:v>
                </c:pt>
                <c:pt idx="8">
                  <c:v>28523.4</c:v>
                </c:pt>
                <c:pt idx="9">
                  <c:v>4355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4300196444381013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86ECD-71DD-473C-82C5-F6403F2E9C6D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4DCC605-A093-4AB5-BDE1-034BBCD3C4C2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Консолидированный бюджет муниципального образования «Велижский район»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0D20A8-A3B9-4D48-A73A-11B062B41F8A}" type="parTrans" cxnId="{08798A8F-1263-4451-A848-5B979078B4D6}">
      <dgm:prSet/>
      <dgm:spPr/>
      <dgm:t>
        <a:bodyPr/>
        <a:lstStyle/>
        <a:p>
          <a:endParaRPr lang="ru-RU"/>
        </a:p>
      </dgm:t>
    </dgm:pt>
    <dgm:pt modelId="{A12810F0-1A03-430B-9F26-128DC5AB82B4}" type="sibTrans" cxnId="{08798A8F-1263-4451-A848-5B979078B4D6}">
      <dgm:prSet/>
      <dgm:spPr/>
      <dgm:t>
        <a:bodyPr/>
        <a:lstStyle/>
        <a:p>
          <a:endParaRPr lang="ru-RU"/>
        </a:p>
      </dgm:t>
    </dgm:pt>
    <dgm:pt modelId="{BF7BDC7D-A68F-4548-82F8-1E4AB38C9C02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 Велижского городского поселения и бюджеты сельских поселений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34CA82-65F9-40FF-9A47-DB2006B980C2}" type="parTrans" cxnId="{47B96835-1C5C-4F9E-BF74-817DD754EE88}">
      <dgm:prSet/>
      <dgm:spPr/>
      <dgm:t>
        <a:bodyPr/>
        <a:lstStyle/>
        <a:p>
          <a:endParaRPr lang="ru-RU"/>
        </a:p>
      </dgm:t>
    </dgm:pt>
    <dgm:pt modelId="{932FFABA-B9B0-448C-A9E4-5094179E7951}" type="sibTrans" cxnId="{47B96835-1C5C-4F9E-BF74-817DD754EE88}">
      <dgm:prSet/>
      <dgm:spPr/>
      <dgm:t>
        <a:bodyPr/>
        <a:lstStyle/>
        <a:p>
          <a:endParaRPr lang="ru-RU"/>
        </a:p>
      </dgm:t>
    </dgm:pt>
    <dgm:pt modelId="{280561D2-84A2-4ACC-AD4B-F1027DD8D03D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«Велижский район»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6D04B8-E3F1-4332-96CA-150C93662240}" type="parTrans" cxnId="{8A18E6AF-90D9-484F-AD98-3E3DEEAD4659}">
      <dgm:prSet/>
      <dgm:spPr/>
      <dgm:t>
        <a:bodyPr/>
        <a:lstStyle/>
        <a:p>
          <a:endParaRPr lang="ru-RU"/>
        </a:p>
      </dgm:t>
    </dgm:pt>
    <dgm:pt modelId="{F9C089D4-A3D2-4C62-8AFC-D995D8247D6B}" type="sibTrans" cxnId="{8A18E6AF-90D9-484F-AD98-3E3DEEAD4659}">
      <dgm:prSet/>
      <dgm:spPr/>
      <dgm:t>
        <a:bodyPr/>
        <a:lstStyle/>
        <a:p>
          <a:endParaRPr lang="ru-RU"/>
        </a:p>
      </dgm:t>
    </dgm:pt>
    <dgm:pt modelId="{D22CC915-1D71-4D27-8570-44875631395B}" type="pres">
      <dgm:prSet presAssocID="{83986ECD-71DD-473C-82C5-F6403F2E9C6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A69C4A-5AA2-42A1-9934-EF48F0C6EDA2}" type="pres">
      <dgm:prSet presAssocID="{44DCC605-A093-4AB5-BDE1-034BBCD3C4C2}" presName="node" presStyleLbl="node1" presStyleIdx="0" presStyleCnt="3" custScaleX="128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2145C-C2CB-4A41-9C7B-88C559B8A7E7}" type="pres">
      <dgm:prSet presAssocID="{A12810F0-1A03-430B-9F26-128DC5AB82B4}" presName="sibTrans" presStyleLbl="sibTrans2D1" presStyleIdx="0" presStyleCnt="3"/>
      <dgm:spPr/>
      <dgm:t>
        <a:bodyPr/>
        <a:lstStyle/>
        <a:p>
          <a:endParaRPr lang="ru-RU"/>
        </a:p>
      </dgm:t>
    </dgm:pt>
    <dgm:pt modelId="{FF4281E0-C957-4140-BFDC-FC1E4832389B}" type="pres">
      <dgm:prSet presAssocID="{A12810F0-1A03-430B-9F26-128DC5AB82B4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2CAE3AD0-AD0B-4C95-A4D7-BED0B41121C2}" type="pres">
      <dgm:prSet presAssocID="{BF7BDC7D-A68F-4548-82F8-1E4AB38C9C0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83E3C-8C89-4486-BFFC-C373F00354BB}" type="pres">
      <dgm:prSet presAssocID="{932FFABA-B9B0-448C-A9E4-5094179E7951}" presName="sibTrans" presStyleLbl="sibTrans2D1" presStyleIdx="1" presStyleCnt="3"/>
      <dgm:spPr/>
      <dgm:t>
        <a:bodyPr/>
        <a:lstStyle/>
        <a:p>
          <a:endParaRPr lang="ru-RU"/>
        </a:p>
      </dgm:t>
    </dgm:pt>
    <dgm:pt modelId="{8CF6AD22-4BB2-4673-9480-6A97F488BB4C}" type="pres">
      <dgm:prSet presAssocID="{932FFABA-B9B0-448C-A9E4-5094179E7951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1BD4067F-2083-4CDE-BF0F-5BCCF41808F7}" type="pres">
      <dgm:prSet presAssocID="{280561D2-84A2-4ACC-AD4B-F1027DD8D03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942421-DB92-498B-9DF1-D3B558144398}" type="pres">
      <dgm:prSet presAssocID="{F9C089D4-A3D2-4C62-8AFC-D995D8247D6B}" presName="sibTrans" presStyleLbl="sibTrans2D1" presStyleIdx="2" presStyleCnt="3"/>
      <dgm:spPr/>
      <dgm:t>
        <a:bodyPr/>
        <a:lstStyle/>
        <a:p>
          <a:endParaRPr lang="ru-RU"/>
        </a:p>
      </dgm:t>
    </dgm:pt>
    <dgm:pt modelId="{94BDDB25-78F8-4A2E-A67C-DEB5F9C51426}" type="pres">
      <dgm:prSet presAssocID="{F9C089D4-A3D2-4C62-8AFC-D995D8247D6B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8C328B28-38AF-432B-AAA5-D53772648D78}" type="presOf" srcId="{F9C089D4-A3D2-4C62-8AFC-D995D8247D6B}" destId="{94BDDB25-78F8-4A2E-A67C-DEB5F9C51426}" srcOrd="1" destOrd="0" presId="urn:microsoft.com/office/officeart/2005/8/layout/cycle7"/>
    <dgm:cxn modelId="{801C2A8C-EA62-49D6-A52B-DF1608AE0CFE}" type="presOf" srcId="{932FFABA-B9B0-448C-A9E4-5094179E7951}" destId="{8CF6AD22-4BB2-4673-9480-6A97F488BB4C}" srcOrd="1" destOrd="0" presId="urn:microsoft.com/office/officeart/2005/8/layout/cycle7"/>
    <dgm:cxn modelId="{1E7C9B67-7B71-43B1-9213-F2D1CE94FBE8}" type="presOf" srcId="{44DCC605-A093-4AB5-BDE1-034BBCD3C4C2}" destId="{14A69C4A-5AA2-42A1-9934-EF48F0C6EDA2}" srcOrd="0" destOrd="0" presId="urn:microsoft.com/office/officeart/2005/8/layout/cycle7"/>
    <dgm:cxn modelId="{3B09F59E-A36C-4815-8D3F-580D1FCE6456}" type="presOf" srcId="{A12810F0-1A03-430B-9F26-128DC5AB82B4}" destId="{4BC2145C-C2CB-4A41-9C7B-88C559B8A7E7}" srcOrd="0" destOrd="0" presId="urn:microsoft.com/office/officeart/2005/8/layout/cycle7"/>
    <dgm:cxn modelId="{ED618970-8798-4F90-A363-E0C0B5789D9D}" type="presOf" srcId="{F9C089D4-A3D2-4C62-8AFC-D995D8247D6B}" destId="{CA942421-DB92-498B-9DF1-D3B558144398}" srcOrd="0" destOrd="0" presId="urn:microsoft.com/office/officeart/2005/8/layout/cycle7"/>
    <dgm:cxn modelId="{DD8EA85B-2D81-4AD4-A378-23D4AF52DFA1}" type="presOf" srcId="{A12810F0-1A03-430B-9F26-128DC5AB82B4}" destId="{FF4281E0-C957-4140-BFDC-FC1E4832389B}" srcOrd="1" destOrd="0" presId="urn:microsoft.com/office/officeart/2005/8/layout/cycle7"/>
    <dgm:cxn modelId="{47B96835-1C5C-4F9E-BF74-817DD754EE88}" srcId="{83986ECD-71DD-473C-82C5-F6403F2E9C6D}" destId="{BF7BDC7D-A68F-4548-82F8-1E4AB38C9C02}" srcOrd="1" destOrd="0" parTransId="{3C34CA82-65F9-40FF-9A47-DB2006B980C2}" sibTransId="{932FFABA-B9B0-448C-A9E4-5094179E7951}"/>
    <dgm:cxn modelId="{5D2B32AE-C3D9-4B28-BF2E-5536FFC4FF89}" type="presOf" srcId="{83986ECD-71DD-473C-82C5-F6403F2E9C6D}" destId="{D22CC915-1D71-4D27-8570-44875631395B}" srcOrd="0" destOrd="0" presId="urn:microsoft.com/office/officeart/2005/8/layout/cycle7"/>
    <dgm:cxn modelId="{40787E60-3AAB-4C3D-BB28-16A73B2BD410}" type="presOf" srcId="{932FFABA-B9B0-448C-A9E4-5094179E7951}" destId="{E7E83E3C-8C89-4486-BFFC-C373F00354BB}" srcOrd="0" destOrd="0" presId="urn:microsoft.com/office/officeart/2005/8/layout/cycle7"/>
    <dgm:cxn modelId="{08798A8F-1263-4451-A848-5B979078B4D6}" srcId="{83986ECD-71DD-473C-82C5-F6403F2E9C6D}" destId="{44DCC605-A093-4AB5-BDE1-034BBCD3C4C2}" srcOrd="0" destOrd="0" parTransId="{310D20A8-A3B9-4D48-A73A-11B062B41F8A}" sibTransId="{A12810F0-1A03-430B-9F26-128DC5AB82B4}"/>
    <dgm:cxn modelId="{C5988772-2E3D-46BC-BDDE-945CB20918CE}" type="presOf" srcId="{BF7BDC7D-A68F-4548-82F8-1E4AB38C9C02}" destId="{2CAE3AD0-AD0B-4C95-A4D7-BED0B41121C2}" srcOrd="0" destOrd="0" presId="urn:microsoft.com/office/officeart/2005/8/layout/cycle7"/>
    <dgm:cxn modelId="{8A18E6AF-90D9-484F-AD98-3E3DEEAD4659}" srcId="{83986ECD-71DD-473C-82C5-F6403F2E9C6D}" destId="{280561D2-84A2-4ACC-AD4B-F1027DD8D03D}" srcOrd="2" destOrd="0" parTransId="{A46D04B8-E3F1-4332-96CA-150C93662240}" sibTransId="{F9C089D4-A3D2-4C62-8AFC-D995D8247D6B}"/>
    <dgm:cxn modelId="{4880E530-F64A-4BA3-9E3F-4402121DB640}" type="presOf" srcId="{280561D2-84A2-4ACC-AD4B-F1027DD8D03D}" destId="{1BD4067F-2083-4CDE-BF0F-5BCCF41808F7}" srcOrd="0" destOrd="0" presId="urn:microsoft.com/office/officeart/2005/8/layout/cycle7"/>
    <dgm:cxn modelId="{2B3AA770-66C6-4693-9F64-1BE4EA8271DD}" type="presParOf" srcId="{D22CC915-1D71-4D27-8570-44875631395B}" destId="{14A69C4A-5AA2-42A1-9934-EF48F0C6EDA2}" srcOrd="0" destOrd="0" presId="urn:microsoft.com/office/officeart/2005/8/layout/cycle7"/>
    <dgm:cxn modelId="{C60689AD-BD71-45A5-8987-33FD69B9284F}" type="presParOf" srcId="{D22CC915-1D71-4D27-8570-44875631395B}" destId="{4BC2145C-C2CB-4A41-9C7B-88C559B8A7E7}" srcOrd="1" destOrd="0" presId="urn:microsoft.com/office/officeart/2005/8/layout/cycle7"/>
    <dgm:cxn modelId="{43011676-81C3-4DC7-B646-CAF29E1C9057}" type="presParOf" srcId="{4BC2145C-C2CB-4A41-9C7B-88C559B8A7E7}" destId="{FF4281E0-C957-4140-BFDC-FC1E4832389B}" srcOrd="0" destOrd="0" presId="urn:microsoft.com/office/officeart/2005/8/layout/cycle7"/>
    <dgm:cxn modelId="{A4898E02-F45D-448A-B86F-ED199B2A5B95}" type="presParOf" srcId="{D22CC915-1D71-4D27-8570-44875631395B}" destId="{2CAE3AD0-AD0B-4C95-A4D7-BED0B41121C2}" srcOrd="2" destOrd="0" presId="urn:microsoft.com/office/officeart/2005/8/layout/cycle7"/>
    <dgm:cxn modelId="{AB69BBA4-302E-4ECB-8F91-6F7C831DF1AC}" type="presParOf" srcId="{D22CC915-1D71-4D27-8570-44875631395B}" destId="{E7E83E3C-8C89-4486-BFFC-C373F00354BB}" srcOrd="3" destOrd="0" presId="urn:microsoft.com/office/officeart/2005/8/layout/cycle7"/>
    <dgm:cxn modelId="{5EC9BF6C-2DDF-4446-BC76-DB2A55DA40D0}" type="presParOf" srcId="{E7E83E3C-8C89-4486-BFFC-C373F00354BB}" destId="{8CF6AD22-4BB2-4673-9480-6A97F488BB4C}" srcOrd="0" destOrd="0" presId="urn:microsoft.com/office/officeart/2005/8/layout/cycle7"/>
    <dgm:cxn modelId="{D5838518-3322-42C9-8BB8-A08DCAF02764}" type="presParOf" srcId="{D22CC915-1D71-4D27-8570-44875631395B}" destId="{1BD4067F-2083-4CDE-BF0F-5BCCF41808F7}" srcOrd="4" destOrd="0" presId="urn:microsoft.com/office/officeart/2005/8/layout/cycle7"/>
    <dgm:cxn modelId="{3F4CF799-FCA0-45B1-94C7-256D60396955}" type="presParOf" srcId="{D22CC915-1D71-4D27-8570-44875631395B}" destId="{CA942421-DB92-498B-9DF1-D3B558144398}" srcOrd="5" destOrd="0" presId="urn:microsoft.com/office/officeart/2005/8/layout/cycle7"/>
    <dgm:cxn modelId="{19764047-A158-4B15-9BA1-A977DD783F82}" type="presParOf" srcId="{CA942421-DB92-498B-9DF1-D3B558144398}" destId="{94BDDB25-78F8-4A2E-A67C-DEB5F9C5142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397817-352A-4098-81D9-81365BD57C82}" type="doc">
      <dgm:prSet loTypeId="urn:microsoft.com/office/officeart/2005/8/layout/process1" loCatId="process" qsTypeId="urn:microsoft.com/office/officeart/2005/8/quickstyle/simple1" qsCatId="simple" csTypeId="urn:microsoft.com/office/officeart/2005/8/colors/accent1_5" csCatId="accent1" phldr="1"/>
      <dgm:spPr/>
    </dgm:pt>
    <dgm:pt modelId="{649E78AC-A59F-4DC0-AE96-24354E6E2AA5}">
      <dgm:prSet phldrT="[Текст]" custT="1"/>
      <dgm:spPr/>
      <dgm:t>
        <a:bodyPr/>
        <a:lstStyle/>
        <a:p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1. Прогноз социально-экономического развития муниципального образования «Велижский район»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67302A-092F-4385-86F5-AF24C63B8D12}" type="parTrans" cxnId="{21A54E54-8959-4A5A-A099-BF0472442FB1}">
      <dgm:prSet/>
      <dgm:spPr/>
      <dgm:t>
        <a:bodyPr/>
        <a:lstStyle/>
        <a:p>
          <a:endParaRPr lang="ru-RU"/>
        </a:p>
      </dgm:t>
    </dgm:pt>
    <dgm:pt modelId="{82173CA5-C727-41A9-9B10-AAD3524C3B37}" type="sibTrans" cxnId="{21A54E54-8959-4A5A-A099-BF0472442FB1}">
      <dgm:prSet/>
      <dgm:spPr/>
      <dgm:t>
        <a:bodyPr/>
        <a:lstStyle/>
        <a:p>
          <a:endParaRPr lang="ru-RU"/>
        </a:p>
      </dgm:t>
    </dgm:pt>
    <dgm:pt modelId="{B8DD3E17-4E92-4313-A13A-7886D1EE9C77}">
      <dgm:prSet phldrT="[Текст]" custT="1"/>
      <dgm:spPr/>
      <dgm:t>
        <a:bodyPr/>
        <a:lstStyle/>
        <a:p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2. Основные направления бюджетной и налоговой политики муниципального образования «Велижский район»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EA3830-BFE2-423E-84D8-845D468F993A}" type="parTrans" cxnId="{27E1A616-CB84-490F-90AE-A8BA79B5E481}">
      <dgm:prSet/>
      <dgm:spPr/>
      <dgm:t>
        <a:bodyPr/>
        <a:lstStyle/>
        <a:p>
          <a:endParaRPr lang="ru-RU"/>
        </a:p>
      </dgm:t>
    </dgm:pt>
    <dgm:pt modelId="{E16420B5-EDFA-4FF1-B089-BDA829C8C916}" type="sibTrans" cxnId="{27E1A616-CB84-490F-90AE-A8BA79B5E481}">
      <dgm:prSet/>
      <dgm:spPr/>
      <dgm:t>
        <a:bodyPr/>
        <a:lstStyle/>
        <a:p>
          <a:endParaRPr lang="ru-RU"/>
        </a:p>
      </dgm:t>
    </dgm:pt>
    <dgm:pt modelId="{50CB0955-3E02-4185-9069-FA02906ECDB5}">
      <dgm:prSet phldrT="[Текст]" custT="1"/>
      <dgm:spPr/>
      <dgm:t>
        <a:bodyPr/>
        <a:lstStyle/>
        <a:p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3. Муниципальные программы муниципального образования «Велижский район»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737F44-4958-4BF9-B9B0-1E29728E5DC2}" type="parTrans" cxnId="{22645EA2-C9AD-41A1-833D-E43665399703}">
      <dgm:prSet/>
      <dgm:spPr/>
      <dgm:t>
        <a:bodyPr/>
        <a:lstStyle/>
        <a:p>
          <a:endParaRPr lang="ru-RU"/>
        </a:p>
      </dgm:t>
    </dgm:pt>
    <dgm:pt modelId="{1BB1A138-4D1C-4EC6-9EB4-EF0CE3CE95C5}" type="sibTrans" cxnId="{22645EA2-C9AD-41A1-833D-E43665399703}">
      <dgm:prSet/>
      <dgm:spPr/>
      <dgm:t>
        <a:bodyPr/>
        <a:lstStyle/>
        <a:p>
          <a:endParaRPr lang="ru-RU"/>
        </a:p>
      </dgm:t>
    </dgm:pt>
    <dgm:pt modelId="{20E9ACDA-952F-4C21-8FA1-9BFC7AFB8A99}" type="pres">
      <dgm:prSet presAssocID="{2E397817-352A-4098-81D9-81365BD57C82}" presName="Name0" presStyleCnt="0">
        <dgm:presLayoutVars>
          <dgm:dir/>
          <dgm:resizeHandles val="exact"/>
        </dgm:presLayoutVars>
      </dgm:prSet>
      <dgm:spPr/>
    </dgm:pt>
    <dgm:pt modelId="{EACE0E51-9EEE-4A73-ACCA-EC37A4BAA523}" type="pres">
      <dgm:prSet presAssocID="{649E78AC-A59F-4DC0-AE96-24354E6E2AA5}" presName="node" presStyleLbl="node1" presStyleIdx="0" presStyleCnt="3" custScaleY="136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DFCDE-B796-4993-B5BA-4922C86B1764}" type="pres">
      <dgm:prSet presAssocID="{82173CA5-C727-41A9-9B10-AAD3524C3B37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65003FC-F1A0-4F05-B8E7-EBA7B537E266}" type="pres">
      <dgm:prSet presAssocID="{82173CA5-C727-41A9-9B10-AAD3524C3B37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42FF87D4-880F-493B-B791-B4F9EF20662B}" type="pres">
      <dgm:prSet presAssocID="{B8DD3E17-4E92-4313-A13A-7886D1EE9C77}" presName="node" presStyleLbl="node1" presStyleIdx="1" presStyleCnt="3" custScaleY="136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D6425-03B9-454D-806A-646D142ACA0C}" type="pres">
      <dgm:prSet presAssocID="{E16420B5-EDFA-4FF1-B089-BDA829C8C91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26E52AEC-0034-4130-91DC-E05A7B5EDE52}" type="pres">
      <dgm:prSet presAssocID="{E16420B5-EDFA-4FF1-B089-BDA829C8C916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1855CCA-EDB8-45CC-AD9D-A9FB81CEF4B7}" type="pres">
      <dgm:prSet presAssocID="{50CB0955-3E02-4185-9069-FA02906ECDB5}" presName="node" presStyleLbl="node1" presStyleIdx="2" presStyleCnt="3" custScaleX="117530" custScaleY="136504" custLinFactNeighborY="-7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DA5C01-92CA-4142-9549-30A3199686EE}" type="presOf" srcId="{B8DD3E17-4E92-4313-A13A-7886D1EE9C77}" destId="{42FF87D4-880F-493B-B791-B4F9EF20662B}" srcOrd="0" destOrd="0" presId="urn:microsoft.com/office/officeart/2005/8/layout/process1"/>
    <dgm:cxn modelId="{BB9EDDEC-8779-4094-9A9B-ACAADF522A2A}" type="presOf" srcId="{649E78AC-A59F-4DC0-AE96-24354E6E2AA5}" destId="{EACE0E51-9EEE-4A73-ACCA-EC37A4BAA523}" srcOrd="0" destOrd="0" presId="urn:microsoft.com/office/officeart/2005/8/layout/process1"/>
    <dgm:cxn modelId="{381F5D57-A2FB-4080-958D-2CAD89C97ABC}" type="presOf" srcId="{E16420B5-EDFA-4FF1-B089-BDA829C8C916}" destId="{26E52AEC-0034-4130-91DC-E05A7B5EDE52}" srcOrd="1" destOrd="0" presId="urn:microsoft.com/office/officeart/2005/8/layout/process1"/>
    <dgm:cxn modelId="{5E375D7E-79CC-4AB6-B056-1874DBABC569}" type="presOf" srcId="{50CB0955-3E02-4185-9069-FA02906ECDB5}" destId="{D1855CCA-EDB8-45CC-AD9D-A9FB81CEF4B7}" srcOrd="0" destOrd="0" presId="urn:microsoft.com/office/officeart/2005/8/layout/process1"/>
    <dgm:cxn modelId="{22645EA2-C9AD-41A1-833D-E43665399703}" srcId="{2E397817-352A-4098-81D9-81365BD57C82}" destId="{50CB0955-3E02-4185-9069-FA02906ECDB5}" srcOrd="2" destOrd="0" parTransId="{06737F44-4958-4BF9-B9B0-1E29728E5DC2}" sibTransId="{1BB1A138-4D1C-4EC6-9EB4-EF0CE3CE95C5}"/>
    <dgm:cxn modelId="{57F0B8F9-EE71-4759-A5A2-7757552503DC}" type="presOf" srcId="{E16420B5-EDFA-4FF1-B089-BDA829C8C916}" destId="{9A4D6425-03B9-454D-806A-646D142ACA0C}" srcOrd="0" destOrd="0" presId="urn:microsoft.com/office/officeart/2005/8/layout/process1"/>
    <dgm:cxn modelId="{27E1A616-CB84-490F-90AE-A8BA79B5E481}" srcId="{2E397817-352A-4098-81D9-81365BD57C82}" destId="{B8DD3E17-4E92-4313-A13A-7886D1EE9C77}" srcOrd="1" destOrd="0" parTransId="{77EA3830-BFE2-423E-84D8-845D468F993A}" sibTransId="{E16420B5-EDFA-4FF1-B089-BDA829C8C916}"/>
    <dgm:cxn modelId="{21A54E54-8959-4A5A-A099-BF0472442FB1}" srcId="{2E397817-352A-4098-81D9-81365BD57C82}" destId="{649E78AC-A59F-4DC0-AE96-24354E6E2AA5}" srcOrd="0" destOrd="0" parTransId="{0B67302A-092F-4385-86F5-AF24C63B8D12}" sibTransId="{82173CA5-C727-41A9-9B10-AAD3524C3B37}"/>
    <dgm:cxn modelId="{B87B056F-CD5F-406E-918E-195022D98E78}" type="presOf" srcId="{82173CA5-C727-41A9-9B10-AAD3524C3B37}" destId="{065003FC-F1A0-4F05-B8E7-EBA7B537E266}" srcOrd="1" destOrd="0" presId="urn:microsoft.com/office/officeart/2005/8/layout/process1"/>
    <dgm:cxn modelId="{1D95ACDD-0DE7-4180-A339-32BD532CE62E}" type="presOf" srcId="{2E397817-352A-4098-81D9-81365BD57C82}" destId="{20E9ACDA-952F-4C21-8FA1-9BFC7AFB8A99}" srcOrd="0" destOrd="0" presId="urn:microsoft.com/office/officeart/2005/8/layout/process1"/>
    <dgm:cxn modelId="{611FA9CB-6264-471A-96CB-5B5F5D478083}" type="presOf" srcId="{82173CA5-C727-41A9-9B10-AAD3524C3B37}" destId="{6C7DFCDE-B796-4993-B5BA-4922C86B1764}" srcOrd="0" destOrd="0" presId="urn:microsoft.com/office/officeart/2005/8/layout/process1"/>
    <dgm:cxn modelId="{35DCE172-DC03-4007-8BA7-852B39F78BB7}" type="presParOf" srcId="{20E9ACDA-952F-4C21-8FA1-9BFC7AFB8A99}" destId="{EACE0E51-9EEE-4A73-ACCA-EC37A4BAA523}" srcOrd="0" destOrd="0" presId="urn:microsoft.com/office/officeart/2005/8/layout/process1"/>
    <dgm:cxn modelId="{D1722801-E46E-4D8D-9659-284B779B503B}" type="presParOf" srcId="{20E9ACDA-952F-4C21-8FA1-9BFC7AFB8A99}" destId="{6C7DFCDE-B796-4993-B5BA-4922C86B1764}" srcOrd="1" destOrd="0" presId="urn:microsoft.com/office/officeart/2005/8/layout/process1"/>
    <dgm:cxn modelId="{AE616BAB-A1A5-41D1-96D9-340E36B655B7}" type="presParOf" srcId="{6C7DFCDE-B796-4993-B5BA-4922C86B1764}" destId="{065003FC-F1A0-4F05-B8E7-EBA7B537E266}" srcOrd="0" destOrd="0" presId="urn:microsoft.com/office/officeart/2005/8/layout/process1"/>
    <dgm:cxn modelId="{48F199BF-39BC-43CF-BEEB-1F044A4B2759}" type="presParOf" srcId="{20E9ACDA-952F-4C21-8FA1-9BFC7AFB8A99}" destId="{42FF87D4-880F-493B-B791-B4F9EF20662B}" srcOrd="2" destOrd="0" presId="urn:microsoft.com/office/officeart/2005/8/layout/process1"/>
    <dgm:cxn modelId="{B553545C-0692-4C79-9DAF-61014EA9C1A9}" type="presParOf" srcId="{20E9ACDA-952F-4C21-8FA1-9BFC7AFB8A99}" destId="{9A4D6425-03B9-454D-806A-646D142ACA0C}" srcOrd="3" destOrd="0" presId="urn:microsoft.com/office/officeart/2005/8/layout/process1"/>
    <dgm:cxn modelId="{F8AD8012-CE4C-4BCC-92EE-761AA881776E}" type="presParOf" srcId="{9A4D6425-03B9-454D-806A-646D142ACA0C}" destId="{26E52AEC-0034-4130-91DC-E05A7B5EDE52}" srcOrd="0" destOrd="0" presId="urn:microsoft.com/office/officeart/2005/8/layout/process1"/>
    <dgm:cxn modelId="{FFF6DC9A-0E55-4571-8C09-25CD8328363A}" type="presParOf" srcId="{20E9ACDA-952F-4C21-8FA1-9BFC7AFB8A99}" destId="{D1855CCA-EDB8-45CC-AD9D-A9FB81CEF4B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69C4A-5AA2-42A1-9934-EF48F0C6EDA2}">
      <dsp:nvSpPr>
        <dsp:cNvPr id="0" name=""/>
        <dsp:cNvSpPr/>
      </dsp:nvSpPr>
      <dsp:spPr>
        <a:xfrm>
          <a:off x="2312350" y="1020"/>
          <a:ext cx="2995299" cy="11645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Консолидированный бюджет муниципального образования «Велижский район»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46459" y="35129"/>
        <a:ext cx="2927081" cy="1096362"/>
      </dsp:txXfrm>
    </dsp:sp>
    <dsp:sp modelId="{4BC2145C-C2CB-4A41-9C7B-88C559B8A7E7}">
      <dsp:nvSpPr>
        <dsp:cNvPr id="0" name=""/>
        <dsp:cNvSpPr/>
      </dsp:nvSpPr>
      <dsp:spPr>
        <a:xfrm rot="3600000">
          <a:off x="4165033" y="2044098"/>
          <a:ext cx="1212034" cy="40760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287314" y="2125619"/>
        <a:ext cx="967472" cy="244561"/>
      </dsp:txXfrm>
    </dsp:sp>
    <dsp:sp modelId="{2CAE3AD0-AD0B-4C95-A4D7-BED0B41121C2}">
      <dsp:nvSpPr>
        <dsp:cNvPr id="0" name=""/>
        <dsp:cNvSpPr/>
      </dsp:nvSpPr>
      <dsp:spPr>
        <a:xfrm>
          <a:off x="4567521" y="3330199"/>
          <a:ext cx="2329160" cy="11645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 Велижского городского поселения и бюджеты сельских поселений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1630" y="3364308"/>
        <a:ext cx="2260942" cy="1096362"/>
      </dsp:txXfrm>
    </dsp:sp>
    <dsp:sp modelId="{E7E83E3C-8C89-4486-BFFC-C373F00354BB}">
      <dsp:nvSpPr>
        <dsp:cNvPr id="0" name=""/>
        <dsp:cNvSpPr/>
      </dsp:nvSpPr>
      <dsp:spPr>
        <a:xfrm rot="10800000">
          <a:off x="3203982" y="3708687"/>
          <a:ext cx="1212034" cy="40760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3326263" y="3790208"/>
        <a:ext cx="967472" cy="244561"/>
      </dsp:txXfrm>
    </dsp:sp>
    <dsp:sp modelId="{1BD4067F-2083-4CDE-BF0F-5BCCF41808F7}">
      <dsp:nvSpPr>
        <dsp:cNvPr id="0" name=""/>
        <dsp:cNvSpPr/>
      </dsp:nvSpPr>
      <dsp:spPr>
        <a:xfrm>
          <a:off x="723318" y="3330199"/>
          <a:ext cx="2329160" cy="11645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«Велижский район»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7427" y="3364308"/>
        <a:ext cx="2260942" cy="1096362"/>
      </dsp:txXfrm>
    </dsp:sp>
    <dsp:sp modelId="{CA942421-DB92-498B-9DF1-D3B558144398}">
      <dsp:nvSpPr>
        <dsp:cNvPr id="0" name=""/>
        <dsp:cNvSpPr/>
      </dsp:nvSpPr>
      <dsp:spPr>
        <a:xfrm rot="18000000">
          <a:off x="2242931" y="2044098"/>
          <a:ext cx="1212034" cy="40760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365212" y="2125619"/>
        <a:ext cx="967472" cy="2445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E0E51-9EEE-4A73-ACCA-EC37A4BAA523}">
      <dsp:nvSpPr>
        <dsp:cNvPr id="0" name=""/>
        <dsp:cNvSpPr/>
      </dsp:nvSpPr>
      <dsp:spPr>
        <a:xfrm>
          <a:off x="1340" y="701839"/>
          <a:ext cx="1916162" cy="290734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1. Прогноз социально-экономического развития муниципального образования «Велижский район»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462" y="757961"/>
        <a:ext cx="1803918" cy="2795098"/>
      </dsp:txXfrm>
    </dsp:sp>
    <dsp:sp modelId="{6C7DFCDE-B796-4993-B5BA-4922C86B1764}">
      <dsp:nvSpPr>
        <dsp:cNvPr id="0" name=""/>
        <dsp:cNvSpPr/>
      </dsp:nvSpPr>
      <dsp:spPr>
        <a:xfrm>
          <a:off x="2109118" y="1917906"/>
          <a:ext cx="406226" cy="475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2109118" y="2012948"/>
        <a:ext cx="284358" cy="285124"/>
      </dsp:txXfrm>
    </dsp:sp>
    <dsp:sp modelId="{42FF87D4-880F-493B-B791-B4F9EF20662B}">
      <dsp:nvSpPr>
        <dsp:cNvPr id="0" name=""/>
        <dsp:cNvSpPr/>
      </dsp:nvSpPr>
      <dsp:spPr>
        <a:xfrm>
          <a:off x="2683967" y="701839"/>
          <a:ext cx="1916162" cy="290734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2. Основные направления бюджетной и налоговой политики муниципального образования «Велижский район»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0089" y="757961"/>
        <a:ext cx="1803918" cy="2795098"/>
      </dsp:txXfrm>
    </dsp:sp>
    <dsp:sp modelId="{9A4D6425-03B9-454D-806A-646D142ACA0C}">
      <dsp:nvSpPr>
        <dsp:cNvPr id="0" name=""/>
        <dsp:cNvSpPr/>
      </dsp:nvSpPr>
      <dsp:spPr>
        <a:xfrm rot="21580659">
          <a:off x="4791742" y="1910295"/>
          <a:ext cx="406232" cy="475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515019"/>
            <a:satOff val="-56216"/>
            <a:lumOff val="455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791743" y="2005680"/>
        <a:ext cx="284362" cy="285124"/>
      </dsp:txXfrm>
    </dsp:sp>
    <dsp:sp modelId="{D1855CCA-EDB8-45CC-AD9D-A9FB81CEF4B7}">
      <dsp:nvSpPr>
        <dsp:cNvPr id="0" name=""/>
        <dsp:cNvSpPr/>
      </dsp:nvSpPr>
      <dsp:spPr>
        <a:xfrm>
          <a:off x="5366594" y="685801"/>
          <a:ext cx="2252065" cy="290734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3. Муниципальные программы муниципального образования «Велижский район»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32555" y="751762"/>
        <a:ext cx="2120143" cy="2775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7BC73F-E994-46B4-AAA7-7C137A20E188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1425"/>
            <a:ext cx="4475163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43B2B60-068C-4B66-A1E0-12C5980AA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E6EBCF19-D181-4170-94D6-731B95329EC8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71383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18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A618EBF6-9EBB-4D4D-9E22-D3168CF5F014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3113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13DB8-232D-4148-8B1C-C95F5911F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4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5FC8E-BF0F-4136-8177-D74C7D3C2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829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65B2D-1AF6-474E-B001-A2129DF75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954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7C935-098F-41E5-A497-2E9191776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169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36D16-5B86-4ED5-B31A-E7CCAFCED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537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CF77-1218-4735-9DE5-82E6D8959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644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B02D-4E94-4FA9-A310-099808411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185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F2C22-AA81-4DC4-9C37-A1C75158F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239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E1B1-21B5-401B-AD13-799DD19C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3216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070C-FF3E-4306-836A-25A5CB03C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599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F29E5-0D7B-4846-ABFC-ACD78E55D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994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72A7-93BE-4CF3-B229-0E75FC060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0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E979A-53D1-4937-ADC9-3BB61EF6E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219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C8764-B158-46F9-96B4-F2536A2AA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63567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7314C-3F6F-4BF5-B128-4AB5FA8D6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5281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BC60-B4CC-4F83-856B-A7C0B3866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806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7F89B-21FD-4C32-8C9D-A52174031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557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C3118-77DD-4EDF-A239-DDED0F9B7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049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6983-1995-42DA-BF15-501C0A34E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507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8DCED-AD7F-4688-95C8-0F9666589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9450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2789D-DB8D-4C28-A59F-E96728F56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3600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4ED5-7451-496D-AD22-82F56B7D5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14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B25F-AB8C-46DB-BF0B-D5A448D36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78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16329-9C26-42D9-9B71-9E1657860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6833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859C6-0CD1-477F-A43C-A76C585FC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9328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211A8-05F6-4719-B235-A0BA91B5D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12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391A1-A81D-4D1F-92AD-BEC2C944B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9780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D314-4D01-48BA-8B76-8CB41470E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3072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85F7-7940-4EA8-9777-7DD25812D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9856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A3BF5-9F72-4EBB-9139-1742EAA91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4276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E0629-43D3-4E09-87D8-F45387094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00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57330-CC31-4342-9183-FD6336AEA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9010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5845C-7EEE-473B-AF6A-3610F0023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59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6CB83-C026-432B-B673-849D2FA53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803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B8619-B5BD-484C-9712-607B8AA9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451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0BF83-D604-4D36-BAAE-0ECB8B57F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6914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D2094-3DF8-463D-AA22-C2D921A82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1250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22FA7-B6E7-418B-B202-21BC37BA6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38659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AE5E1A-3A9F-460B-B4AF-E07928BCB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88891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4BAA84-131B-4CC2-A866-A2DEE7808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00574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1718-3343-46A5-A28D-9819F36C9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5712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F4F99-DAD4-40BC-8E06-BED166249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204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9ADF6-3051-4757-ACC1-03BF1109D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44372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461E-1389-4796-8119-75E52F610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6111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D50EC8-40CA-46D4-8205-5D5AD0B87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0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5A28-C6AC-42CB-B714-7AD333F91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447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9DF0-13C4-4A11-90AA-44BD13FDA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8658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C6EB-A18C-4829-B055-5A5D478BA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275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4468C-23B0-4840-8631-0A1D3297C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566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48F31-6313-4A75-B6E1-8819182B6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9642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B31E-8EA5-4A02-A509-BE2960E43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9236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E4EA1-72B8-42BA-8E9E-B5FE3B15E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1755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B65C4-4AE8-4144-BA1E-31CA5F339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76556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764338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302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0" y="6423025"/>
            <a:ext cx="320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25" y="6423025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1FB25-BE91-4DC4-92FF-E041F51EB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3384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B25D-2CC0-442F-B4C8-7875840EB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1140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50CC6-A4FB-4ACB-9ED6-D612A7507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27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94AB-1AF0-4149-BA6C-A7DEA2C2B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1820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A3770-E729-4B5F-AF8D-9EA70DF58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9443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B318A-8307-48BA-9B56-690367D57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66442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8F13E-98AD-4993-9F9A-23CB374E0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3203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55C94-CB3F-4810-AD29-91C30FC30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5296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FC13B-8BBB-49C6-96A2-4EF7C411F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81729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87DC-606C-4D1C-BC3A-D5EDF4FB1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31721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27798-7B99-49AF-9049-DA1160E49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6929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C717F-E7F7-43B2-8AE8-1711C55B5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1626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4ECF-0149-4D37-90C3-8267B988E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67691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B7A60873-4965-4976-BF48-A3AC9EF15D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405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57EF4-AA7C-43D7-ADA6-2621C2012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8861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17F87-43F4-49E3-8A07-3742FF3411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85525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AD8227A0-A6EC-43EC-866B-277DF82072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41939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AEAF3B78-3EEE-4359-858F-45A831949E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26939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5964EE7D-D7F1-4A06-8132-5732F279FC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69846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DA0D6-87CB-4213-A9A2-169F503975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15764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5B968-C402-4AE9-9102-3EC3054B6C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58073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D344B-3317-4E05-BE0E-CE52B18191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49966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277AF9B8-0624-40E2-84FA-2618168162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149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95369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808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753F-5F54-406F-A38D-081D74323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29949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92800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659844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73186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A6008-304A-4E74-B44A-67E1692320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10709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7E861-2666-4655-9CBA-4CD72E62A3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842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4603-E437-4F15-9AF4-4D1B7724E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3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/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0" y="6272213"/>
            <a:ext cx="4745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E52C4665-2357-4A9E-BB5E-4D9F07C6E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8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28B13-BF65-42D3-9ADE-8177510C1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57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3AE45-8971-4B2F-A533-09AFFC0AD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866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50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710C246-9D6E-4CBE-86BD-4E7E4B136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65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2A18-C1DB-49C8-98EF-53B75F0DA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59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03729-A5C4-44EE-A9A0-562969124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497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E7C3F-9E18-4B94-959B-2A7B9D71B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86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51EE8-CC7D-4E12-A501-E1F3E5702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670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7CC6-45E7-4DA1-9859-B1A604B5B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54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4D97D-DB32-4F7B-96ED-274B8F7A5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3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7C2FA-1390-47F8-8885-658BE8DC9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32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A3F0-7B99-4A2C-A12E-EBEE4CD8D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4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9EF6-5D62-40B8-B7CE-C77258C64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44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07175-EDBE-4B96-BBC6-789F95E42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67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9B976-41BA-4088-ACA2-C484B7039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888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5E8A0-8F0E-437C-ABEA-7FA69535B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91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647E-BBAE-46DE-B838-77D9AA541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1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E08E-BBE9-45DA-BAD1-75B31B74B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18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731FF-A310-4A1D-AD77-292F7F169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43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671B9-49C5-45B6-84ED-B665CA2BD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11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6E7B02-14F8-4574-A7DA-19D00F606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192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EF44F6-08ED-43B1-8371-70E5E346D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313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66A-63E1-416E-8933-78CE3E5FC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08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D896-5265-44A9-A7E2-2347B6FA7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925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61B6-0B27-4EE7-B980-44DDC200B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415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FE3FB-7E90-4AC2-8D84-4E8E6FE69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403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4F8E7-9A40-48C1-915E-5D426FFDF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61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1EE4E-6D2C-4727-8235-1A35F11FC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11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AC0D-88A3-455F-B04C-8C4160C45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20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3C962-AB8C-4F4F-B93B-56DE8D293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510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8A8EC-0404-4B66-B126-4C4C9413E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269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C8DF-A952-4487-B7AF-8037F22FD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679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EC74-7D2B-4C17-A2E0-6DB965F85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170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A0524-C517-4CCA-A977-3FC6EBF32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69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9EBF-F25A-46D3-B444-6A53AEF89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530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FEE23-26BC-4F14-A6B2-20DDD7E25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39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52224-57A6-484D-A558-FC1B4BB3D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72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0555-24EC-4AA5-9E47-8587F0034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426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9B84-B5F7-4C16-A4DB-C16CF0799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267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5C05-5A68-4998-A4BD-E305384D8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748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8EA5D-06E6-405B-B1E1-FFC7DF496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854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9CC8C-3D9D-44E1-9E8E-B83A38811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3655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A1ED1-37B7-4289-A90F-3F33B579E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690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F7B8-A362-4DAC-AE18-4414284A6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961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AE1B-CBA0-4CCF-8011-38D245E0F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3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4A359-A3B4-448D-8F97-C0D20B632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32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46CCC-0F60-414E-ABBE-877280A81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002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105C-DC28-4E68-B55F-6384FEE73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837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C2EBC-1647-4C47-B5BD-F535C6D26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410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F770-5D9A-49BD-8DDC-7A22E9F8B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74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4BCAD-F717-49A6-8AC6-C1F61679C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432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4E24-E6DC-439E-A617-EDA0D3EFF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515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70A1-2147-4ABB-891E-DB365DCE6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21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7355-7BFD-4D30-821F-C2D0DAB04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624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E17B0-F652-42F1-95B2-0FCFA22EB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507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57A70-72A0-4E07-A644-7DD821143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9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9DDD-3A52-496F-B5A9-94ED9C898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459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33634-A339-424E-843C-4DB2DF46F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327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95EC3-8934-4F95-9271-55AE5B8E5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02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68DFF-435E-45B6-95A8-578851DB4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798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931BD-E0E0-4BCE-A19A-194262BBB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570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0BC5-C427-456A-82D6-3C98592D8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178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7D3D4-8180-4872-AEAD-005508BEE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368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41350" y="0"/>
              <a:ext cx="1365250" cy="3971926"/>
            </a:xfrm>
            <a:custGeom>
              <a:avLst/>
              <a:gdLst>
                <a:gd name="T0" fmla="*/ 0 w 860"/>
                <a:gd name="T1" fmla="*/ 2147483647 h 2502"/>
                <a:gd name="T2" fmla="*/ 2147483647 w 860"/>
                <a:gd name="T3" fmla="*/ 2147483647 h 2502"/>
                <a:gd name="T4" fmla="*/ 2147483647 w 860"/>
                <a:gd name="T5" fmla="*/ 0 h 2502"/>
                <a:gd name="T6" fmla="*/ 2147483647 w 860"/>
                <a:gd name="T7" fmla="*/ 0 h 2502"/>
                <a:gd name="T8" fmla="*/ 0 w 860"/>
                <a:gd name="T9" fmla="*/ 2147483647 h 2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8"/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9"/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0"/>
            <p:cNvSpPr/>
            <p:nvPr/>
          </p:nvSpPr>
          <p:spPr bwMode="auto"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Freeform 12"/>
          <p:cNvSpPr>
            <a:spLocks/>
          </p:cNvSpPr>
          <p:nvPr/>
        </p:nvSpPr>
        <p:spPr bwMode="auto">
          <a:xfrm>
            <a:off x="203200" y="3771900"/>
            <a:ext cx="361950" cy="90488"/>
          </a:xfrm>
          <a:custGeom>
            <a:avLst/>
            <a:gdLst>
              <a:gd name="T0" fmla="*/ 2147483647 w 228"/>
              <a:gd name="T1" fmla="*/ 2147483647 h 57"/>
              <a:gd name="T2" fmla="*/ 0 w 228"/>
              <a:gd name="T3" fmla="*/ 0 h 57"/>
              <a:gd name="T4" fmla="*/ 2147483647 w 228"/>
              <a:gd name="T5" fmla="*/ 2147483647 h 57"/>
              <a:gd name="T6" fmla="*/ 2147483647 w 228"/>
              <a:gd name="T7" fmla="*/ 2147483647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60388" y="3867150"/>
            <a:ext cx="61912" cy="80963"/>
          </a:xfrm>
          <a:custGeom>
            <a:avLst/>
            <a:gdLst>
              <a:gd name="T0" fmla="*/ 0 w 39"/>
              <a:gd name="T1" fmla="*/ 0 h 51"/>
              <a:gd name="T2" fmla="*/ 2147483647 w 39"/>
              <a:gd name="T3" fmla="*/ 2147483647 h 51"/>
              <a:gd name="T4" fmla="*/ 2147483647 w 39"/>
              <a:gd name="T5" fmla="*/ 0 h 51"/>
              <a:gd name="T6" fmla="*/ 0 w 39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326313" y="6116638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263" y="6116638"/>
            <a:ext cx="36083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116638"/>
            <a:ext cx="4111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D94C-5EF8-41AB-B3DA-F91D7C536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8738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5784E-7EAE-43A1-A92E-B1C20F5EE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89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EDE3E-BB1C-4569-84EE-F49452755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270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7B82-61DB-4F90-804F-78CB075E6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4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019A-61A7-4615-A1CD-4A2A788D9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392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02176-945D-4B86-916A-882F24092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03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3C44-BF37-4E7F-B7B5-ADE317AB7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223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7427-8C84-40B7-AA7C-AF35695FF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4723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4157-9B84-43B7-B730-780911690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44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6754-0B03-4932-B0AB-E49E25557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353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24AB-54E9-4505-AEDA-CABBD4C41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07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6C83-13EA-4E1D-81CC-B99CA9613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4281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94211-24E9-4C89-A886-49A03654C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603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7EAB8-4E7F-42FF-9E8E-00603AC37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0643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6D2B-C6F5-4954-8C59-37809FB49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5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333A-9F59-4C34-B047-6BE0AD3C8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8822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24A3F-94D2-4E0B-80A2-21155A902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319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82871-10AA-44A1-8502-BB2FBD795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613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4022C-B8E1-4755-9484-D454C441C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3020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0CCB1-2E7D-4635-82CF-C372F8207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6291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F9961-2E12-4020-BA31-228D6BE5F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785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019E-E27A-4DE8-9559-6C776B23C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80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F364D-A0A4-45EA-998A-B0F3533F3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742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95727-DAAC-44ED-9D3F-5697ECFC8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86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5DE5A-22DB-4C46-8EFE-ED71F9475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685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A899-5726-4382-A26C-E3351273D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9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60.xml"/><Relationship Id="rId16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image" Target="../media/image1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image" Target="../media/image17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image" Target="../media/image19.jpeg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8.xml"/><Relationship Id="rId19" Type="http://schemas.openxmlformats.org/officeDocument/2006/relationships/image" Target="../media/image21.jpeg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D-PanelContent-GrommetsCombin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5B9C0F7A-C9D3-475A-8746-D7F9C5503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39" r:id="rId1"/>
    <p:sldLayoutId id="2147518840" r:id="rId2"/>
    <p:sldLayoutId id="2147518841" r:id="rId3"/>
    <p:sldLayoutId id="2147518842" r:id="rId4"/>
    <p:sldLayoutId id="2147518843" r:id="rId5"/>
    <p:sldLayoutId id="2147518844" r:id="rId6"/>
    <p:sldLayoutId id="2147518740" r:id="rId7"/>
    <p:sldLayoutId id="2147518845" r:id="rId8"/>
    <p:sldLayoutId id="2147518741" r:id="rId9"/>
    <p:sldLayoutId id="2147518742" r:id="rId10"/>
    <p:sldLayoutId id="2147518846" r:id="rId11"/>
    <p:sldLayoutId id="2147518847" r:id="rId12"/>
    <p:sldLayoutId id="2147518743" r:id="rId13"/>
    <p:sldLayoutId id="2147518848" r:id="rId14"/>
    <p:sldLayoutId id="2147518849" r:id="rId15"/>
    <p:sldLayoutId id="2147518850" r:id="rId16"/>
    <p:sldLayoutId id="2147518851" r:id="rId17"/>
    <p:sldLayoutId id="214751874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9142413" cy="16462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84163"/>
            <a:ext cx="7772400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011363"/>
            <a:ext cx="77724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423025"/>
            <a:ext cx="25955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4525" y="6423025"/>
            <a:ext cx="709613" cy="365125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6ED1AE25-FFD7-4C1F-BC73-DE862A8FB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18905" r:id="rId1"/>
    <p:sldLayoutId id="2147518821" r:id="rId2"/>
    <p:sldLayoutId id="2147518906" r:id="rId3"/>
    <p:sldLayoutId id="2147518822" r:id="rId4"/>
    <p:sldLayoutId id="2147518823" r:id="rId5"/>
    <p:sldLayoutId id="2147518824" r:id="rId6"/>
    <p:sldLayoutId id="2147518907" r:id="rId7"/>
    <p:sldLayoutId id="2147518825" r:id="rId8"/>
    <p:sldLayoutId id="2147518826" r:id="rId9"/>
    <p:sldLayoutId id="2147518827" r:id="rId10"/>
    <p:sldLayoutId id="2147518908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02A301-819E-4123-8A62-240A3476B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28" r:id="rId1"/>
    <p:sldLayoutId id="2147518829" r:id="rId2"/>
    <p:sldLayoutId id="2147518830" r:id="rId3"/>
    <p:sldLayoutId id="2147518831" r:id="rId4"/>
    <p:sldLayoutId id="2147518832" r:id="rId5"/>
    <p:sldLayoutId id="2147518833" r:id="rId6"/>
    <p:sldLayoutId id="2147518834" r:id="rId7"/>
    <p:sldLayoutId id="2147518835" r:id="rId8"/>
    <p:sldLayoutId id="2147518836" r:id="rId9"/>
    <p:sldLayoutId id="2147518837" r:id="rId10"/>
    <p:sldLayoutId id="2147518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5B9C0F7A-C9D3-475A-8746-D7F9C55039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6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8910" r:id="rId1"/>
    <p:sldLayoutId id="2147518911" r:id="rId2"/>
    <p:sldLayoutId id="2147518912" r:id="rId3"/>
    <p:sldLayoutId id="2147518913" r:id="rId4"/>
    <p:sldLayoutId id="2147518914" r:id="rId5"/>
    <p:sldLayoutId id="2147518915" r:id="rId6"/>
    <p:sldLayoutId id="2147518916" r:id="rId7"/>
    <p:sldLayoutId id="2147518917" r:id="rId8"/>
    <p:sldLayoutId id="2147518918" r:id="rId9"/>
    <p:sldLayoutId id="2147518919" r:id="rId10"/>
    <p:sldLayoutId id="2147518920" r:id="rId11"/>
    <p:sldLayoutId id="2147518921" r:id="rId12"/>
    <p:sldLayoutId id="2147518922" r:id="rId13"/>
    <p:sldLayoutId id="2147518923" r:id="rId14"/>
    <p:sldLayoutId id="2147518924" r:id="rId15"/>
    <p:sldLayoutId id="21475189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083" name="Oval 8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FFFFFF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DBAE4917-09A4-4F07-AE89-2B624C14F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2" r:id="rId1"/>
    <p:sldLayoutId id="2147518745" r:id="rId2"/>
    <p:sldLayoutId id="2147518853" r:id="rId3"/>
    <p:sldLayoutId id="2147518746" r:id="rId4"/>
    <p:sldLayoutId id="2147518747" r:id="rId5"/>
    <p:sldLayoutId id="2147518748" r:id="rId6"/>
    <p:sldLayoutId id="2147518749" r:id="rId7"/>
    <p:sldLayoutId id="2147518854" r:id="rId8"/>
    <p:sldLayoutId id="2147518855" r:id="rId9"/>
    <p:sldLayoutId id="2147518750" r:id="rId10"/>
    <p:sldLayoutId id="21475187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4">
              <a:extLst/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FFF8A86C-150C-40B6-8B6B-7A7A62C4F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6" r:id="rId1"/>
    <p:sldLayoutId id="2147518752" r:id="rId2"/>
    <p:sldLayoutId id="2147518857" r:id="rId3"/>
    <p:sldLayoutId id="2147518753" r:id="rId4"/>
    <p:sldLayoutId id="2147518754" r:id="rId5"/>
    <p:sldLayoutId id="2147518755" r:id="rId6"/>
    <p:sldLayoutId id="2147518756" r:id="rId7"/>
    <p:sldLayoutId id="2147518858" r:id="rId8"/>
    <p:sldLayoutId id="2147518859" r:id="rId9"/>
    <p:sldLayoutId id="2147518757" r:id="rId10"/>
    <p:sldLayoutId id="2147518758" r:id="rId11"/>
    <p:sldLayoutId id="214751875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4104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108" name="Picture 9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0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C5975AA0-8B7F-4E3B-94ED-8FA8A0F0A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60" r:id="rId1"/>
    <p:sldLayoutId id="2147518861" r:id="rId2"/>
    <p:sldLayoutId id="2147518862" r:id="rId3"/>
    <p:sldLayoutId id="2147518863" r:id="rId4"/>
    <p:sldLayoutId id="2147518864" r:id="rId5"/>
    <p:sldLayoutId id="2147518865" r:id="rId6"/>
    <p:sldLayoutId id="2147518760" r:id="rId7"/>
    <p:sldLayoutId id="2147518866" r:id="rId8"/>
    <p:sldLayoutId id="2147518761" r:id="rId9"/>
    <p:sldLayoutId id="2147518762" r:id="rId10"/>
    <p:sldLayoutId id="2147518867" r:id="rId11"/>
    <p:sldLayoutId id="2147518868" r:id="rId12"/>
    <p:sldLayoutId id="2147518763" r:id="rId13"/>
    <p:sldLayoutId id="2147518869" r:id="rId14"/>
    <p:sldLayoutId id="2147518870" r:id="rId15"/>
    <p:sldLayoutId id="2147518871" r:id="rId16"/>
    <p:sldLayoutId id="2147518872" r:id="rId17"/>
    <p:sldLayoutId id="214751876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5142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2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23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5130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28"/>
            <p:cNvSpPr>
              <a:spLocks/>
            </p:cNvSpPr>
            <p:nvPr/>
          </p:nvSpPr>
          <p:spPr bwMode="auto">
            <a:xfrm>
              <a:off x="7061200" y="3771945"/>
              <a:ext cx="350838" cy="1310012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29"/>
            <p:cNvSpPr>
              <a:spLocks/>
            </p:cNvSpPr>
            <p:nvPr/>
          </p:nvSpPr>
          <p:spPr bwMode="auto">
            <a:xfrm>
              <a:off x="7439025" y="5053021"/>
              <a:ext cx="357188" cy="820730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30"/>
            <p:cNvSpPr>
              <a:spLocks/>
            </p:cNvSpPr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31"/>
            <p:cNvSpPr>
              <a:spLocks/>
            </p:cNvSpPr>
            <p:nvPr/>
          </p:nvSpPr>
          <p:spPr bwMode="auto">
            <a:xfrm>
              <a:off x="6992938" y="1263719"/>
              <a:ext cx="144462" cy="2508226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32"/>
            <p:cNvSpPr>
              <a:spLocks/>
            </p:cNvSpPr>
            <p:nvPr/>
          </p:nvSpPr>
          <p:spPr bwMode="auto">
            <a:xfrm>
              <a:off x="7526338" y="5640947"/>
              <a:ext cx="111125" cy="23280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33"/>
            <p:cNvSpPr>
              <a:spLocks/>
            </p:cNvSpPr>
            <p:nvPr/>
          </p:nvSpPr>
          <p:spPr bwMode="auto">
            <a:xfrm>
              <a:off x="7021513" y="3598329"/>
              <a:ext cx="68262" cy="424833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34"/>
            <p:cNvSpPr>
              <a:spLocks/>
            </p:cNvSpPr>
            <p:nvPr/>
          </p:nvSpPr>
          <p:spPr bwMode="auto">
            <a:xfrm>
              <a:off x="7412038" y="2802588"/>
              <a:ext cx="1168400" cy="2250433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35"/>
            <p:cNvSpPr>
              <a:spLocks/>
            </p:cNvSpPr>
            <p:nvPr/>
          </p:nvSpPr>
          <p:spPr bwMode="auto">
            <a:xfrm>
              <a:off x="7494588" y="5664622"/>
              <a:ext cx="100012" cy="209129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36"/>
            <p:cNvSpPr>
              <a:spLocks/>
            </p:cNvSpPr>
            <p:nvPr/>
          </p:nvSpPr>
          <p:spPr bwMode="auto">
            <a:xfrm>
              <a:off x="7412038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37"/>
            <p:cNvSpPr>
              <a:spLocks/>
            </p:cNvSpPr>
            <p:nvPr/>
          </p:nvSpPr>
          <p:spPr bwMode="auto">
            <a:xfrm>
              <a:off x="7412038" y="4978050"/>
              <a:ext cx="31750" cy="189399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38"/>
            <p:cNvSpPr>
              <a:spLocks/>
            </p:cNvSpPr>
            <p:nvPr/>
          </p:nvSpPr>
          <p:spPr bwMode="auto">
            <a:xfrm>
              <a:off x="7439025" y="5434450"/>
              <a:ext cx="174625" cy="43930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5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51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C6772A2-B2FB-41AC-A4AA-A3B8AA4FB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73" r:id="rId1"/>
    <p:sldLayoutId id="2147518874" r:id="rId2"/>
    <p:sldLayoutId id="2147518875" r:id="rId3"/>
    <p:sldLayoutId id="2147518876" r:id="rId4"/>
    <p:sldLayoutId id="2147518877" r:id="rId5"/>
    <p:sldLayoutId id="2147518878" r:id="rId6"/>
    <p:sldLayoutId id="2147518879" r:id="rId7"/>
    <p:sldLayoutId id="2147518880" r:id="rId8"/>
    <p:sldLayoutId id="2147518881" r:id="rId9"/>
    <p:sldLayoutId id="2147518882" r:id="rId10"/>
    <p:sldLayoutId id="2147518883" r:id="rId11"/>
    <p:sldLayoutId id="2147518884" r:id="rId12"/>
    <p:sldLayoutId id="2147518885" r:id="rId13"/>
    <p:sldLayoutId id="2147518886" r:id="rId14"/>
    <p:sldLayoutId id="2147518887" r:id="rId15"/>
    <p:sldLayoutId id="214751888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3"/>
          <p:cNvGrpSpPr>
            <a:grpSpLocks/>
          </p:cNvGrpSpPr>
          <p:nvPr/>
        </p:nvGrpSpPr>
        <p:grpSpPr bwMode="auto"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6152" name="Freeform 6"/>
            <p:cNvSpPr>
              <a:spLocks/>
            </p:cNvSpPr>
            <p:nvPr/>
          </p:nvSpPr>
          <p:spPr bwMode="auto">
            <a:xfrm>
              <a:off x="0" y="0"/>
              <a:ext cx="1073150" cy="5291139"/>
            </a:xfrm>
            <a:custGeom>
              <a:avLst/>
              <a:gdLst>
                <a:gd name="T0" fmla="*/ 0 w 676"/>
                <a:gd name="T1" fmla="*/ 2147483647 h 3333"/>
                <a:gd name="T2" fmla="*/ 0 w 676"/>
                <a:gd name="T3" fmla="*/ 2147483647 h 3333"/>
                <a:gd name="T4" fmla="*/ 2147483647 w 676"/>
                <a:gd name="T5" fmla="*/ 2147483647 h 3333"/>
                <a:gd name="T6" fmla="*/ 2147483647 w 676"/>
                <a:gd name="T7" fmla="*/ 0 h 3333"/>
                <a:gd name="T8" fmla="*/ 2147483647 w 676"/>
                <a:gd name="T9" fmla="*/ 0 h 3333"/>
                <a:gd name="T10" fmla="*/ 0 w 676"/>
                <a:gd name="T11" fmla="*/ 2147483647 h 3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9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orbel" pitchFamily="34" charset="0"/>
              </a:defRPr>
            </a:lvl1pPr>
          </a:lstStyle>
          <a:p>
            <a:pPr>
              <a:defRPr/>
            </a:pPr>
            <a:fld id="{3ECD3754-B4DC-46F6-99A3-BFF637C97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89" r:id="rId1"/>
    <p:sldLayoutId id="2147518890" r:id="rId2"/>
    <p:sldLayoutId id="2147518765" r:id="rId3"/>
    <p:sldLayoutId id="2147518766" r:id="rId4"/>
    <p:sldLayoutId id="2147518767" r:id="rId5"/>
    <p:sldLayoutId id="2147518768" r:id="rId6"/>
    <p:sldLayoutId id="2147518769" r:id="rId7"/>
    <p:sldLayoutId id="2147518770" r:id="rId8"/>
    <p:sldLayoutId id="2147518771" r:id="rId9"/>
    <p:sldLayoutId id="2147518772" r:id="rId10"/>
    <p:sldLayoutId id="2147518773" r:id="rId11"/>
    <p:sldLayoutId id="2147518891" r:id="rId12"/>
    <p:sldLayoutId id="2147518774" r:id="rId13"/>
    <p:sldLayoutId id="2147518892" r:id="rId14"/>
    <p:sldLayoutId id="2147518775" r:id="rId15"/>
    <p:sldLayoutId id="2147518776" r:id="rId16"/>
    <p:sldLayoutId id="214751877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FA94FE5-47A6-4B14-8D17-D2C3495C2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95" r:id="rId1"/>
    <p:sldLayoutId id="2147518787" r:id="rId2"/>
    <p:sldLayoutId id="2147518788" r:id="rId3"/>
    <p:sldLayoutId id="2147518789" r:id="rId4"/>
    <p:sldLayoutId id="2147518790" r:id="rId5"/>
    <p:sldLayoutId id="2147518791" r:id="rId6"/>
    <p:sldLayoutId id="2147518792" r:id="rId7"/>
    <p:sldLayoutId id="2147518793" r:id="rId8"/>
    <p:sldLayoutId id="2147518794" r:id="rId9"/>
    <p:sldLayoutId id="2147518795" r:id="rId10"/>
    <p:sldLayoutId id="2147518896" r:id="rId11"/>
    <p:sldLayoutId id="2147518796" r:id="rId12"/>
    <p:sldLayoutId id="2147518897" r:id="rId13"/>
    <p:sldLayoutId id="2147518797" r:id="rId14"/>
    <p:sldLayoutId id="2147518798" r:id="rId15"/>
    <p:sldLayoutId id="214751879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34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92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CC1F3A5-29D6-496C-B8DB-8B768A82A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00" r:id="rId1"/>
    <p:sldLayoutId id="2147518801" r:id="rId2"/>
    <p:sldLayoutId id="2147518802" r:id="rId3"/>
    <p:sldLayoutId id="2147518803" r:id="rId4"/>
    <p:sldLayoutId id="2147518804" r:id="rId5"/>
    <p:sldLayoutId id="2147518805" r:id="rId6"/>
    <p:sldLayoutId id="2147518806" r:id="rId7"/>
    <p:sldLayoutId id="2147518807" r:id="rId8"/>
    <p:sldLayoutId id="2147518808" r:id="rId9"/>
    <p:sldLayoutId id="2147518809" r:id="rId10"/>
    <p:sldLayoutId id="2147518810" r:id="rId11"/>
    <p:sldLayoutId id="2147518898" r:id="rId12"/>
    <p:sldLayoutId id="2147518811" r:id="rId13"/>
    <p:sldLayoutId id="2147518899" r:id="rId14"/>
    <p:sldLayoutId id="2147518900" r:id="rId15"/>
    <p:sldLayoutId id="2147518812" r:id="rId16"/>
    <p:sldLayoutId id="2147518813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245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310B92F6-BE9B-4A4F-AF9E-B9FAE3CE9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901" r:id="rId1"/>
    <p:sldLayoutId id="2147518814" r:id="rId2"/>
    <p:sldLayoutId id="2147518902" r:id="rId3"/>
    <p:sldLayoutId id="2147518815" r:id="rId4"/>
    <p:sldLayoutId id="2147518816" r:id="rId5"/>
    <p:sldLayoutId id="2147518817" r:id="rId6"/>
    <p:sldLayoutId id="2147518818" r:id="rId7"/>
    <p:sldLayoutId id="2147518903" r:id="rId8"/>
    <p:sldLayoutId id="2147518904" r:id="rId9"/>
    <p:sldLayoutId id="2147518819" r:id="rId10"/>
    <p:sldLayoutId id="214751882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n-smolensk.ru/~velig/f_sait/pl2.jpg" TargetMode="External"/><Relationship Id="rId2" Type="http://schemas.openxmlformats.org/officeDocument/2006/relationships/hyperlink" Target="mailto:fvg01@mail.ru" TargetMode="Externa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4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9.xml"/><Relationship Id="rId4" Type="http://schemas.openxmlformats.org/officeDocument/2006/relationships/chart" Target="../charts/char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31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8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15.xml"/><Relationship Id="rId4" Type="http://schemas.openxmlformats.org/officeDocument/2006/relationships/image" Target="../media/image4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8138" y="2846388"/>
            <a:ext cx="6096000" cy="2411412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buFont typeface="Arial"/>
              <a:buNone/>
              <a:defRPr/>
            </a:pPr>
            <a:r>
              <a:rPr lang="ru-RU" sz="5400" b="1" dirty="0" smtClean="0"/>
              <a:t>Бюджет для граждан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муниципального образования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«Велижский район»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(к решению о бюджете на 2024 год и на плановый период 2025-2026 годов от 19 декабря 2023 года №72 ( в ред. от 25.06.2024 №46))</a:t>
            </a:r>
          </a:p>
          <a:p>
            <a:pPr eaLnBrk="1" fontAlgn="auto" hangingPunct="1">
              <a:buFont typeface="Arial"/>
              <a:buNone/>
              <a:defRPr/>
            </a:pPr>
            <a:endParaRPr lang="ru-RU" sz="2800" b="1" dirty="0" smtClean="0"/>
          </a:p>
        </p:txBody>
      </p:sp>
      <p:pic>
        <p:nvPicPr>
          <p:cNvPr id="84995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19200"/>
            <a:ext cx="7924801" cy="4692022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5.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 Реализация приоритетных направлений и национальных проектов, в первую очередь направленных на решение задач, поставленных в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Указе Президента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Российской Федерации от 07.05.2018 № 204 «О национальных целях и стратегических задачах развития Российской Федерации на период до 2024 года».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6.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Сохранение социальной направленности консолидированного бюджета муниципального образования «Велижский район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».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7.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 Обеспечение прозрачного механизма оценки эффективности предоставленных налоговых льгот, установленных соответствующими муниципальными законами.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8.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 Открытость и прозрачность управления общественными финансами.</a:t>
            </a:r>
          </a:p>
          <a:p>
            <a:pPr indent="450000">
              <a:spcBef>
                <a:spcPts val="0"/>
              </a:spcBef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14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467600" cy="6858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Georgia" panose="02040502050405020303" pitchFamily="18" charset="0"/>
              </a:rPr>
              <a:t>Основные направления бюджетной политики на 2024-2026 годы</a:t>
            </a:r>
            <a:br>
              <a:rPr lang="ru-RU" sz="2000" b="1" dirty="0" smtClean="0">
                <a:latin typeface="Georgia" panose="02040502050405020303" pitchFamily="18" charset="0"/>
              </a:rPr>
            </a:br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143000"/>
            <a:ext cx="8077199" cy="5334000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Основными направлениями бюджетной политики муниципального образования «Велижский район» на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среднесрочный период являются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: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1. 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Концентрация расходов на первоочередных и приоритетных направлениях, в том числе на достижении целей и результатов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региональных проектов, 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направленных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на реализацию национальных проектов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2.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С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охранение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  <a:p>
            <a:pPr marL="0" indent="45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3.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О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беспечение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выплаты заработной платы работникам организаций бюджетной сферы не ниже минимального размера оплаты труда, устанавливаемого на федеральном уровне;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4.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Повышение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реалистичности и минимизация рисков несбалансированности бюджета;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5.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Н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едопущение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принятия новых расходных обязательств, не обеспеченных источниками финансирования;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6.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П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оддержка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инвестиционной активности субъектов предпринимательской деятельности;</a:t>
            </a: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20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1" y="533400"/>
            <a:ext cx="7467600" cy="6096000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7.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О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беспечение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Российской Федерации, а также на официальном сайте Администрации муниципального образования «Велижский район», размещение информации о бюджете в формате «Бюджет для граждан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».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16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 сфере межбюджетных отношений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: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1.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З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аключение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с органами местного самоуправления, получающими дотации на выравнивание бюджетной обеспеченности, соглашений о мерах по социально-экономическому развитию и оздоровлению муниципальных финансов, а также осуществление контроля за исполнением органами местного самоуправления обязательств, предусмотренных указанными соглашениями;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2.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С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тимулирование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органов местного самоуправления в увеличении собственной доходной базы местных бюджетов;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3.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Р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еализация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мер по укреплению финансовой дисциплины, соблюдению органами местного самоуправления требований бюджетного законодательства.</a:t>
            </a: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28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315201" cy="67129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Georgia" panose="02040502050405020303" pitchFamily="18" charset="0"/>
              </a:rPr>
              <a:t>Основные направления налоговой политики на 2024-2026 годы</a:t>
            </a:r>
            <a:br>
              <a:rPr lang="ru-RU" sz="2000" b="1" dirty="0" smtClean="0">
                <a:latin typeface="Georgia" panose="02040502050405020303" pitchFamily="18" charset="0"/>
              </a:rPr>
            </a:br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899890"/>
            <a:ext cx="7696200" cy="5500910"/>
          </a:xfrm>
        </p:spPr>
        <p:txBody>
          <a:bodyPr>
            <a:normAutofit fontScale="92500" lnSpcReduction="10000"/>
          </a:bodyPr>
          <a:lstStyle/>
          <a:p>
            <a:r>
              <a:rPr lang="ru-RU" sz="1700" b="1" dirty="0">
                <a:solidFill>
                  <a:schemeClr val="tx1"/>
                </a:solidFill>
                <a:latin typeface="Georgia" panose="02040502050405020303" pitchFamily="18" charset="0"/>
              </a:rPr>
              <a:t>1. Мобилизация </a:t>
            </a:r>
            <a:r>
              <a:rPr lang="ru-RU" sz="17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доходов. </a:t>
            </a:r>
          </a:p>
          <a:p>
            <a:pPr algn="just"/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 целях мобилизации доходов в консолидированный бюджет муниципального образования «Велижский район»  планируется проведение следующих мероприятий:</a:t>
            </a:r>
          </a:p>
          <a:p>
            <a:pPr algn="just"/>
            <a:r>
              <a:rPr lang="ru-RU" sz="1700" dirty="0">
                <a:solidFill>
                  <a:schemeClr val="tx1"/>
                </a:solidFill>
                <a:latin typeface="Georgia" panose="02040502050405020303" pitchFamily="18" charset="0"/>
              </a:rPr>
              <a:t>- продолжение работы, направленной на повышение объемов поступлений налога на доходы физических лиц за счет создания условий для роста общего объема фонда оплаты труда в регионе, легализации «теневой» заработной платы, доведение ее до среднеотраслевого уровня, а также проведения мероприятий по сокращению задолженности по налогу на доходы физических лиц</a:t>
            </a:r>
            <a:r>
              <a:rPr lang="ru-RU" sz="17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algn="just"/>
            <a:r>
              <a:rPr lang="ru-RU" sz="1700" dirty="0">
                <a:solidFill>
                  <a:schemeClr val="tx1"/>
                </a:solidFill>
                <a:latin typeface="Georgia" panose="02040502050405020303" pitchFamily="18" charset="0"/>
              </a:rPr>
              <a:t>- вовлечение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доход.</a:t>
            </a:r>
          </a:p>
          <a:p>
            <a:pPr algn="just"/>
            <a:r>
              <a:rPr lang="ru-RU" sz="1700" b="1" dirty="0">
                <a:solidFill>
                  <a:schemeClr val="tx1"/>
                </a:solidFill>
                <a:latin typeface="Georgia" panose="02040502050405020303" pitchFamily="18" charset="0"/>
              </a:rPr>
              <a:t>2. Совершенствование налогового </a:t>
            </a:r>
            <a:r>
              <a:rPr lang="ru-RU" sz="17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администрирования</a:t>
            </a:r>
          </a:p>
          <a:p>
            <a:pPr algn="just"/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 целях совершенствования налогового администрирования следует продолжить работу:</a:t>
            </a:r>
          </a:p>
          <a:p>
            <a:pPr algn="just"/>
            <a:r>
              <a:rPr lang="ru-RU" sz="1700" dirty="0">
                <a:solidFill>
                  <a:schemeClr val="tx1"/>
                </a:solidFill>
                <a:latin typeface="Georgia" panose="02040502050405020303" pitchFamily="18" charset="0"/>
              </a:rPr>
              <a:t>- по повышению ответственности администраторов доходов консолидированного бюджета муниципального образования «Велижский район» за эффективное прогнозирование, своевременность, полноту поступления и сокращение задолженности администрируемых платежей;</a:t>
            </a: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143000"/>
            <a:ext cx="7696200" cy="4768222"/>
          </a:xfrm>
        </p:spPr>
        <p:txBody>
          <a:bodyPr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по взаимодействию органов власти всех уровней, в рамках деятельности межведомственных рабочих групп (комиссий) по контролю за поступлением платежей, в целях увеличения собираемости налогов и сборов, поступающих в консолидированный бюджет области, и сокращения недоимки;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по актуализации на постоянной основе сведений, предоставляемых органами, осуществляющими регистрацию и учет объектов недвижимого имущества, в УФНС России по Смоленской области;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по проведению органами местного самоуправления муниципальных образований Велижского района совместно с территориальными налоговыми органами индивидуальной работы с физическими лицами, имеющими задолженность в бюджет по имущественным налогам, информирование работодателей о сотрудниках, имеющих задолженность по имущественным налогам.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78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239000" cy="899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Прогноз социально-экономического развития муниципального образования «Велижский район» на 2023-2026 годы</a:t>
            </a:r>
            <a:endParaRPr lang="ru-RU" sz="2000" dirty="0"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90279"/>
              </p:ext>
            </p:extLst>
          </p:nvPr>
        </p:nvGraphicFramePr>
        <p:xfrm>
          <a:off x="838200" y="1217390"/>
          <a:ext cx="7467602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8590"/>
                <a:gridCol w="1003410"/>
                <a:gridCol w="979139"/>
                <a:gridCol w="925190"/>
                <a:gridCol w="991273"/>
              </a:tblGrid>
              <a:tr h="2135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7943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Georgia" panose="02040502050405020303" pitchFamily="18" charset="0"/>
                        </a:rPr>
                        <a:t>ПРОМЫШЛЕННОСТЬ</a:t>
                      </a:r>
                      <a:endParaRPr lang="ru-RU" sz="12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104,31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107,44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110,72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114,11</a:t>
                      </a:r>
                    </a:p>
                  </a:txBody>
                  <a:tcPr marL="68580" marR="68580" marT="0" marB="0"/>
                </a:tc>
              </a:tr>
              <a:tr h="2562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Объем отгруженных товаров собственного пр-ва,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работ, услуг, млн. руб.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41,94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42,62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43,21</a:t>
                      </a:r>
                    </a:p>
                  </a:txBody>
                  <a:tcPr marL="68580" marR="68580" marT="0" marB="0"/>
                </a:tc>
              </a:tr>
              <a:tr h="3588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0" dirty="0" smtClean="0">
                          <a:effectLst/>
                          <a:latin typeface="Times New Roman" panose="02020603050405020304" pitchFamily="18" charset="0"/>
                        </a:rPr>
                        <a:t>СЕЛЬСКОЕ ХОЗЯЙСТВО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kern="0" dirty="0" smtClean="0">
                          <a:effectLst/>
                          <a:latin typeface="Times New Roman" panose="02020603050405020304" pitchFamily="18" charset="0"/>
                        </a:rPr>
                        <a:t>Продукция</a:t>
                      </a:r>
                      <a:r>
                        <a:rPr lang="ru-RU" sz="1200" b="0" kern="0" baseline="0" dirty="0" smtClean="0">
                          <a:effectLst/>
                          <a:latin typeface="Times New Roman" panose="02020603050405020304" pitchFamily="18" charset="0"/>
                        </a:rPr>
                        <a:t> сельского хозяйства во всех категориях хозяйств – всего, мл. руб.</a:t>
                      </a:r>
                      <a:endParaRPr lang="ru-RU" sz="1200" b="0" kern="0" dirty="0" smtClea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434,6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449,1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467,5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зерно-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всего, т.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2704,8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2460</a:t>
                      </a:r>
                    </a:p>
                  </a:txBody>
                  <a:tcPr marL="68580" marR="68580" marT="0" marB="0" anchor="ctr"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.-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с\х предприятия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2300,9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-население</a:t>
                      </a:r>
                      <a:endParaRPr lang="ru-RU" sz="1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</a:t>
                      </a:r>
                    </a:p>
                  </a:txBody>
                  <a:tcPr marL="68580" marR="68580" marT="0" marB="0"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-к\ф хозяйства</a:t>
                      </a:r>
                      <a:endParaRPr lang="ru-RU" sz="1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344,9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350</a:t>
                      </a:r>
                    </a:p>
                  </a:txBody>
                  <a:tcPr marL="68580" marR="68580" marT="0" marB="0"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картофель-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всего, т.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793,4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790</a:t>
                      </a:r>
                    </a:p>
                  </a:txBody>
                  <a:tcPr marL="68580" marR="68580" marT="0" marB="0" anchor="ctr"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.-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с\х предприятия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-население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759,8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755</a:t>
                      </a:r>
                    </a:p>
                  </a:txBody>
                  <a:tcPr marL="68580" marR="68580" marT="0" marB="0"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-к\ф хозяйства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овощи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всего, т.	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273,7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177</a:t>
                      </a:r>
                    </a:p>
                  </a:txBody>
                  <a:tcPr marL="68580" marR="68580" marT="0" marB="0"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.-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с\х предприятия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-население</a:t>
                      </a:r>
                      <a:endParaRPr lang="ru-RU" sz="1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273,7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177</a:t>
                      </a:r>
                    </a:p>
                  </a:txBody>
                  <a:tcPr marL="68580" marR="68580" marT="0" marB="0"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-мясо-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всего, т.</a:t>
                      </a:r>
                      <a:endParaRPr lang="ru-RU" sz="1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22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2390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Прогноз социально-экономического развития муниципального образования «Велижский район» на 2023-2026 годы</a:t>
            </a:r>
            <a:endParaRPr lang="ru-RU" sz="2000" dirty="0"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316419"/>
              </p:ext>
            </p:extLst>
          </p:nvPr>
        </p:nvGraphicFramePr>
        <p:xfrm>
          <a:off x="838200" y="1052290"/>
          <a:ext cx="7467602" cy="5239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914400"/>
                <a:gridCol w="979139"/>
                <a:gridCol w="925190"/>
                <a:gridCol w="991273"/>
              </a:tblGrid>
              <a:tr h="2135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7943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.-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с\х предприятия</a:t>
                      </a:r>
                      <a:endParaRPr lang="ru-RU" sz="12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170</a:t>
                      </a:r>
                    </a:p>
                  </a:txBody>
                  <a:tcPr marL="68580" marR="68580" marT="0" marB="0"/>
                </a:tc>
              </a:tr>
              <a:tr h="2133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-население</a:t>
                      </a:r>
                      <a:endParaRPr lang="ru-RU" sz="12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280</a:t>
                      </a:r>
                    </a:p>
                  </a:txBody>
                  <a:tcPr marL="68580" marR="68580" marT="0" marB="0"/>
                </a:tc>
              </a:tr>
              <a:tr h="152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-к\ф хозяйства</a:t>
                      </a:r>
                      <a:endParaRPr lang="ru-RU" sz="1200" b="0" kern="0" dirty="0" smtClean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-молоко-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всего, т.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5800</a:t>
                      </a: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с\х предприятия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4698,3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4637</a:t>
                      </a: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-население</a:t>
                      </a:r>
                      <a:endParaRPr lang="ru-RU" sz="1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919,4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992</a:t>
                      </a: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-к\ф хозяйства</a:t>
                      </a:r>
                      <a:endParaRPr lang="ru-RU" sz="1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192,3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171</a:t>
                      </a: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-яйцо-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всего, тыс. шт.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1535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1540</a:t>
                      </a:r>
                    </a:p>
                  </a:txBody>
                  <a:tcPr marL="68580" marR="68580" marT="0" marB="0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население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1535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1540</a:t>
                      </a:r>
                    </a:p>
                  </a:txBody>
                  <a:tcPr marL="68580" marR="68580" marT="0" marB="0"/>
                </a:tc>
              </a:tr>
              <a:tr h="1993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0" dirty="0" smtClean="0">
                          <a:effectLst/>
                          <a:latin typeface="Times New Roman" panose="02020603050405020304" pitchFamily="18" charset="0"/>
                        </a:rPr>
                        <a:t>ИНВЕСТИЦИИ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0" dirty="0" smtClean="0">
                          <a:effectLst/>
                          <a:latin typeface="Times New Roman" panose="02020603050405020304" pitchFamily="18" charset="0"/>
                        </a:rPr>
                        <a:t>Объем инвестиций в основной капитал, млн. руб.</a:t>
                      </a:r>
                      <a:endParaRPr lang="ru-RU" sz="1200" b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183,9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126,8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</a:t>
                      </a:r>
                    </a:p>
                  </a:txBody>
                  <a:tcPr marL="68580" marR="68580" marT="0" marB="0"/>
                </a:tc>
              </a:tr>
              <a:tr h="1993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0" dirty="0" smtClean="0">
                          <a:effectLst/>
                          <a:latin typeface="Times New Roman" panose="02020603050405020304" pitchFamily="18" charset="0"/>
                        </a:rPr>
                        <a:t>ТОРГОВЛЯ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0" dirty="0" smtClean="0">
                          <a:effectLst/>
                          <a:latin typeface="Times New Roman" panose="02020603050405020304" pitchFamily="18" charset="0"/>
                        </a:rPr>
                        <a:t>Оборот розничной</a:t>
                      </a:r>
                      <a:r>
                        <a:rPr lang="ru-RU" sz="1200" b="1" kern="0" baseline="0" dirty="0" smtClean="0">
                          <a:effectLst/>
                          <a:latin typeface="Times New Roman" panose="02020603050405020304" pitchFamily="18" charset="0"/>
                        </a:rPr>
                        <a:t> торговли, млн. руб.</a:t>
                      </a:r>
                      <a:endParaRPr lang="ru-RU" sz="1200" b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729</a:t>
                      </a:r>
                    </a:p>
                  </a:txBody>
                  <a:tcPr marL="68580" marR="68580" marT="0" marB="0"/>
                </a:tc>
              </a:tr>
              <a:tr h="2590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effectLst/>
                          <a:latin typeface="Times New Roman" panose="02020603050405020304" pitchFamily="18" charset="0"/>
                        </a:rPr>
                        <a:t>ДЕМОГРАФИЧЕСКИЕ ПОКАЗАТЕЛИ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Численность постоянного населения, тыс. чел. (среднегодовая)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8,91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8,76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8,61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8,48</a:t>
                      </a:r>
                    </a:p>
                  </a:txBody>
                  <a:tcPr marL="68580" marR="68580" marT="0" marB="0"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200" b="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 городского</a:t>
                      </a:r>
                      <a:endParaRPr lang="ru-RU" sz="1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6,32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5,94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5,04</a:t>
                      </a:r>
                    </a:p>
                  </a:txBody>
                  <a:tcPr marL="68580" marR="68580" marT="0" marB="0"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сельского</a:t>
                      </a:r>
                      <a:endParaRPr lang="ru-RU" sz="1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2,73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2,67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3,44</a:t>
                      </a:r>
                    </a:p>
                  </a:txBody>
                  <a:tcPr marL="68580" marR="68580" marT="0" marB="0"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Число родившихся, чел.</a:t>
                      </a:r>
                      <a:endParaRPr lang="ru-RU" sz="1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</a:t>
                      </a:r>
                    </a:p>
                  </a:txBody>
                  <a:tcPr marL="68580" marR="68580" marT="0" marB="0"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Число умерших, чел.</a:t>
                      </a:r>
                      <a:endParaRPr lang="ru-RU" sz="1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08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162800" cy="1143000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 роста численности населения за последние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лет в Велижском районе Смоленской области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788233"/>
              </p:ext>
            </p:extLst>
          </p:nvPr>
        </p:nvGraphicFramePr>
        <p:xfrm>
          <a:off x="1219200" y="1524000"/>
          <a:ext cx="67818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924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239000" cy="762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Исполнение бюджета муниципального образования «Велижский район» за предшествующие текущему годы</a:t>
            </a:r>
            <a:endParaRPr lang="ru-RU" sz="2000" dirty="0">
              <a:latin typeface="Georgia" panose="02040502050405020303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8079828"/>
              </p:ext>
            </p:extLst>
          </p:nvPr>
        </p:nvGraphicFramePr>
        <p:xfrm>
          <a:off x="990600" y="901701"/>
          <a:ext cx="7200000" cy="5638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532632"/>
                <a:gridCol w="1667368"/>
              </a:tblGrid>
              <a:tr h="23453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Фактические показатели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749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 тыс. рублей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333439,9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34777,0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298662,9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всего тыс. рублей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331352,1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36993,9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9840,2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ОБРАЗОВАНИЕ</a:t>
                      </a:r>
                      <a:endParaRPr lang="ru-RU" sz="1400" b="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191520,9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49636,1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15872,9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259,6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МЕЖБЮДЖЕТНЫЕ ТРАНСФЕРТЫ ОБЩЕГО ХАРАКТЕРА БЮДЖЕТАМ БЮДЖЕТНОЙ СИСТЕМЫ РОССИЙСКОЙ ФЕДЕРАЦИИ 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27225,3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Профицит, дефицит, 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2087,8 (профицит)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36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 txBox="1">
            <a:spLocks/>
          </p:cNvSpPr>
          <p:nvPr/>
        </p:nvSpPr>
        <p:spPr bwMode="auto">
          <a:xfrm>
            <a:off x="1219200" y="76200"/>
            <a:ext cx="7620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Основные параметры бюджета</a:t>
            </a:r>
            <a:b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</a:b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муниципального образования «Велижский район»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на </a:t>
            </a:r>
            <a:r>
              <a:rPr lang="ru-RU" altLang="ru-RU" b="1" dirty="0" smtClean="0">
                <a:solidFill>
                  <a:srgbClr val="262626"/>
                </a:solidFill>
                <a:latin typeface="Georgia" pitchFamily="18" charset="0"/>
              </a:rPr>
              <a:t>2024 </a:t>
            </a: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год и на плановый период </a:t>
            </a:r>
            <a:r>
              <a:rPr lang="ru-RU" altLang="ru-RU" b="1" dirty="0" smtClean="0">
                <a:solidFill>
                  <a:srgbClr val="262626"/>
                </a:solidFill>
                <a:latin typeface="Georgia" pitchFamily="18" charset="0"/>
              </a:rPr>
              <a:t>2025-2026 </a:t>
            </a: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годов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862983"/>
              </p:ext>
            </p:extLst>
          </p:nvPr>
        </p:nvGraphicFramePr>
        <p:xfrm>
          <a:off x="1295400" y="1013785"/>
          <a:ext cx="7162799" cy="1553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139"/>
                <a:gridCol w="1479060"/>
                <a:gridCol w="1524000"/>
                <a:gridCol w="1752600"/>
              </a:tblGrid>
              <a:tr h="28161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</a:tr>
              <a:tr h="32368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Доходы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437930,8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333124,9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341914,1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  <a:tr h="32368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Расходы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446598,7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333124,9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341589,5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  <a:tr h="50033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Дефицит, профицит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itchFamily="18" charset="0"/>
                        </a:rPr>
                        <a:t>-8667,9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itchFamily="18" charset="0"/>
                        </a:rPr>
                        <a:t>0,0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324,6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</a:tbl>
          </a:graphicData>
        </a:graphic>
      </p:graphicFrame>
      <p:sp>
        <p:nvSpPr>
          <p:cNvPr id="90142" name="Прямоугольник 4"/>
          <p:cNvSpPr>
            <a:spLocks noChangeArrowheads="1"/>
          </p:cNvSpPr>
          <p:nvPr/>
        </p:nvSpPr>
        <p:spPr bwMode="auto">
          <a:xfrm>
            <a:off x="212725" y="5516672"/>
            <a:ext cx="87630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Общий объем межбюджетных трансфертов, предоставляемых бюджетам поселений 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из местного бюджета, составляет </a:t>
            </a:r>
            <a:r>
              <a:rPr lang="en-US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29165,1</a:t>
            </a:r>
            <a:r>
              <a:rPr lang="ru-RU" sz="1600" b="1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руб.,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28523,4</a:t>
            </a:r>
            <a:r>
              <a:rPr lang="ru-RU" sz="15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2026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</a:t>
            </a:r>
            <a:r>
              <a:rPr lang="ru-RU" sz="1600" dirty="0" smtClean="0"/>
              <a:t>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28522,0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3" name="Прямоугольник 5"/>
          <p:cNvSpPr>
            <a:spLocks noChangeArrowheads="1"/>
          </p:cNvSpPr>
          <p:nvPr/>
        </p:nvSpPr>
        <p:spPr bwMode="auto">
          <a:xfrm>
            <a:off x="212725" y="2514600"/>
            <a:ext cx="8626475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2000" dirty="0" smtClean="0">
                <a:solidFill>
                  <a:schemeClr val="tx1"/>
                </a:solidFill>
                <a:latin typeface="Georgia" pitchFamily="18" charset="0"/>
              </a:rPr>
              <a:t>Дефицит (профицит)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местного бюджета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год 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8667,9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. руб., то есть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20,6% от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утвержденного общего годового объема доходов местного бюджета без учета утвержденного объема безвозмездных поступлений,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2025 год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составляет 0,0 тыс. руб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. и 0,0%, на 2026 год – профицит 324,6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тыс. руб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.,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то есть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0,69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% от утвержденного общего объема доходов местного бюджета без учета утвержденного объема безвозмездных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поступлений.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4" name="Прямоугольник 6"/>
          <p:cNvSpPr>
            <a:spLocks noChangeArrowheads="1"/>
          </p:cNvSpPr>
          <p:nvPr/>
        </p:nvSpPr>
        <p:spPr bwMode="auto">
          <a:xfrm>
            <a:off x="212725" y="3810000"/>
            <a:ext cx="87630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Верхний предел муниципального долга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по долговым обязательствам </a:t>
            </a:r>
            <a:r>
              <a:rPr lang="ru-RU" altLang="ru-RU" sz="16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муниципального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образования «Велижский район» составляет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3245,7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01.01.2026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– 3245,7 тыс.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01.01.2027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–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2921,1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90146" name="Прямоугольник 9"/>
          <p:cNvSpPr>
            <a:spLocks noChangeArrowheads="1"/>
          </p:cNvSpPr>
          <p:nvPr/>
        </p:nvSpPr>
        <p:spPr bwMode="auto">
          <a:xfrm>
            <a:off x="212725" y="4656386"/>
            <a:ext cx="87630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Объем расходов местного бюджета, связанных с финансированием муниципальных нужд,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год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в сумме </a:t>
            </a:r>
            <a:r>
              <a:rPr lang="ru-RU" altLang="ru-RU" sz="16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99197,0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на плановый период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2026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годов в сумме </a:t>
            </a:r>
            <a:r>
              <a:rPr lang="ru-RU" sz="1600" dirty="0" smtClean="0"/>
              <a:t>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16269,4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в сумме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15461,5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соответственно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839200" cy="4114800"/>
          </a:xfrm>
        </p:spPr>
        <p:txBody>
          <a:bodyPr/>
          <a:lstStyle/>
          <a:p>
            <a:pPr algn="just" defTabSz="539750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информационно-телекоммуникационной сети «Интернет», включает пояснения к</a:t>
            </a:r>
            <a:r>
              <a:rPr lang="en-US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решению от 19 декабря 2023 №72 «о бюджете муниципального образования «Велижский район» на 2024 год и на плановый период 2025 и 2026 годов» </a:t>
            </a:r>
            <a:r>
              <a:rPr lang="ru-RU" sz="1600" b="1" dirty="0" smtClean="0">
                <a:latin typeface="Georgia" panose="02040502050405020303" pitchFamily="18" charset="0"/>
              </a:rPr>
              <a:t>и направлен на увеличение степени информированности граждан о проводимой в Велижском районе бюджетной политики.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</a:t>
            </a:r>
            <a:r>
              <a:rPr lang="en-US" sz="1600" b="1" dirty="0" smtClean="0"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latin typeface="Georgia" panose="02040502050405020303" pitchFamily="18" charset="0"/>
              </a:rPr>
              <a:t>В материалах представлены основы формирования бюджета, его параметры, структура и динамика доходов и расходов.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нацелен на получение обратной связи от граждан, которым интересны современные проблемы муниципальных финансов.</a:t>
            </a:r>
          </a:p>
        </p:txBody>
      </p:sp>
      <p:sp>
        <p:nvSpPr>
          <p:cNvPr id="86019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33600" y="4953000"/>
            <a:ext cx="6858000" cy="167640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ru-RU" altLang="ru-RU" b="1" dirty="0" smtClean="0">
                <a:latin typeface="Georgia" pitchFamily="18" charset="0"/>
              </a:rPr>
              <a:t>С уважением,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/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Начальник Финансового управления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Администрации муниципального образования</a:t>
            </a:r>
          </a:p>
          <a:p>
            <a:pPr algn="r" eaLnBrk="1" hangingPunct="1">
              <a:spcBef>
                <a:spcPct val="0"/>
              </a:spcBef>
            </a:pPr>
            <a:r>
              <a:rPr lang="ru-RU" altLang="ru-RU" b="1" dirty="0" smtClean="0">
                <a:latin typeface="Georgia" pitchFamily="18" charset="0"/>
              </a:rPr>
              <a:t>«Велижский район»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Светлана Михайловна Миронова</a:t>
            </a:r>
            <a:endParaRPr lang="ru-RU" alt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37100"/>
            <a:ext cx="2523067" cy="189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несколько документов 17"/>
          <p:cNvSpPr/>
          <p:nvPr/>
        </p:nvSpPr>
        <p:spPr>
          <a:xfrm>
            <a:off x="5257800" y="2438400"/>
            <a:ext cx="2828925" cy="3429000"/>
          </a:xfrm>
          <a:prstGeom prst="flowChartMultidocumen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2024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–</a:t>
            </a:r>
            <a:r>
              <a:rPr lang="ru-RU" sz="1600" dirty="0" smtClean="0"/>
              <a:t> 395921,5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2025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288864,3</a:t>
            </a:r>
            <a:r>
              <a:rPr lang="ru-RU" sz="1600" dirty="0"/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2026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294901,1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0225" y="498474"/>
            <a:ext cx="8153400" cy="1295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balanced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Доходы бюджета муниципального образования «Велижский район» на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2024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2025-2026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годов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717800" y="2152650"/>
            <a:ext cx="41402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Блок-схема: несколько документов 7"/>
          <p:cNvSpPr/>
          <p:nvPr/>
        </p:nvSpPr>
        <p:spPr>
          <a:xfrm>
            <a:off x="1066800" y="2590800"/>
            <a:ext cx="2819400" cy="3354388"/>
          </a:xfrm>
          <a:prstGeom prst="flowChartMultidocumen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Налоговые  и неналоговые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доходы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2024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–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42009,4</a:t>
            </a:r>
            <a:r>
              <a:rPr lang="ru-RU" sz="1600" dirty="0"/>
              <a:t>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2025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44260,6</a:t>
            </a:r>
            <a:r>
              <a:rPr lang="ru-RU" sz="1600" dirty="0"/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2026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47013,0</a:t>
            </a:r>
            <a:r>
              <a:rPr lang="ru-RU" sz="1600" dirty="0"/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717800" y="2152650"/>
            <a:ext cx="0" cy="514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858000" y="2152650"/>
            <a:ext cx="0" cy="338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72000" y="1828800"/>
            <a:ext cx="0" cy="3048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«Велижский район» на 2024 год,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518234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05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«Велижский район» на плановый период 2025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228374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04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«Велижский район» на плановый период 2026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6952805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42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61045" y="110661"/>
            <a:ext cx="5125555" cy="13212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2800" dirty="0">
                <a:latin typeface="Georgia" panose="02040502050405020303" pitchFamily="18" charset="0"/>
              </a:rPr>
              <a:t>в </a:t>
            </a:r>
            <a:r>
              <a:rPr lang="ru-RU" sz="2800" dirty="0" smtClean="0">
                <a:latin typeface="Georgia" panose="02040502050405020303" pitchFamily="18" charset="0"/>
              </a:rPr>
              <a:t>2024, 2025 </a:t>
            </a:r>
            <a:r>
              <a:rPr lang="ru-RU" sz="2800" dirty="0">
                <a:latin typeface="Georgia" panose="02040502050405020303" pitchFamily="18" charset="0"/>
              </a:rPr>
              <a:t>и </a:t>
            </a:r>
            <a:r>
              <a:rPr lang="ru-RU" sz="2800" dirty="0" smtClean="0">
                <a:latin typeface="Georgia" panose="02040502050405020303" pitchFamily="18" charset="0"/>
              </a:rPr>
              <a:t>2026 </a:t>
            </a:r>
            <a:r>
              <a:rPr lang="ru-RU" sz="2800" dirty="0">
                <a:latin typeface="Georgia" panose="02040502050405020303" pitchFamily="18" charset="0"/>
              </a:rPr>
              <a:t>годах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7788" y="1660525"/>
            <a:ext cx="3614737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Дотации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бюджетные средства, предоставляемые бюджету другого уровня бюджетной системы РФ на безвозмездной и безвозвратной основах для покрытия текущих расходов</a:t>
            </a:r>
            <a:r>
              <a:rPr lang="ru-RU" sz="1200" dirty="0">
                <a:latin typeface="Georgia" panose="02040502050405020303" pitchFamily="18" charset="0"/>
              </a:rPr>
              <a:t>)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2024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190756,0 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2025 год – 128617,0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2026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- 129326,0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990600" y="4419600"/>
            <a:ext cx="3560763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Субвенции</a:t>
            </a:r>
          </a:p>
          <a:p>
            <a:pPr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 или юридическому лицу на безвозмездной и безвозвратной основах на осуществление определенных целевых расходов)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2024 год – 146600,5 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2025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</a:t>
            </a:r>
            <a:r>
              <a:rPr lang="ru-RU" sz="1400" dirty="0" smtClean="0"/>
              <a:t> </a:t>
            </a:r>
            <a:r>
              <a:rPr lang="ru-RU" sz="1400" dirty="0">
                <a:latin typeface="Georgia" panose="02040502050405020303" pitchFamily="18" charset="0"/>
              </a:rPr>
              <a:t>152665,5</a:t>
            </a:r>
            <a:r>
              <a:rPr lang="ru-RU" sz="1400" dirty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2026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</a:t>
            </a:r>
            <a:r>
              <a:rPr lang="ru-RU" sz="1400" dirty="0" smtClean="0"/>
              <a:t>  </a:t>
            </a:r>
            <a:r>
              <a:rPr lang="ru-RU" sz="1400" dirty="0">
                <a:latin typeface="Georgia" panose="02040502050405020303" pitchFamily="18" charset="0"/>
              </a:rPr>
              <a:t>157980,0</a:t>
            </a:r>
            <a:r>
              <a:rPr lang="ru-RU" sz="1400" dirty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тыс</a:t>
            </a:r>
            <a:r>
              <a:rPr lang="ru-RU" sz="1400" dirty="0">
                <a:latin typeface="Georgia" panose="02040502050405020303" pitchFamily="18" charset="0"/>
              </a:rPr>
              <a:t>. руб. 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724400" y="4419600"/>
            <a:ext cx="3616325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Субсидии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РФ, физическому или юридическому лицу на условиях долевого финансирования целевых расходов)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2024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56300,4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2025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</a:t>
            </a:r>
            <a:r>
              <a:rPr lang="ru-RU" sz="1400" dirty="0">
                <a:latin typeface="Georgia" panose="02040502050405020303" pitchFamily="18" charset="0"/>
              </a:rPr>
              <a:t>6221,5</a:t>
            </a:r>
            <a:r>
              <a:rPr lang="ru-RU" sz="1400" dirty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2026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6177,0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373688" y="1660525"/>
            <a:ext cx="3681412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Иные межбюджетные трансферты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(средства, передаваемые в бюджеты нижестоящего территориального уровня из фонда финансовой поддержки регионов, в котором доля каждого субъекта РФ нуждающегося в финансовой помощи устанавливается расчетным путем)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2024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2438,3 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2025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1360,3 тыс</a:t>
            </a:r>
            <a:r>
              <a:rPr lang="ru-RU" sz="1400" dirty="0">
                <a:latin typeface="Georgia" panose="02040502050405020303" pitchFamily="18" charset="0"/>
              </a:rPr>
              <a:t>. руб. 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2026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1418,1 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4958923" y="2199029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5400000">
            <a:off x="4754491" y="3151737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3948724" y="3152531"/>
            <a:ext cx="381000" cy="661987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11004384">
            <a:off x="3738846" y="2199028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Объем поступления межбюджетных трансфертов  в бюджет муниципального образования «Велижский район» на 2024 год из общей суммы доходов,%.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89399"/>
              </p:ext>
            </p:extLst>
          </p:nvPr>
        </p:nvGraphicFramePr>
        <p:xfrm>
          <a:off x="0" y="19431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Объем поступления </a:t>
            </a: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 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</a:t>
            </a: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«Велижский район» на 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 из общей суммы доходов,%</a:t>
            </a:r>
            <a:endParaRPr lang="ru-RU" sz="1800" b="1" dirty="0" smtClean="0">
              <a:solidFill>
                <a:schemeClr val="tx2">
                  <a:lumMod val="10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323229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Объем поступления </a:t>
            </a: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 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</a:t>
            </a: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«Велижский район» на 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 из общей суммы доходов,%.</a:t>
            </a:r>
            <a:endParaRPr lang="ru-RU" sz="1800" b="1" dirty="0" smtClean="0">
              <a:solidFill>
                <a:schemeClr val="tx2">
                  <a:lumMod val="10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297682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7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«Велижский район» на 2024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28980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7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«Велижский район» на 2025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7536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657600"/>
            <a:ext cx="8839200" cy="27432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ln>
                  <a:noFill/>
                </a:ln>
                <a:latin typeface="Georgia" pitchFamily="18" charset="0"/>
              </a:rPr>
              <a:t>Контактная информация</a:t>
            </a:r>
            <a:br>
              <a:rPr lang="ru-RU" altLang="ru-RU" sz="2400" b="1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4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4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Финансовое управление</a:t>
            </a:r>
            <a:r>
              <a:rPr lang="en-US" altLang="ru-RU" sz="18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Администрации муниципального образования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«Велижский район»: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6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ru-RU" altLang="ru-RU" sz="16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Адрес: 216290, Россия, Смоленская обл., г. Велиж, пл. Дзержинского, д. 7.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Тел.: 8(48132)4-19-44; факс: 8(48132)4-23-64.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800" smtClean="0">
                <a:ln>
                  <a:noFill/>
                </a:ln>
                <a:latin typeface="Georgia" pitchFamily="18" charset="0"/>
              </a:rPr>
              <a:t>E</a:t>
            </a: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-mail: </a:t>
            </a:r>
            <a:r>
              <a:rPr lang="en-US" altLang="ru-RU" sz="1800" smtClean="0">
                <a:ln>
                  <a:noFill/>
                </a:ln>
                <a:latin typeface="Georgia" pitchFamily="18" charset="0"/>
                <a:hlinkClick r:id="rId2"/>
              </a:rPr>
              <a:t>fvg01@mail.ru</a:t>
            </a:r>
            <a:endParaRPr lang="ru-RU" altLang="ru-RU" sz="1800" smtClean="0">
              <a:ln>
                <a:noFill/>
              </a:ln>
              <a:latin typeface="Georgia" pitchFamily="18" charset="0"/>
            </a:endParaRPr>
          </a:p>
        </p:txBody>
      </p:sp>
      <p:pic>
        <p:nvPicPr>
          <p:cNvPr id="87043" name="Picture 453" descr="pl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66750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7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«Велижский район» на 2026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51572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300968"/>
              </p:ext>
            </p:extLst>
          </p:nvPr>
        </p:nvGraphicFramePr>
        <p:xfrm>
          <a:off x="419100" y="1803400"/>
          <a:ext cx="8343900" cy="38417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3511"/>
                <a:gridCol w="5782989"/>
                <a:gridCol w="2057400"/>
              </a:tblGrid>
              <a:tr h="548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N п/п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Наименование показателя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Ед. изм.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доходов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47,4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47,4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 3.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образование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24,7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культуру и кинематографию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5,7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5.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социальную политику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2,3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6.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физическую культуру и спорт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2,4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17796" name="Прямоугольник 4"/>
          <p:cNvSpPr>
            <a:spLocks noChangeArrowheads="1"/>
          </p:cNvSpPr>
          <p:nvPr/>
        </p:nvSpPr>
        <p:spPr bwMode="auto">
          <a:xfrm>
            <a:off x="228600" y="38100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ОБЪЕМ ДОХОДОВ И РАСХОДОВ МУНИЦИПАЛЬНОГО ОБРАЗОВАНИЯ «ВЕЛИЖСКИЙ РАЙОН» В РАСЧЕТЕ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НА 1 ЖИТЕЛЯ </a:t>
            </a:r>
            <a:r>
              <a:rPr lang="ru-RU" altLang="ru-RU" sz="2400" b="1" dirty="0" smtClean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НА 2024 ГОД</a:t>
            </a:r>
            <a:endParaRPr lang="ru-RU" altLang="ru-RU" sz="2400" b="1" dirty="0">
              <a:solidFill>
                <a:srgbClr val="577C54"/>
              </a:solidFill>
              <a:latin typeface="ParisianC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797" name="Прямоугольник 4"/>
              <p:cNvSpPr>
                <a:spLocks noChangeArrowheads="1"/>
              </p:cNvSpPr>
              <p:nvPr/>
            </p:nvSpPr>
            <p:spPr bwMode="auto">
              <a:xfrm>
                <a:off x="304800" y="5867400"/>
                <a:ext cx="8610600" cy="477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>
                    <a:solidFill>
                      <a:srgbClr val="404040"/>
                    </a:solidFill>
                    <a:latin typeface="Trebuchet MS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itchFamily="34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ClrTx/>
                  <a:buSzTx/>
                  <a:buNone/>
                </a:pPr>
                <a:r>
                  <a:rPr lang="ru-RU" altLang="ru-RU" sz="12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*Численность населения в муниципальном образовании «Велижский район» на 01.01.2023 </a:t>
                </a:r>
                <a:r>
                  <a:rPr lang="ru-RU" altLang="ru-RU" sz="12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года составила </a:t>
                </a:r>
                <a:r>
                  <a:rPr lang="ru-RU" altLang="ru-RU" sz="12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8985 человек, площадь Велижского района составляет 1473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1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altLang="ru-RU" sz="1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км</m:t>
                        </m:r>
                      </m:e>
                      <m:sup>
                        <m:r>
                          <a:rPr lang="ru-RU" altLang="ru-RU" sz="1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altLang="ru-RU" sz="1200" b="1" dirty="0">
                  <a:solidFill>
                    <a:srgbClr val="577C54"/>
                  </a:solidFill>
                  <a:latin typeface="ParisianC" pitchFamily="2" charset="0"/>
                </a:endParaRPr>
              </a:p>
            </p:txBody>
          </p:sp>
        </mc:Choice>
        <mc:Fallback xmlns="">
          <p:sp>
            <p:nvSpPr>
              <p:cNvPr id="117797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5867400"/>
                <a:ext cx="8610600" cy="477503"/>
              </a:xfrm>
              <a:prstGeom prst="rect">
                <a:avLst/>
              </a:prstGeom>
              <a:blipFill rotWithShape="0">
                <a:blip r:embed="rId2"/>
                <a:stretch>
                  <a:fillRect t="-1282" b="-12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местного бюджета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826449"/>
              </p:ext>
            </p:extLst>
          </p:nvPr>
        </p:nvGraphicFramePr>
        <p:xfrm>
          <a:off x="457200" y="1066800"/>
          <a:ext cx="8229600" cy="4824941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3657600"/>
                <a:gridCol w="1524000"/>
                <a:gridCol w="1600200"/>
                <a:gridCol w="1447800"/>
              </a:tblGrid>
              <a:tr h="41271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вида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руб.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руб.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год, руб.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176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внутреннего финансирования дефицитов бюджетов, в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.: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8667,9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324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,6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12349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кредитных организаций в валюте Российской Федерации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4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 из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других бюджетов бюджетной системы Российской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Федерации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324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,6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4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Изменение остатков средств на счетах по учету средств бюджетов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4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величение остатков средств бюджетов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-437930,8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-333 124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-341 914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4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меньшение остатков средств бюджетов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446598,7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333 124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341 914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56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37" name="Объект 11673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7986470"/>
              </p:ext>
            </p:extLst>
          </p:nvPr>
        </p:nvGraphicFramePr>
        <p:xfrm>
          <a:off x="990600" y="152400"/>
          <a:ext cx="73152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0" name="Объект 1167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0436120"/>
              </p:ext>
            </p:extLst>
          </p:nvPr>
        </p:nvGraphicFramePr>
        <p:xfrm>
          <a:off x="1371600" y="3048000"/>
          <a:ext cx="62865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6743" name="Прямоугольник 116742"/>
          <p:cNvSpPr/>
          <p:nvPr/>
        </p:nvSpPr>
        <p:spPr>
          <a:xfrm>
            <a:off x="457200" y="5638800"/>
            <a:ext cx="8458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задач социально-экономического развития муниципального образования.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314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372350" cy="54927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Перечень муниципальных программ муниципального образования «Велижский район»</a:t>
            </a:r>
            <a:endParaRPr lang="ru-RU" sz="1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685801"/>
            <a:ext cx="8686800" cy="6172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«Развитие образования и молодежной политики в муниципальном образовании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2.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«Создание условий для эффективной деятельности Администрации муниципального образования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3.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«Развитие физической культуры и спорта в муниципальном образовании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4.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«Развитие культуры и туризма в муниципальном образовании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5.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«Обеспечение жильем молодых семей на территории муниципального образования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6.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</a:t>
            </a:r>
            <a:r>
              <a:rPr lang="ru-RU" sz="1300" dirty="0" smtClean="0">
                <a:latin typeface="Georgia" panose="02040502050405020303" pitchFamily="18" charset="0"/>
              </a:rPr>
              <a:t>«Укрепление </a:t>
            </a:r>
            <a:r>
              <a:rPr lang="ru-RU" sz="1300" dirty="0">
                <a:latin typeface="Georgia" panose="02040502050405020303" pitchFamily="18" charset="0"/>
              </a:rPr>
              <a:t>общественного </a:t>
            </a:r>
            <a:r>
              <a:rPr lang="ru-RU" sz="1300" dirty="0" smtClean="0">
                <a:latin typeface="Georgia" panose="02040502050405020303" pitchFamily="18" charset="0"/>
              </a:rPr>
              <a:t>здоровья»;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7.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</a:t>
            </a:r>
            <a:r>
              <a:rPr lang="ru-RU" sz="1300" dirty="0" smtClean="0">
                <a:latin typeface="Georgia" panose="02040502050405020303" pitchFamily="18" charset="0"/>
              </a:rPr>
              <a:t>«Регистрация права </a:t>
            </a:r>
            <a:r>
              <a:rPr lang="ru-RU" sz="1300" dirty="0">
                <a:latin typeface="Georgia" panose="02040502050405020303" pitchFamily="18" charset="0"/>
              </a:rPr>
              <a:t>муниципальной собственности муниципального образования "Велижский район" и муниципального образования Велижское городское </a:t>
            </a:r>
            <a:r>
              <a:rPr lang="ru-RU" sz="1300" dirty="0" smtClean="0">
                <a:latin typeface="Georgia" panose="02040502050405020303" pitchFamily="18" charset="0"/>
              </a:rPr>
              <a:t>поселение»;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8.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«Комплексные меры противодействия злоупотреблению наркотиками и их незаконному обороту в Велижском </a:t>
            </a:r>
            <a:r>
              <a:rPr lang="ru-RU" sz="1300" dirty="0" smtClean="0">
                <a:latin typeface="Georgia" panose="02040502050405020303" pitchFamily="18" charset="0"/>
              </a:rPr>
              <a:t>районе»;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9.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«Комплексные меры по профилактике правонарушений и усилению борьбы с преступностью в Велижском районе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10.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«Гражданско-патриотическое воспитание граждан в Велижском районе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11.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"Профилактика терроризма и экстремизма на территории муниципального образования "Велижский район" </a:t>
            </a:r>
            <a:r>
              <a:rPr lang="ru-RU" sz="1300" dirty="0" smtClean="0">
                <a:latin typeface="Georgia" panose="02040502050405020303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12.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«Создание условий для эффективного управления муниципальными финансами в муниципальном образовании «Велижский район»» </a:t>
            </a:r>
            <a:r>
              <a:rPr lang="ru-RU" sz="1300" dirty="0" smtClean="0">
                <a:latin typeface="Georgia" panose="02040502050405020303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13.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14.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«Доступная среда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15.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«Повышение безопасности дорожного движения в муниципальном образовании «Велижский район» </a:t>
            </a:r>
            <a:r>
              <a:rPr lang="ru-RU" sz="1300" dirty="0" smtClean="0">
                <a:latin typeface="Georgia" panose="02040502050405020303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16.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«Программа развития автомобильных дорог местного значения на территории муниципального образования «Велижский район» </a:t>
            </a:r>
            <a:r>
              <a:rPr lang="ru-RU" sz="1300" dirty="0" smtClean="0">
                <a:latin typeface="Georgia" panose="02040502050405020303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1300" dirty="0" smtClean="0">
                <a:latin typeface="Georgia" pitchFamily="18" charset="0"/>
              </a:rPr>
              <a:t>17. Муниципальная программа «Создание </a:t>
            </a:r>
            <a:r>
              <a:rPr lang="ru-RU" altLang="ru-RU" sz="1300" dirty="0">
                <a:latin typeface="Georgia" pitchFamily="18" charset="0"/>
              </a:rPr>
              <a:t>условий для осуществления градостроительной деятельности на территории муниципального образования «Велижский район» </a:t>
            </a:r>
            <a:r>
              <a:rPr lang="ru-RU" altLang="ru-RU" sz="1300" dirty="0" smtClean="0">
                <a:latin typeface="Georgia" pitchFamily="18" charset="0"/>
              </a:rPr>
              <a:t>;</a:t>
            </a:r>
            <a:endParaRPr lang="ru-RU" sz="13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1300" dirty="0" smtClean="0">
                <a:latin typeface="Georgia" panose="02040502050405020303" pitchFamily="18" charset="0"/>
              </a:rPr>
              <a:t>18. Муниципальная программа «Охрана окружающей среды на территории муниципального образования «Велижский район»;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1300" dirty="0" smtClean="0">
                <a:latin typeface="Georgia" panose="02040502050405020303" pitchFamily="18" charset="0"/>
              </a:rPr>
              <a:t>19. Муниципальная программа «Создание благоприятного предпринимательского климата на территории муниципального образования «Велижский район».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ru-RU" altLang="ru-RU" sz="1300" dirty="0">
              <a:latin typeface="Georgia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ru-RU" sz="13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3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9906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«Развитие образования и молодежной политики в муниципальном образовании «Велижский район»</a:t>
            </a:r>
            <a:b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102403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143000"/>
            <a:ext cx="8382000" cy="5486400"/>
          </a:xfrm>
        </p:spPr>
        <p:txBody>
          <a:bodyPr>
            <a:normAutofit fontScale="92500" lnSpcReduction="10000"/>
          </a:bodyPr>
          <a:lstStyle/>
          <a:p>
            <a:pPr indent="450000" algn="just">
              <a:lnSpc>
                <a:spcPct val="110000"/>
              </a:lnSpc>
            </a:pPr>
            <a:r>
              <a:rPr lang="ru-RU" altLang="ru-RU" dirty="0" smtClean="0">
                <a:latin typeface="Georgia" panose="02040502050405020303" pitchFamily="18" charset="0"/>
              </a:rPr>
              <a:t>     </a:t>
            </a:r>
            <a:r>
              <a:rPr lang="ru-RU" altLang="ru-RU" sz="1400" b="1" dirty="0" smtClean="0">
                <a:latin typeface="Georgia" panose="02040502050405020303" pitchFamily="18" charset="0"/>
              </a:rPr>
              <a:t>Цель программы: </a:t>
            </a:r>
            <a:r>
              <a:rPr lang="ru-RU" altLang="ru-RU" sz="1400" dirty="0">
                <a:latin typeface="Georgia" panose="02040502050405020303" pitchFamily="18" charset="0"/>
              </a:rPr>
              <a:t>о</a:t>
            </a:r>
            <a:r>
              <a:rPr lang="ru-RU" altLang="ru-RU" sz="1400" dirty="0" smtClean="0">
                <a:latin typeface="Georgia" panose="02040502050405020303" pitchFamily="18" charset="0"/>
              </a:rPr>
              <a:t>беспечение высокого качества образования в соответствии с меняющимися запросами населения, перспективными задачами развития муниципального образования «Велижский район»</a:t>
            </a:r>
          </a:p>
          <a:p>
            <a:pPr indent="450000" algn="just">
              <a:lnSpc>
                <a:spcPct val="110000"/>
              </a:lnSpc>
            </a:pPr>
            <a:r>
              <a:rPr lang="ru-RU" altLang="ru-RU" sz="1400" dirty="0" smtClean="0">
                <a:latin typeface="Georgia" panose="02040502050405020303" pitchFamily="18" charset="0"/>
              </a:rPr>
              <a:t>     </a:t>
            </a:r>
            <a:r>
              <a:rPr lang="ru-RU" altLang="ru-RU" sz="1400" b="1" dirty="0" smtClean="0">
                <a:latin typeface="Georgia" panose="02040502050405020303" pitchFamily="18" charset="0"/>
              </a:rPr>
              <a:t>Задачи программы: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   1. обновление экономических и организационно-управленческих механизмов в системе муниципального образования;                                                                                                      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   2. совершенствование содержания и технологий образования, переход на новые Федеральные государственные образовательные стандарты;                             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   3. защита прав и интересов детей, создание условий для социализации, социальной адаптации детей-инвалидов, детей с ограниченными возможностями здоровья, формирования здорового образа жизни детей, обеспечения их безопасности;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   4. создание условий для обновления содержания образования и повышения качества образовательных услуг;                                                                                                           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>
                <a:latin typeface="Georgia" panose="02040502050405020303" pitchFamily="18" charset="0"/>
              </a:rPr>
              <a:t> </a:t>
            </a:r>
            <a:r>
              <a:rPr lang="ru-RU" altLang="ru-RU" sz="1400" dirty="0" smtClean="0">
                <a:latin typeface="Georgia" panose="02040502050405020303" pitchFamily="18" charset="0"/>
              </a:rPr>
              <a:t>  5. совершенствование сети образовательных учреждений с целью предоставления населению качественных образовательных услуг;                                                       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   6. формирование здоровьесберегающей образовательной среды, учитывающей адаптационные резервы воспитанников и обучающихся, обеспечивающей сохранение их психосоматического здоровья и духовно-нравственное развитие;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dirty="0" smtClean="0">
                <a:latin typeface="Georgia" panose="02040502050405020303" pitchFamily="18" charset="0"/>
              </a:rPr>
              <a:t>  7. </a:t>
            </a:r>
            <a:r>
              <a:rPr lang="ru-RU" altLang="ru-RU" sz="1400" dirty="0">
                <a:latin typeface="Georgia" panose="02040502050405020303" pitchFamily="18" charset="0"/>
              </a:rPr>
              <a:t>комплексное решение проблем профилактики, снижения уровня заболеваемости, укрепления здоровья детей, создание условий для формирования у них отношения к здоровому образу жизни, как к одному из главных путей в достижении успеха;   </a:t>
            </a:r>
            <a:endParaRPr lang="ru-RU" altLang="ru-RU" sz="1400" dirty="0" smtClean="0">
              <a:latin typeface="Georgia" panose="02040502050405020303" pitchFamily="18" charset="0"/>
            </a:endParaRPr>
          </a:p>
          <a:p>
            <a:pPr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  8. </a:t>
            </a:r>
            <a:r>
              <a:rPr lang="ru-RU" altLang="ru-RU" sz="1400" dirty="0">
                <a:latin typeface="Georgia" panose="02040502050405020303" pitchFamily="18" charset="0"/>
              </a:rPr>
              <a:t>повышение уровня защиты зданий и сооружений образовательных учреждений, предотвращение риска возникновения пожаров и чрезвычайных ситуаций в образовательных учреждениях района.</a:t>
            </a:r>
            <a:endParaRPr lang="ru-RU" altLang="ru-RU" sz="1400" dirty="0" smtClean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914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«Развитие образования и молодежной политики в муниципальном образовании «Велижский район»</a:t>
            </a:r>
            <a:b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</a:b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181706"/>
              </p:ext>
            </p:extLst>
          </p:nvPr>
        </p:nvGraphicFramePr>
        <p:xfrm>
          <a:off x="685800" y="1143001"/>
          <a:ext cx="7924801" cy="523415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21551"/>
                <a:gridCol w="1388882"/>
                <a:gridCol w="1307184"/>
                <a:gridCol w="1307184"/>
              </a:tblGrid>
              <a:tr h="3478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2024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2025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2026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243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</a:t>
                      </a:r>
                      <a:r>
                        <a:rPr lang="ru-RU" sz="1400" b="1" baseline="0" dirty="0" smtClean="0">
                          <a:latin typeface="Georgia" panose="02040502050405020303" pitchFamily="18" charset="0"/>
                        </a:rPr>
                        <a:t> в т. ч.: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240 519 460,08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198 187 704,96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200 424 268,86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281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Комплекс процессных мероприятий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«Развитие общего образования»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152 120 399,12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122 344 061,00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123 042 237,90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24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Комплекс процессных мероприятий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«Развитие дошкольного образования»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46 352 490,71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38 129 467,00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39 141 767,00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«Развитие дополнительного образования»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10 457 534,28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10 261 985,00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10 465 199,00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98665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«Реализация молодежной политики на территории муниципального образования «Велижский район»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30 000,00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53595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«Организация содержания отдыха, занятости детей и подростков» 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308 000,00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308 000,00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308 000,00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25356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«Обеспечение организационных условий для реализации муниципальной программы»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8 942 044,00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7 700 044,00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7 698 544,00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6771411"/>
              </p:ext>
            </p:extLst>
          </p:nvPr>
        </p:nvGraphicFramePr>
        <p:xfrm>
          <a:off x="827088" y="381000"/>
          <a:ext cx="7326312" cy="4272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82912"/>
                <a:gridCol w="1524000"/>
                <a:gridCol w="14478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2024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2025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2026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«Реализация мер социальной поддержки участников образовательных отношений» 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1 439 400,00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1 439 400,00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1 439 400,00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«Реализация мер социальной поддержки и социального обеспечения детей-сирот и детей, оставшихся без попечения родителей»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7 468 785,00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7 299 929,00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7 299 929,00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Региональные проекты, обеспечивающие достижение результатов федеральных проектов, входящих в состав национальных проектов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13668843,62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10704818,96 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11029191,96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27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6491" y="152400"/>
            <a:ext cx="7974012" cy="1147761"/>
          </a:xfrm>
        </p:spPr>
        <p:txBody>
          <a:bodyPr/>
          <a:lstStyle/>
          <a:p>
            <a:pPr algn="ctr"/>
            <a:r>
              <a:rPr lang="ru-RU" altLang="ru-RU" sz="1800" b="1" dirty="0">
                <a:solidFill>
                  <a:schemeClr val="tx1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Georgia" pitchFamily="18" charset="0"/>
              </a:rPr>
              <a:t>«Создание условий для эффективной деятельности Администрации муниципального образования «Велижский район» </a:t>
            </a:r>
            <a:endParaRPr lang="ru-RU" sz="18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4800" y="1447800"/>
            <a:ext cx="8357394" cy="5257800"/>
          </a:xfrm>
        </p:spPr>
        <p:txBody>
          <a:bodyPr/>
          <a:lstStyle/>
          <a:p>
            <a:pPr marL="0" indent="360000">
              <a:spcBef>
                <a:spcPts val="0"/>
              </a:spcBef>
            </a:pPr>
            <a:endParaRPr lang="ru-RU" sz="1400" b="1" dirty="0" smtClean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</a:pPr>
            <a:r>
              <a:rPr lang="ru-RU" sz="1400" b="1" dirty="0" smtClean="0">
                <a:latin typeface="Georgia" panose="02040502050405020303" pitchFamily="18" charset="0"/>
              </a:rPr>
              <a:t>Цель муниципальной программы: </a:t>
            </a:r>
            <a:r>
              <a:rPr lang="ru-RU" sz="1400" dirty="0">
                <a:latin typeface="Georgia" panose="02040502050405020303" pitchFamily="18" charset="0"/>
              </a:rPr>
              <a:t>с</a:t>
            </a:r>
            <a:r>
              <a:rPr lang="ru-RU" sz="1400" dirty="0" smtClean="0">
                <a:latin typeface="Georgia" panose="02040502050405020303" pitchFamily="18" charset="0"/>
              </a:rPr>
              <a:t>оздание </a:t>
            </a:r>
            <a:r>
              <a:rPr lang="ru-RU" sz="1400" dirty="0">
                <a:latin typeface="Georgia" panose="02040502050405020303" pitchFamily="18" charset="0"/>
              </a:rPr>
              <a:t>полноценных условий для эффективного функционирования Администрации</a:t>
            </a:r>
            <a:r>
              <a:rPr lang="ru-RU" sz="1400" dirty="0" smtClean="0">
                <a:latin typeface="Georgia" panose="02040502050405020303" pitchFamily="18" charset="0"/>
              </a:rPr>
              <a:t>.</a:t>
            </a:r>
          </a:p>
          <a:p>
            <a:pPr marL="0" indent="360000" algn="just">
              <a:spcBef>
                <a:spcPts val="0"/>
              </a:spcBef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</a:pPr>
            <a:r>
              <a:rPr lang="ru-RU" sz="1400" b="1" dirty="0" smtClean="0">
                <a:latin typeface="Georgia" panose="02040502050405020303" pitchFamily="18" charset="0"/>
              </a:rPr>
              <a:t> </a:t>
            </a:r>
            <a:r>
              <a:rPr lang="ru-RU" altLang="ru-RU" sz="1400" b="1" dirty="0">
                <a:latin typeface="Georgia" panose="02040502050405020303" pitchFamily="18" charset="0"/>
              </a:rPr>
              <a:t>Целевые показатели реализации программы: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 smtClean="0">
                <a:latin typeface="Georgia" panose="02040502050405020303" pitchFamily="18" charset="0"/>
              </a:rPr>
              <a:t> Обеспечение </a:t>
            </a:r>
            <a:r>
              <a:rPr lang="ru-RU" sz="1400" dirty="0">
                <a:latin typeface="Georgia" panose="02040502050405020303" pitchFamily="18" charset="0"/>
              </a:rPr>
              <a:t>функций органов местного самоуправления: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-создание полноценных условий для эффективного функционирования Администрации;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- организационно - техническое обеспечение деятельности Администрации муниципального образования «Велижский район»;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- транспортное обеспечение органов местного самоуправления, приобретение, ремонт, техническое обслуживание и контрольно-диагностические работы автотранспорта;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- приобретение транспортных средств для обеспечения деятельности Администрации муниципального образования «Велижский район»;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 smtClean="0">
                <a:latin typeface="Georgia" panose="02040502050405020303" pitchFamily="18" charset="0"/>
              </a:rPr>
              <a:t>- информирование </a:t>
            </a:r>
            <a:r>
              <a:rPr lang="ru-RU" sz="1400" dirty="0">
                <a:latin typeface="Georgia" panose="02040502050405020303" pitchFamily="18" charset="0"/>
              </a:rPr>
              <a:t>населения Велижского района Смоленской области о местном </a:t>
            </a:r>
            <a:r>
              <a:rPr lang="ru-RU" sz="1400" dirty="0" smtClean="0">
                <a:latin typeface="Georgia" panose="02040502050405020303" pitchFamily="18" charset="0"/>
              </a:rPr>
              <a:t>- самоуправлении</a:t>
            </a:r>
            <a:r>
              <a:rPr lang="ru-RU" sz="1400" dirty="0">
                <a:latin typeface="Georgia" panose="02040502050405020303" pitchFamily="18" charset="0"/>
              </a:rPr>
              <a:t>, о работе органов местного самоуправления</a:t>
            </a:r>
            <a:r>
              <a:rPr lang="ru-RU" sz="1400" dirty="0" smtClean="0">
                <a:latin typeface="Georgia" panose="02040502050405020303" pitchFamily="18" charset="0"/>
              </a:rPr>
              <a:t>.</a:t>
            </a:r>
          </a:p>
          <a:p>
            <a:pPr marL="628650" indent="-285750" algn="just">
              <a:spcBef>
                <a:spcPts val="0"/>
              </a:spcBef>
              <a:buFontTx/>
              <a:buChar char="-"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Достижение целей муниципальной программы требует решения следующих </a:t>
            </a:r>
            <a:r>
              <a:rPr lang="ru-RU" sz="1400" b="1" dirty="0">
                <a:latin typeface="Georgia" panose="02040502050405020303" pitchFamily="18" charset="0"/>
              </a:rPr>
              <a:t>задач</a:t>
            </a:r>
            <a:r>
              <a:rPr lang="ru-RU" sz="1400" dirty="0">
                <a:latin typeface="Georgia" panose="02040502050405020303" pitchFamily="18" charset="0"/>
              </a:rPr>
              <a:t>: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1. </a:t>
            </a:r>
            <a:r>
              <a:rPr lang="ru-RU" sz="1400" dirty="0" smtClean="0">
                <a:latin typeface="Georgia" panose="02040502050405020303" pitchFamily="18" charset="0"/>
              </a:rPr>
              <a:t>Целевое </a:t>
            </a:r>
            <a:r>
              <a:rPr lang="ru-RU" sz="1400" dirty="0">
                <a:latin typeface="Georgia" panose="02040502050405020303" pitchFamily="18" charset="0"/>
              </a:rPr>
              <a:t>и эффективное использование средств бюджета муниципального образования;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2. </a:t>
            </a:r>
            <a:r>
              <a:rPr lang="ru-RU" sz="1400" dirty="0" smtClean="0">
                <a:latin typeface="Georgia" panose="02040502050405020303" pitchFamily="18" charset="0"/>
              </a:rPr>
              <a:t>Планирование </a:t>
            </a:r>
            <a:r>
              <a:rPr lang="ru-RU" sz="1400" dirty="0">
                <a:latin typeface="Georgia" panose="02040502050405020303" pitchFamily="18" charset="0"/>
              </a:rPr>
              <a:t>и контроль расходов бюджета</a:t>
            </a:r>
            <a:r>
              <a:rPr lang="ru-RU" sz="1400" dirty="0" smtClean="0">
                <a:latin typeface="Georgia" panose="02040502050405020303" pitchFamily="18" charset="0"/>
              </a:rPr>
              <a:t>.</a:t>
            </a:r>
          </a:p>
          <a:p>
            <a:pPr marL="0" indent="360000" algn="just">
              <a:spcBef>
                <a:spcPts val="0"/>
              </a:spcBef>
              <a:buNone/>
            </a:pPr>
            <a:endParaRPr lang="ru-RU" sz="1400" dirty="0">
              <a:latin typeface="Georgia" panose="02040502050405020303" pitchFamily="18" charset="0"/>
            </a:endParaRPr>
          </a:p>
          <a:p>
            <a:pPr marL="628650" indent="-285750" algn="just">
              <a:spcBef>
                <a:spcPts val="0"/>
              </a:spcBef>
              <a:buFontTx/>
              <a:buChar char="-"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628650" indent="-285750" algn="just">
              <a:spcBef>
                <a:spcPts val="0"/>
              </a:spcBef>
              <a:buFontTx/>
              <a:buChar char="-"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628650" indent="-285750" algn="just">
              <a:spcBef>
                <a:spcPts val="0"/>
              </a:spcBef>
              <a:buFontTx/>
              <a:buChar char="-"/>
            </a:pPr>
            <a:endParaRPr lang="ru-RU" altLang="ru-RU" sz="1400" dirty="0">
              <a:latin typeface="Georgia" panose="02040502050405020303" pitchFamily="18" charset="0"/>
            </a:endParaRPr>
          </a:p>
          <a:p>
            <a:endParaRPr lang="ru-RU" sz="1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81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1295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chemeClr val="tx1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latin typeface="Georgia" pitchFamily="18" charset="0"/>
              </a:rPr>
              <a:t>«Создание условий для эффективной деятельности Администрации муниципального образования «Велижский район»</a:t>
            </a:r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185525"/>
              </p:ext>
            </p:extLst>
          </p:nvPr>
        </p:nvGraphicFramePr>
        <p:xfrm>
          <a:off x="685800" y="1371600"/>
          <a:ext cx="7848601" cy="4577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24200"/>
                <a:gridCol w="1600200"/>
                <a:gridCol w="1524000"/>
                <a:gridCol w="16002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</a:t>
                      </a:r>
                      <a:r>
                        <a:rPr lang="ru-RU" sz="1400" b="1" baseline="0" dirty="0" smtClean="0">
                          <a:latin typeface="Georgia" panose="02040502050405020303" pitchFamily="18" charset="0"/>
                        </a:rPr>
                        <a:t> всего рублей, в </a:t>
                      </a:r>
                      <a:r>
                        <a:rPr lang="ru-RU" sz="1400" b="1" baseline="0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baseline="0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34 000 430,00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24 290 586,00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24 289 586,00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Материально-техническое обеспечение деятельности Администрации муниципального образования «Велижский район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32 376 530,00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24 290 586,00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24 289 586,00</a:t>
                      </a: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Транспортное обеспечение Администрации муниципального образования «Велижский район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823 900,00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«Организация  информирования населения  Велижского района через средства массовой информации»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800 000,00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583363"/>
          </a:xfrm>
        </p:spPr>
        <p:txBody>
          <a:bodyPr/>
          <a:lstStyle/>
          <a:p>
            <a:pPr indent="450000" defTabSz="539750" eaLnBrk="1" hangingPunct="1"/>
            <a:r>
              <a:rPr altLang="ru-RU" sz="1400" b="1" dirty="0" smtClean="0">
                <a:latin typeface="Times New Roman" pitchFamily="18" charset="0"/>
              </a:rPr>
              <a:t>	</a:t>
            </a:r>
            <a:r>
              <a:rPr lang="ru-RU" altLang="ru-RU" sz="1400" b="1" dirty="0" smtClean="0">
                <a:latin typeface="Times New Roman" pitchFamily="18" charset="0"/>
              </a:rPr>
              <a:t>                                                                    Глоссарий</a:t>
            </a:r>
            <a:br>
              <a:rPr lang="ru-RU" altLang="ru-RU" sz="1400" b="1" dirty="0" smtClean="0">
                <a:latin typeface="Times New Roman" pitchFamily="18" charset="0"/>
              </a:rPr>
            </a:br>
            <a:r>
              <a:rPr lang="ru-RU" altLang="ru-RU" sz="1400" b="1" dirty="0" smtClean="0">
                <a:latin typeface="Times New Roman" pitchFamily="18" charset="0"/>
              </a:rPr>
              <a:t>            </a:t>
            </a:r>
            <a:r>
              <a:rPr lang="ru-RU" altLang="ru-RU" sz="1400" b="1" dirty="0" smtClean="0">
                <a:latin typeface="Georgia" pitchFamily="18" charset="0"/>
              </a:rPr>
              <a:t>Муниципальные финансы</a:t>
            </a:r>
            <a:r>
              <a:rPr lang="ru-RU" altLang="ru-RU" sz="1400" dirty="0" smtClean="0">
                <a:latin typeface="Georgia" pitchFamily="18" charset="0"/>
              </a:rPr>
              <a:t>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Основными источниками формирования муниципальных финансов выступают: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altLang="ru-RU" sz="1400" dirty="0" smtClean="0">
                <a:latin typeface="Georgia" pitchFamily="18" charset="0"/>
              </a:rPr>
              <a:t>	</a:t>
            </a:r>
            <a:r>
              <a:rPr lang="ru-RU" altLang="ru-RU" sz="1400" dirty="0" smtClean="0">
                <a:latin typeface="Georgia" pitchFamily="18" charset="0"/>
              </a:rPr>
              <a:t>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altLang="ru-RU" sz="1400" dirty="0" smtClean="0">
                <a:latin typeface="Georgia" pitchFamily="18" charset="0"/>
              </a:rPr>
              <a:t>	</a:t>
            </a:r>
            <a:r>
              <a:rPr lang="ru-RU" altLang="ru-RU" sz="1400" dirty="0" smtClean="0">
                <a:latin typeface="Georgia" pitchFamily="18" charset="0"/>
              </a:rPr>
              <a:t>- собственные средства муниципального образования;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altLang="ru-RU" sz="1400" dirty="0" smtClean="0">
                <a:latin typeface="Georgia" pitchFamily="18" charset="0"/>
              </a:rPr>
              <a:t>	</a:t>
            </a:r>
            <a:r>
              <a:rPr lang="ru-RU" altLang="ru-RU" sz="1400" dirty="0" smtClean="0">
                <a:latin typeface="Georgia" pitchFamily="18" charset="0"/>
              </a:rPr>
              <a:t>- заемные средства.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</a:t>
            </a:r>
            <a:r>
              <a:rPr lang="ru-RU" altLang="ru-RU" sz="1400" b="1" dirty="0" smtClean="0">
                <a:solidFill>
                  <a:schemeClr val="tx1"/>
                </a:solidFill>
                <a:latin typeface="Georgia" pitchFamily="18" charset="0"/>
              </a:rPr>
              <a:t>Местный бюджет</a:t>
            </a:r>
            <a: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  <a:t>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</a:t>
            </a:r>
            <a:b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altLang="ru-RU" sz="1400" dirty="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b="1" dirty="0" smtClean="0">
                <a:solidFill>
                  <a:schemeClr val="tx1"/>
                </a:solidFill>
                <a:latin typeface="Georgia" pitchFamily="18" charset="0"/>
              </a:rPr>
              <a:t>Доходы местных бюджетов</a:t>
            </a:r>
            <a: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  <a:t> в соответствии с Бюджетным кодексом Российской Федерации</a:t>
            </a:r>
            <a:r>
              <a:rPr altLang="ru-RU" sz="14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  <a:t>формируются за счет собственных доходов и доходов за счет отчислений от федеральных и региональных регулирующих налогов и сборов.</a:t>
            </a:r>
            <a:b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dirty="0" smtClean="0">
                <a:latin typeface="Georgia" pitchFamily="18" charset="0"/>
              </a:rPr>
              <a:t>К собственным доходам местных бюджетов относятся: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- неналоговые доходы, зачисляемые в местные бюджеты в соответствии с законодательством Российской Федерации; 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</a:t>
            </a:r>
            <a:r>
              <a:rPr altLang="ru-RU" sz="1400" dirty="0" smtClean="0">
                <a:latin typeface="Georgia" pitchFamily="18" charset="0"/>
              </a:rPr>
              <a:t/>
            </a:r>
            <a:br>
              <a:rPr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</a:t>
            </a:r>
            <a:r>
              <a:rPr lang="ru-RU" altLang="ru-RU" sz="1400" b="1" dirty="0" smtClean="0">
                <a:latin typeface="Georgia" pitchFamily="18" charset="0"/>
              </a:rPr>
              <a:t>Расходы местных бюджетов </a:t>
            </a:r>
            <a:r>
              <a:rPr lang="ru-RU" altLang="ru-RU" sz="1400" dirty="0" smtClean="0">
                <a:latin typeface="Georgia" pitchFamily="18" charset="0"/>
              </a:rPr>
              <a:t>можно разделить на две большие группы: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- собственные расходы муниципального образования, связанные с решением задач местного значения и обслуживанием муниципального долга;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- расходы, связанные с осуществлением отдельных государственных полномочий, переданных органам местного самоуправления.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122114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6491" y="152400"/>
            <a:ext cx="7974012" cy="1147761"/>
          </a:xfrm>
        </p:spPr>
        <p:txBody>
          <a:bodyPr/>
          <a:lstStyle/>
          <a:p>
            <a:pPr algn="ctr"/>
            <a:r>
              <a:rPr lang="ru-RU" altLang="ru-RU" sz="18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Муниципальная программа «Регистрация права муниципальной собственности муниципального образования «Велижский район» и муниципального образования Велижское городское поселение»</a:t>
            </a:r>
            <a:br>
              <a:rPr lang="ru-RU" altLang="ru-RU" sz="18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1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</a:br>
            <a:endParaRPr lang="ru-RU" sz="18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4800" y="1447800"/>
            <a:ext cx="8357394" cy="4724400"/>
          </a:xfrm>
        </p:spPr>
        <p:txBody>
          <a:bodyPr/>
          <a:lstStyle/>
          <a:p>
            <a:pPr marL="0" indent="360000">
              <a:spcBef>
                <a:spcPts val="0"/>
              </a:spcBef>
            </a:pPr>
            <a:endParaRPr lang="ru-RU" sz="1400" b="1" dirty="0" smtClean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</a:pPr>
            <a:r>
              <a:rPr lang="ru-RU" sz="1400" b="1" dirty="0" smtClean="0">
                <a:latin typeface="Georgia" panose="02040502050405020303" pitchFamily="18" charset="0"/>
              </a:rPr>
              <a:t>Цель муниципальной программы: </a:t>
            </a:r>
            <a:r>
              <a:rPr lang="ru-RU" sz="1400" dirty="0">
                <a:latin typeface="Georgia" panose="02040502050405020303" pitchFamily="18" charset="0"/>
              </a:rPr>
              <a:t>Эффективное управление муниципальным имуществом, а также рациональное использование муниципального имущества и земельных участков, находящихся в муниципальной собственности муниципального образования «Велижский район» и муниципального образования Велижское городское поселение.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endParaRPr lang="ru-RU" altLang="ru-RU" sz="1400" dirty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altLang="ru-RU" sz="1400" b="1" dirty="0">
                <a:latin typeface="Georgia" panose="02040502050405020303" pitchFamily="18" charset="0"/>
              </a:rPr>
              <a:t>К</a:t>
            </a:r>
            <a:r>
              <a:rPr lang="ru-RU" altLang="ru-RU" sz="1400" b="1" dirty="0" smtClean="0">
                <a:latin typeface="Georgia" panose="02040502050405020303" pitchFamily="18" charset="0"/>
              </a:rPr>
              <a:t>онечные результаты реализации программы: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 smtClean="0">
                <a:latin typeface="Georgia" panose="02040502050405020303" pitchFamily="18" charset="0"/>
              </a:rPr>
              <a:t>- оформление </a:t>
            </a:r>
            <a:r>
              <a:rPr lang="ru-RU" sz="1400" dirty="0">
                <a:latin typeface="Georgia" panose="02040502050405020303" pitchFamily="18" charset="0"/>
              </a:rPr>
              <a:t>государственной регистрации прав на муниципальные объекты недвижимости 90%, в том числе на земельные участки - к 2024 году</a:t>
            </a:r>
            <a:r>
              <a:rPr lang="ru-RU" sz="1400" dirty="0" smtClean="0">
                <a:latin typeface="Georgia" panose="02040502050405020303" pitchFamily="18" charset="0"/>
              </a:rPr>
              <a:t>;</a:t>
            </a:r>
          </a:p>
          <a:p>
            <a:pPr marL="0" indent="360000" algn="just">
              <a:spcBef>
                <a:spcPts val="0"/>
              </a:spcBef>
              <a:buFontTx/>
              <a:buChar char="-"/>
            </a:pPr>
            <a:r>
              <a:rPr lang="ru-RU" sz="1400" dirty="0">
                <a:latin typeface="Georgia" panose="02040502050405020303" pitchFamily="18" charset="0"/>
              </a:rPr>
              <a:t/>
            </a:r>
            <a:br>
              <a:rPr lang="ru-RU" sz="1400" dirty="0">
                <a:latin typeface="Georgia" panose="02040502050405020303" pitchFamily="18" charset="0"/>
              </a:rPr>
            </a:br>
            <a:r>
              <a:rPr lang="ru-RU" sz="1400" dirty="0" smtClean="0">
                <a:latin typeface="Georgia" panose="02040502050405020303" pitchFamily="18" charset="0"/>
              </a:rPr>
              <a:t>        - </a:t>
            </a:r>
            <a:r>
              <a:rPr lang="ru-RU" sz="1400" dirty="0">
                <a:latin typeface="Georgia" panose="02040502050405020303" pitchFamily="18" charset="0"/>
              </a:rPr>
              <a:t>внесение полной информации об объектах муниципального </a:t>
            </a:r>
            <a:r>
              <a:rPr lang="ru-RU" sz="1400" dirty="0" smtClean="0">
                <a:latin typeface="Georgia" panose="02040502050405020303" pitchFamily="18" charset="0"/>
              </a:rPr>
              <a:t>имущества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>
                <a:latin typeface="Georgia" panose="02040502050405020303" pitchFamily="18" charset="0"/>
              </a:rPr>
              <a:t>муниципального района в Реестр муниципального имущества - 90% к 2024 году</a:t>
            </a:r>
            <a:r>
              <a:rPr lang="ru-RU" sz="1400" dirty="0" smtClean="0">
                <a:latin typeface="Georgia" panose="02040502050405020303" pitchFamily="18" charset="0"/>
              </a:rPr>
              <a:t>;</a:t>
            </a:r>
          </a:p>
          <a:p>
            <a:pPr marL="0" indent="360000" algn="just">
              <a:spcBef>
                <a:spcPts val="0"/>
              </a:spcBef>
              <a:buFontTx/>
              <a:buChar char="-"/>
            </a:pPr>
            <a:r>
              <a:rPr lang="ru-RU" sz="1400" dirty="0">
                <a:latin typeface="Georgia" panose="02040502050405020303" pitchFamily="18" charset="0"/>
              </a:rPr>
              <a:t/>
            </a:r>
            <a:br>
              <a:rPr lang="ru-RU" sz="1400" dirty="0">
                <a:latin typeface="Georgia" panose="02040502050405020303" pitchFamily="18" charset="0"/>
              </a:rPr>
            </a:br>
            <a:r>
              <a:rPr lang="ru-RU" sz="1400" dirty="0" smtClean="0">
                <a:latin typeface="Georgia" panose="02040502050405020303" pitchFamily="18" charset="0"/>
              </a:rPr>
              <a:t>        - </a:t>
            </a:r>
            <a:r>
              <a:rPr lang="ru-RU" sz="1400" dirty="0">
                <a:latin typeface="Georgia" panose="02040502050405020303" pitchFamily="18" charset="0"/>
              </a:rPr>
              <a:t>повышение доходов от аренды недвижимого имущества (здания, помещения, строения, сооружения) к 2024 году на 15,4</a:t>
            </a:r>
            <a:r>
              <a:rPr lang="ru-RU" sz="1400" dirty="0" smtClean="0">
                <a:latin typeface="Georgia" panose="02040502050405020303" pitchFamily="18" charset="0"/>
              </a:rPr>
              <a:t>%;</a:t>
            </a:r>
          </a:p>
          <a:p>
            <a:pPr marL="0" indent="360000" algn="just">
              <a:spcBef>
                <a:spcPts val="0"/>
              </a:spcBef>
              <a:buFontTx/>
              <a:buChar char="-"/>
            </a:pPr>
            <a:r>
              <a:rPr lang="ru-RU" sz="1400" dirty="0">
                <a:latin typeface="Georgia" panose="02040502050405020303" pitchFamily="18" charset="0"/>
              </a:rPr>
              <a:t/>
            </a:r>
            <a:br>
              <a:rPr lang="ru-RU" sz="1400" dirty="0">
                <a:latin typeface="Georgia" panose="02040502050405020303" pitchFamily="18" charset="0"/>
              </a:rPr>
            </a:br>
            <a:r>
              <a:rPr lang="ru-RU" sz="1400" dirty="0" smtClean="0">
                <a:latin typeface="Georgia" panose="02040502050405020303" pitchFamily="18" charset="0"/>
              </a:rPr>
              <a:t>        - </a:t>
            </a:r>
            <a:r>
              <a:rPr lang="ru-RU" sz="1400" dirty="0">
                <a:latin typeface="Georgia" panose="02040502050405020303" pitchFamily="18" charset="0"/>
              </a:rPr>
              <a:t>повышение доходов от аренды земельных участков, находящихся в собственности муниципального образования «Велижский район» и муниципального образования Велижское городское поселение, к 2024 году на 15,4</a:t>
            </a:r>
            <a:r>
              <a:rPr lang="ru-RU" sz="1400" dirty="0" smtClean="0">
                <a:latin typeface="Georgia" panose="02040502050405020303" pitchFamily="18" charset="0"/>
              </a:rPr>
              <a:t>%.</a:t>
            </a:r>
            <a:r>
              <a:rPr lang="ru-RU" altLang="ru-RU" sz="1400" b="1" dirty="0" smtClean="0">
                <a:latin typeface="Georgia" panose="02040502050405020303" pitchFamily="18" charset="0"/>
              </a:rPr>
              <a:t> </a:t>
            </a:r>
            <a:endParaRPr lang="ru-RU" altLang="ru-RU" sz="1400" b="1" dirty="0">
              <a:latin typeface="Georgia" panose="02040502050405020303" pitchFamily="18" charset="0"/>
            </a:endParaRPr>
          </a:p>
          <a:p>
            <a:endParaRPr lang="ru-RU" sz="1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8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04800" y="3048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Муниципальная программа «Регистрация права муниципальной собственности муниципального образования «Велижский район» и муниципального образования Велижское городское поселение»</a:t>
            </a:r>
            <a:b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</a:br>
            <a:endParaRPr lang="ru-RU" altLang="ru-RU" sz="2000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785510"/>
              </p:ext>
            </p:extLst>
          </p:nvPr>
        </p:nvGraphicFramePr>
        <p:xfrm>
          <a:off x="800100" y="1752600"/>
          <a:ext cx="7696200" cy="3474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/>
                <a:gridCol w="1676400"/>
                <a:gridCol w="1447800"/>
                <a:gridCol w="1524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140 000,00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6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"Управление муниципальным имуществом и земельными участками"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140 000,00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6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"Совершенствование учета и мониторинга использования муниципального имущества и земельных участков"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3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13716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«Развитие культуры и туризма на территории муниципального образования «Велижский район»</a:t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8382000" cy="5029200"/>
          </a:xfrm>
        </p:spPr>
        <p:txBody>
          <a:bodyPr>
            <a:normAutofit fontScale="92500"/>
          </a:bodyPr>
          <a:lstStyle/>
          <a:p>
            <a:pPr indent="457200">
              <a:lnSpc>
                <a:spcPct val="110000"/>
              </a:lnSpc>
              <a:spcBef>
                <a:spcPts val="0"/>
              </a:spcBef>
              <a:defRPr/>
            </a:pPr>
            <a:r>
              <a:rPr lang="ru-RU" dirty="0" smtClean="0">
                <a:latin typeface="Georgia" panose="02040502050405020303" pitchFamily="18" charset="0"/>
              </a:rPr>
              <a:t>     </a:t>
            </a:r>
            <a:r>
              <a:rPr lang="ru-RU" sz="1400" b="1" dirty="0" smtClean="0">
                <a:latin typeface="Georgia" panose="02040502050405020303" pitchFamily="18" charset="0"/>
              </a:rPr>
              <a:t>Цель программы:</a:t>
            </a:r>
          </a:p>
          <a:p>
            <a:pPr indent="450000" algn="just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1. Создание социально-экономических условий для развития культуры и туризма на территории муниципального образования «Велижский район».</a:t>
            </a:r>
          </a:p>
          <a:p>
            <a:pPr indent="450000" algn="just"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indent="450000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    </a:t>
            </a:r>
            <a:r>
              <a:rPr lang="ru-RU" sz="1400" b="1" dirty="0" smtClean="0">
                <a:latin typeface="Georgia" panose="02040502050405020303" pitchFamily="18" charset="0"/>
              </a:rPr>
              <a:t>Задачи программы: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1. Обеспечение необходимых условий для личностного развития, профессионального самоопределения и творческого труда детей в возрасте от 6 до 18 лет;                 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2.  </a:t>
            </a:r>
            <a:r>
              <a:rPr lang="ru-RU" sz="1400" dirty="0">
                <a:latin typeface="Georgia" panose="02040502050405020303" pitchFamily="18" charset="0"/>
              </a:rPr>
              <a:t>У</a:t>
            </a:r>
            <a:r>
              <a:rPr lang="ru-RU" sz="1400" dirty="0" smtClean="0">
                <a:latin typeface="Georgia" panose="02040502050405020303" pitchFamily="18" charset="0"/>
              </a:rPr>
              <a:t>лучшение организации предоставления дополнительного образования в сфере искусства, а так же библиотечного, музейного, культурно-досугового обслуживания населения муниципального образования «Велижский район»;                             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3. </a:t>
            </a:r>
            <a:r>
              <a:rPr lang="ru-RU" sz="1400" dirty="0">
                <a:latin typeface="Georgia" panose="02040502050405020303" pitchFamily="18" charset="0"/>
              </a:rPr>
              <a:t>С</a:t>
            </a:r>
            <a:r>
              <a:rPr lang="ru-RU" sz="1400" dirty="0" smtClean="0">
                <a:latin typeface="Georgia" panose="02040502050405020303" pitchFamily="18" charset="0"/>
              </a:rPr>
              <a:t>охранение и комплектование книжного фонда централизованной библиотечной системы;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4. </a:t>
            </a:r>
            <a:r>
              <a:rPr lang="ru-RU" sz="1400" dirty="0">
                <a:latin typeface="Georgia" panose="02040502050405020303" pitchFamily="18" charset="0"/>
              </a:rPr>
              <a:t>С</a:t>
            </a:r>
            <a:r>
              <a:rPr lang="ru-RU" sz="1400" dirty="0" smtClean="0">
                <a:latin typeface="Georgia" panose="02040502050405020303" pitchFamily="18" charset="0"/>
              </a:rPr>
              <a:t>охранение культурного наследия;                                                                                      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5. </a:t>
            </a:r>
            <a:r>
              <a:rPr lang="ru-RU" sz="1400" dirty="0">
                <a:latin typeface="Georgia" panose="02040502050405020303" pitchFamily="18" charset="0"/>
              </a:rPr>
              <a:t>У</a:t>
            </a:r>
            <a:r>
              <a:rPr lang="ru-RU" sz="1400" dirty="0" smtClean="0">
                <a:latin typeface="Georgia" panose="02040502050405020303" pitchFamily="18" charset="0"/>
              </a:rPr>
              <a:t>крепление материально-технической базы учреждений культуры района;            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6. </a:t>
            </a:r>
            <a:r>
              <a:rPr lang="ru-RU" sz="1400" dirty="0">
                <a:latin typeface="Georgia" panose="02040502050405020303" pitchFamily="18" charset="0"/>
              </a:rPr>
              <a:t>В</a:t>
            </a:r>
            <a:r>
              <a:rPr lang="ru-RU" sz="1400" dirty="0" smtClean="0">
                <a:latin typeface="Georgia" panose="02040502050405020303" pitchFamily="18" charset="0"/>
              </a:rPr>
              <a:t>недрение и расширение инновационных технологий в сфере культуры;                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7. </a:t>
            </a:r>
            <a:r>
              <a:rPr lang="ru-RU" sz="1400" dirty="0">
                <a:latin typeface="Georgia" panose="02040502050405020303" pitchFamily="18" charset="0"/>
              </a:rPr>
              <a:t>П</a:t>
            </a:r>
            <a:r>
              <a:rPr lang="ru-RU" sz="1400" dirty="0" smtClean="0">
                <a:latin typeface="Georgia" panose="02040502050405020303" pitchFamily="18" charset="0"/>
              </a:rPr>
              <a:t>оддержка деятельности творческих коллективов;                                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8. </a:t>
            </a:r>
            <a:r>
              <a:rPr lang="ru-RU" sz="1400" dirty="0">
                <a:latin typeface="Georgia" panose="02040502050405020303" pitchFamily="18" charset="0"/>
              </a:rPr>
              <a:t>С</a:t>
            </a:r>
            <a:r>
              <a:rPr lang="ru-RU" sz="1400" dirty="0" smtClean="0">
                <a:latin typeface="Georgia" panose="02040502050405020303" pitchFamily="18" charset="0"/>
              </a:rPr>
              <a:t>охранение кадрового состава учреждений культуры, повышение профессионального уровня специалистов, работающих в учреждениях культуры;                                        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9. </a:t>
            </a:r>
            <a:r>
              <a:rPr lang="ru-RU" sz="1400" dirty="0">
                <a:latin typeface="Georgia" panose="02040502050405020303" pitchFamily="18" charset="0"/>
              </a:rPr>
              <a:t>С</a:t>
            </a:r>
            <a:r>
              <a:rPr lang="ru-RU" sz="1400" dirty="0" smtClean="0">
                <a:latin typeface="Georgia" panose="02040502050405020303" pitchFamily="18" charset="0"/>
              </a:rPr>
              <a:t>оздание благоприятных условий для удовлетворения и развития потребностей населения в духовном и культурном формировании личности, для развития творческих способностей;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10. </a:t>
            </a:r>
            <a:r>
              <a:rPr lang="ru-RU" sz="1400" dirty="0">
                <a:latin typeface="Georgia" panose="02040502050405020303" pitchFamily="18" charset="0"/>
              </a:rPr>
              <a:t>С</a:t>
            </a:r>
            <a:r>
              <a:rPr lang="ru-RU" sz="1400" dirty="0" smtClean="0">
                <a:latin typeface="Georgia" panose="02040502050405020303" pitchFamily="18" charset="0"/>
              </a:rPr>
              <a:t>оздание условий для развития туризма.</a:t>
            </a:r>
            <a:endParaRPr lang="ru-RU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Заголовок 1"/>
          <p:cNvSpPr>
            <a:spLocks noGrp="1"/>
          </p:cNvSpPr>
          <p:nvPr>
            <p:ph type="title"/>
          </p:nvPr>
        </p:nvSpPr>
        <p:spPr>
          <a:xfrm>
            <a:off x="50801" y="428625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«Развитие культуры и туризма в муниципальном образовании «Велижский район» </a:t>
            </a:r>
          </a:p>
        </p:txBody>
      </p:sp>
      <p:pic>
        <p:nvPicPr>
          <p:cNvPr id="106550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905375"/>
            <a:ext cx="35210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51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94263"/>
            <a:ext cx="1719263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814658"/>
              </p:ext>
            </p:extLst>
          </p:nvPr>
        </p:nvGraphicFramePr>
        <p:xfrm>
          <a:off x="762000" y="1524000"/>
          <a:ext cx="7620000" cy="2743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32449"/>
                <a:gridCol w="1632857"/>
                <a:gridCol w="1525943"/>
                <a:gridCol w="1428751"/>
              </a:tblGrid>
              <a:tr h="28935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57 357 732,00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49 110 390,00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51 174 507,00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</a:tr>
              <a:tr h="8154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«Музейная деятельность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1400" b="0" dirty="0" smtClean="0">
                        <a:latin typeface="Georgia" panose="02040502050405020303" pitchFamily="18" charset="0"/>
                      </a:endParaRPr>
                    </a:p>
                    <a:p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2 391 000,00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1 802 700,00</a:t>
                      </a: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1 910 700,00</a:t>
                      </a: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</a:tr>
              <a:tr h="815444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Развитие системы дополнительного образования детей в сфере культуры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4 847 271,00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4 515 062,00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4 716 886,00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4894263"/>
            <a:ext cx="2968625" cy="1706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638044"/>
              </p:ext>
            </p:extLst>
          </p:nvPr>
        </p:nvGraphicFramePr>
        <p:xfrm>
          <a:off x="914400" y="533400"/>
          <a:ext cx="7573964" cy="38309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43202"/>
                <a:gridCol w="1676400"/>
                <a:gridCol w="1524000"/>
                <a:gridCol w="1630362"/>
              </a:tblGrid>
              <a:tr h="3562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907722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Организация библиотечного обслуживания населения»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9 153 900,00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9 251 500,00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9 784 500,00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</a:tr>
              <a:tr h="907722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Развитие культурно-досуговой деятельности»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27 580 438,00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20 732 293,00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21 953 586,00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907722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«Обеспечение деятельности отдела по культуре и спорту Администрации муниципального образования «Велижский район»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13 385 123,00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12 808 835,00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12 808 835,00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7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401050" cy="914400"/>
          </a:xfrm>
        </p:spPr>
        <p:txBody>
          <a:bodyPr/>
          <a:lstStyle/>
          <a:p>
            <a:pPr algn="ctr" eaLnBrk="1" hangingPunct="1"/>
            <a:r>
              <a:rPr lang="ru-RU" altLang="ru-RU" sz="1600" b="1" dirty="0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6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1600" b="1" dirty="0" smtClean="0">
                <a:solidFill>
                  <a:srgbClr val="C00000"/>
                </a:solidFill>
                <a:latin typeface="Georgia" pitchFamily="18" charset="0"/>
              </a:rPr>
              <a:t>«Создание условий для эффективного управления муниципальными финансами в муниципальном образовании «Велижский район»</a:t>
            </a:r>
            <a:br>
              <a:rPr lang="ru-RU" altLang="ru-RU" sz="16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109571" name="Текст 6"/>
          <p:cNvSpPr>
            <a:spLocks noGrp="1"/>
          </p:cNvSpPr>
          <p:nvPr>
            <p:ph type="body" sz="half" idx="2"/>
          </p:nvPr>
        </p:nvSpPr>
        <p:spPr>
          <a:xfrm>
            <a:off x="381000" y="1295400"/>
            <a:ext cx="8382000" cy="5410200"/>
          </a:xfrm>
        </p:spPr>
        <p:txBody>
          <a:bodyPr>
            <a:noAutofit/>
          </a:bodyPr>
          <a:lstStyle/>
          <a:p>
            <a:pPr indent="360000" algn="just">
              <a:spcBef>
                <a:spcPts val="0"/>
              </a:spcBef>
            </a:pPr>
            <a:r>
              <a:rPr lang="ru-RU" altLang="ru-RU" sz="1400" b="1" dirty="0" smtClean="0">
                <a:latin typeface="Georgia" panose="02040502050405020303" pitchFamily="18" charset="0"/>
              </a:rPr>
              <a:t>Цели муниципальной программы:</a:t>
            </a:r>
          </a:p>
          <a:p>
            <a:pPr indent="360000" algn="just">
              <a:spcBef>
                <a:spcPts val="0"/>
              </a:spcBef>
            </a:pPr>
            <a:r>
              <a:rPr lang="ru-RU" sz="1400" dirty="0" smtClean="0">
                <a:latin typeface="Georgia" panose="02040502050405020303" pitchFamily="18" charset="0"/>
              </a:rPr>
              <a:t>1. Обеспечение </a:t>
            </a:r>
            <a:r>
              <a:rPr lang="ru-RU" sz="1400" dirty="0">
                <a:latin typeface="Georgia" panose="02040502050405020303" pitchFamily="18" charset="0"/>
              </a:rPr>
              <a:t>долгосрочной сбалансированности и устойчивости бюджетной системы муниципального образования «Велижский район»;</a:t>
            </a:r>
          </a:p>
          <a:p>
            <a:pPr indent="360000" algn="just">
              <a:spcBef>
                <a:spcPts val="0"/>
              </a:spcBef>
            </a:pPr>
            <a:r>
              <a:rPr lang="ru-RU" sz="1400" dirty="0" smtClean="0">
                <a:latin typeface="Georgia" panose="02040502050405020303" pitchFamily="18" charset="0"/>
              </a:rPr>
              <a:t>2. Эффективное </a:t>
            </a:r>
            <a:r>
              <a:rPr lang="ru-RU" sz="1400" dirty="0">
                <a:latin typeface="Georgia" panose="02040502050405020303" pitchFamily="18" charset="0"/>
              </a:rPr>
              <a:t>управление муниципальным долгом;</a:t>
            </a:r>
          </a:p>
          <a:p>
            <a:pPr indent="360000" algn="just">
              <a:spcBef>
                <a:spcPts val="0"/>
              </a:spcBef>
            </a:pPr>
            <a:r>
              <a:rPr lang="ru-RU" sz="1400" dirty="0" smtClean="0">
                <a:latin typeface="Georgia" panose="02040502050405020303" pitchFamily="18" charset="0"/>
              </a:rPr>
              <a:t>3. Создание </a:t>
            </a:r>
            <a:r>
              <a:rPr lang="ru-RU" sz="1400" dirty="0">
                <a:latin typeface="Georgia" panose="02040502050405020303" pitchFamily="18" charset="0"/>
              </a:rPr>
              <a:t>условий для эффективного выполнения полномочий органов местного самоуправления поселений, входящих в состав муниципального образования «Велижский район» </a:t>
            </a:r>
            <a:endParaRPr lang="ru-RU" sz="1400" b="1" dirty="0" smtClean="0">
              <a:latin typeface="Georgia" panose="02040502050405020303" pitchFamily="18" charset="0"/>
            </a:endParaRPr>
          </a:p>
          <a:p>
            <a:pPr indent="360000" algn="just"/>
            <a:r>
              <a:rPr lang="ru-RU" altLang="ru-RU" sz="1300" b="1" dirty="0" smtClean="0">
                <a:latin typeface="Georgia" panose="02040502050405020303" pitchFamily="18" charset="0"/>
              </a:rPr>
              <a:t>Целевые показатели реализации программы:</a:t>
            </a:r>
          </a:p>
          <a:p>
            <a:pPr indent="360000" algn="just">
              <a:spcBef>
                <a:spcPts val="0"/>
              </a:spcBef>
            </a:pPr>
            <a:r>
              <a:rPr lang="ru-RU" sz="1300" dirty="0" smtClean="0">
                <a:latin typeface="Georgia" panose="02040502050405020303" pitchFamily="18" charset="0"/>
              </a:rPr>
              <a:t>1. Соблюдение </a:t>
            </a:r>
            <a:r>
              <a:rPr lang="ru-RU" sz="1300" dirty="0">
                <a:latin typeface="Georgia" panose="02040502050405020303" pitchFamily="18" charset="0"/>
              </a:rPr>
              <a:t>порядка и сроков разработки проекта бюджета муниципального района;</a:t>
            </a:r>
          </a:p>
          <a:p>
            <a:pPr indent="360000" algn="just">
              <a:spcBef>
                <a:spcPts val="0"/>
              </a:spcBef>
            </a:pPr>
            <a:r>
              <a:rPr lang="ru-RU" sz="1300" dirty="0" smtClean="0">
                <a:latin typeface="Georgia" panose="02040502050405020303" pitchFamily="18" charset="0"/>
              </a:rPr>
              <a:t>2. </a:t>
            </a:r>
            <a:r>
              <a:rPr lang="ru-RU" sz="1300" dirty="0">
                <a:latin typeface="Georgia" panose="02040502050405020303" pitchFamily="18" charset="0"/>
              </a:rPr>
              <a:t>У</a:t>
            </a:r>
            <a:r>
              <a:rPr lang="ru-RU" sz="1300" dirty="0" smtClean="0">
                <a:latin typeface="Georgia" panose="02040502050405020303" pitchFamily="18" charset="0"/>
              </a:rPr>
              <a:t>величение </a:t>
            </a:r>
            <a:r>
              <a:rPr lang="ru-RU" sz="1300" dirty="0">
                <a:latin typeface="Georgia" panose="02040502050405020303" pitchFamily="18" charset="0"/>
              </a:rPr>
              <a:t>(не снижение) доли расходов бюджета муниципального района формируемых в рамках муниципальных программ;</a:t>
            </a:r>
          </a:p>
          <a:p>
            <a:pPr indent="360000" algn="just">
              <a:spcBef>
                <a:spcPts val="0"/>
              </a:spcBef>
            </a:pPr>
            <a:r>
              <a:rPr lang="ru-RU" sz="1300" dirty="0">
                <a:latin typeface="Georgia" panose="02040502050405020303" pitchFamily="18" charset="0"/>
              </a:rPr>
              <a:t> </a:t>
            </a:r>
            <a:r>
              <a:rPr lang="ru-RU" sz="1300" dirty="0" smtClean="0">
                <a:latin typeface="Georgia" panose="02040502050405020303" pitchFamily="18" charset="0"/>
              </a:rPr>
              <a:t>3. </a:t>
            </a:r>
            <a:r>
              <a:rPr lang="ru-RU" sz="1300" dirty="0">
                <a:latin typeface="Georgia" panose="02040502050405020303" pitchFamily="18" charset="0"/>
              </a:rPr>
              <a:t>С</a:t>
            </a:r>
            <a:r>
              <a:rPr lang="ru-RU" sz="1300" dirty="0" smtClean="0">
                <a:latin typeface="Georgia" panose="02040502050405020303" pitchFamily="18" charset="0"/>
              </a:rPr>
              <a:t>облюдение </a:t>
            </a:r>
            <a:r>
              <a:rPr lang="ru-RU" sz="1300" dirty="0">
                <a:latin typeface="Georgia" panose="02040502050405020303" pitchFamily="18" charset="0"/>
              </a:rPr>
              <a:t>установленных законодательством Российской Федерации  требований о сроках и составе  отчетности об исполнении бюджета муниципального района</a:t>
            </a:r>
            <a:r>
              <a:rPr lang="ru-RU" sz="1300" dirty="0" smtClean="0">
                <a:latin typeface="Georgia" panose="02040502050405020303" pitchFamily="18" charset="0"/>
              </a:rPr>
              <a:t>;</a:t>
            </a:r>
          </a:p>
          <a:p>
            <a:pPr indent="360000" algn="just">
              <a:spcBef>
                <a:spcPts val="0"/>
              </a:spcBef>
            </a:pPr>
            <a:r>
              <a:rPr lang="ru-RU" sz="1300" dirty="0" smtClean="0">
                <a:latin typeface="Georgia" panose="02040502050405020303" pitchFamily="18" charset="0"/>
              </a:rPr>
              <a:t>4. Отсутствие  просроченной кредиторской задолженности бюджета муниципального района;</a:t>
            </a:r>
          </a:p>
          <a:p>
            <a:pPr indent="360000" algn="just">
              <a:spcBef>
                <a:spcPts val="0"/>
              </a:spcBef>
            </a:pPr>
            <a:r>
              <a:rPr lang="ru-RU" sz="1300" dirty="0" smtClean="0">
                <a:latin typeface="Georgia" panose="02040502050405020303" pitchFamily="18" charset="0"/>
              </a:rPr>
              <a:t>5. </a:t>
            </a:r>
            <a:r>
              <a:rPr lang="ru-RU" sz="1300" dirty="0">
                <a:latin typeface="Georgia" panose="02040502050405020303" pitchFamily="18" charset="0"/>
              </a:rPr>
              <a:t>О</a:t>
            </a:r>
            <a:r>
              <a:rPr lang="ru-RU" sz="1300" dirty="0" smtClean="0">
                <a:latin typeface="Georgia" panose="02040502050405020303" pitchFamily="18" charset="0"/>
              </a:rPr>
              <a:t>тношение </a:t>
            </a:r>
            <a:r>
              <a:rPr lang="ru-RU" sz="1300" dirty="0">
                <a:latin typeface="Georgia" panose="02040502050405020303" pitchFamily="18" charset="0"/>
              </a:rPr>
              <a:t>объема муниципального долга к общему годовому объему доходов бюджета муниципального района без учета утвержденного объема безвозмездных поступлений (в процентах</a:t>
            </a:r>
            <a:r>
              <a:rPr lang="ru-RU" sz="1300" dirty="0" smtClean="0">
                <a:latin typeface="Georgia" panose="02040502050405020303" pitchFamily="18" charset="0"/>
              </a:rPr>
              <a:t>);</a:t>
            </a:r>
          </a:p>
          <a:p>
            <a:pPr indent="360000" algn="just">
              <a:spcBef>
                <a:spcPts val="0"/>
              </a:spcBef>
            </a:pPr>
            <a:r>
              <a:rPr lang="ru-RU" sz="1300" dirty="0" smtClean="0">
                <a:latin typeface="Georgia" panose="02040502050405020303" pitchFamily="18" charset="0"/>
              </a:rPr>
              <a:t>6. </a:t>
            </a:r>
            <a:r>
              <a:rPr lang="ru-RU" sz="1300" dirty="0">
                <a:latin typeface="Georgia" panose="02040502050405020303" pitchFamily="18" charset="0"/>
              </a:rPr>
              <a:t>Д</a:t>
            </a:r>
            <a:r>
              <a:rPr lang="ru-RU" sz="1300" dirty="0" smtClean="0">
                <a:latin typeface="Georgia" panose="02040502050405020303" pitchFamily="18" charset="0"/>
              </a:rPr>
              <a:t>оля </a:t>
            </a:r>
            <a:r>
              <a:rPr lang="ru-RU" sz="1300" dirty="0">
                <a:latin typeface="Georgia" panose="02040502050405020303" pitchFamily="18" charset="0"/>
              </a:rPr>
              <a:t>расходов на обслуживание муниципального долга в общем объеме расходов бюджета муниципального района, за исключением объема расходов, которые осуществляются за счет субвенций, предоставляемых из бюджетов бюджетной системы Российской Федерации (в процентах</a:t>
            </a:r>
            <a:r>
              <a:rPr lang="ru-RU" sz="1300" dirty="0" smtClean="0">
                <a:latin typeface="Georgia" panose="02040502050405020303" pitchFamily="18" charset="0"/>
              </a:rPr>
              <a:t>);</a:t>
            </a:r>
          </a:p>
          <a:p>
            <a:pPr indent="360000" algn="just">
              <a:spcBef>
                <a:spcPts val="0"/>
              </a:spcBef>
            </a:pPr>
            <a:r>
              <a:rPr lang="ru-RU" sz="1300" dirty="0" smtClean="0">
                <a:latin typeface="Georgia" panose="02040502050405020303" pitchFamily="18" charset="0"/>
              </a:rPr>
              <a:t>7. Повышение прозрачности оценки уровня расчетной бюджетной обеспеченности поселений Велижского района Смоленской области;</a:t>
            </a:r>
          </a:p>
          <a:p>
            <a:pPr indent="360000" algn="just">
              <a:spcBef>
                <a:spcPts val="0"/>
              </a:spcBef>
            </a:pPr>
            <a:r>
              <a:rPr lang="ru-RU" sz="1300" dirty="0" smtClean="0">
                <a:latin typeface="Georgia" panose="02040502050405020303" pitchFamily="18" charset="0"/>
              </a:rPr>
              <a:t>8. Распределение </a:t>
            </a:r>
            <a:r>
              <a:rPr lang="ru-RU" sz="1300" dirty="0">
                <a:latin typeface="Georgia" panose="02040502050405020303" pitchFamily="18" charset="0"/>
              </a:rPr>
              <a:t>дотаций на выравнивание бюджетной обеспеченности поселений, входящих в состав муниципального образования «Велижский район»   (далее – выравнивание бюджетной обеспеченности поселений) из общего объема районного фонда финансовой поддержки поселений в соответствии с областным законом от 29.09.2005 №87-з «О межбюджетных отношениях в Смоленской области</a:t>
            </a:r>
            <a:r>
              <a:rPr lang="ru-RU" sz="1300" dirty="0" smtClean="0">
                <a:latin typeface="Georgia" panose="02040502050405020303" pitchFamily="18" charset="0"/>
              </a:rPr>
              <a:t>».</a:t>
            </a:r>
          </a:p>
          <a:p>
            <a:pPr indent="360000">
              <a:spcBef>
                <a:spcPts val="0"/>
              </a:spcBef>
            </a:pPr>
            <a:endParaRPr lang="ru-RU" sz="1400" dirty="0">
              <a:latin typeface="Georgia" panose="02040502050405020303" pitchFamily="18" charset="0"/>
            </a:endParaRPr>
          </a:p>
          <a:p>
            <a:pPr indent="360000">
              <a:spcBef>
                <a:spcPts val="0"/>
              </a:spcBef>
            </a:pPr>
            <a:endParaRPr lang="ru-RU" sz="1400" dirty="0">
              <a:latin typeface="Georgia" panose="02040502050405020303" pitchFamily="18" charset="0"/>
            </a:endParaRPr>
          </a:p>
          <a:p>
            <a:pPr indent="360000" algn="just"/>
            <a:endParaRPr lang="ru-RU" altLang="ru-RU" sz="1400" b="1" dirty="0" smtClean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15400" cy="762000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rgbClr val="C00000"/>
                </a:solidFill>
                <a:latin typeface="Georgia" pitchFamily="18" charset="0"/>
              </a:rPr>
              <a:t>«Создание условий для эффективного управления муниципальными финансами в муниципальном образовании «Велижский район» </a:t>
            </a:r>
          </a:p>
        </p:txBody>
      </p:sp>
      <p:pic>
        <p:nvPicPr>
          <p:cNvPr id="108588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846847"/>
            <a:ext cx="1219200" cy="72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89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148" y="5779858"/>
            <a:ext cx="1200352" cy="86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692381"/>
              </p:ext>
            </p:extLst>
          </p:nvPr>
        </p:nvGraphicFramePr>
        <p:xfrm>
          <a:off x="304800" y="2311852"/>
          <a:ext cx="7924800" cy="346800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33800"/>
                <a:gridCol w="1524000"/>
                <a:gridCol w="1371600"/>
                <a:gridCol w="1295400"/>
              </a:tblGrid>
              <a:tr h="3790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906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719 708,67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33 891 837,67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33 890 410,99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965844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7 031 763,00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5 365 192,00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5 365 192,00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60088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Управление муниципальным долгом»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3 245,67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3 245 ,67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3 218,99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183938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Выравнивание бюджетной обеспеченности поселений, входящих в состав муниципального образования «Велижский район»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28 684 700,00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28 523 400,00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28 522 000,00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61950" y="1130300"/>
            <a:ext cx="8324850" cy="1168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8. Распределение дотаций на выравнивание бюджетной обеспеченности поселений, входящих в состав муниципального образования «Велижский район»   (далее – выравнивание бюджетной обеспеченности поселений) из общего объема районного фонда финансовой поддержки поселений в соответствии с областным законом от 29.09.2005 №87-з «О межбюджетных отношениях в Смоленской области»</a:t>
            </a:r>
          </a:p>
          <a:p>
            <a:pPr algn="ctr"/>
            <a:endParaRPr lang="ru-RU" sz="1400" b="1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25" name="Заголовок 1"/>
          <p:cNvSpPr txBox="1">
            <a:spLocks/>
          </p:cNvSpPr>
          <p:nvPr/>
        </p:nvSpPr>
        <p:spPr bwMode="auto">
          <a:xfrm>
            <a:off x="469900" y="150812"/>
            <a:ext cx="8686800" cy="89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65651B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>
                <a:solidFill>
                  <a:srgbClr val="65651B"/>
                </a:solidFill>
                <a:latin typeface="Georgia" pitchFamily="18" charset="0"/>
              </a:rPr>
            </a:br>
            <a:r>
              <a:rPr lang="ru-RU" altLang="ru-RU" sz="1800" b="1" dirty="0">
                <a:solidFill>
                  <a:srgbClr val="65651B"/>
                </a:solidFill>
                <a:latin typeface="Georgia" pitchFamily="18" charset="0"/>
              </a:rPr>
              <a:t>«Программа  развития автомобильных дорог местного значения на территории муниципального образования «Велижский район» 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293944"/>
              </p:ext>
            </p:extLst>
          </p:nvPr>
        </p:nvGraphicFramePr>
        <p:xfrm>
          <a:off x="685799" y="3614400"/>
          <a:ext cx="8077200" cy="225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1"/>
                <a:gridCol w="1524000"/>
                <a:gridCol w="1447800"/>
                <a:gridCol w="1371599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2026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mtClean="0">
                          <a:latin typeface="Georgia" panose="02040502050405020303" pitchFamily="18" charset="0"/>
                        </a:rPr>
                        <a:t>Предусмотрено всего рублей, в т.ч.:</a:t>
                      </a:r>
                    </a:p>
                    <a:p>
                      <a:pPr algn="ctr"/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18 437 700,00 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5 071 </a:t>
                      </a:r>
                      <a:r>
                        <a:rPr lang="ru-RU" sz="1400" b="1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700,00 </a:t>
                      </a:r>
                      <a:endParaRPr lang="ru-RU" sz="14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5 068 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800,00 </a:t>
                      </a:r>
                      <a:endParaRPr lang="ru-RU" sz="14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FD7D3"/>
                    </a:solidFill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«Капитальный ремонт, ремонт и содержание автомобильных дорог общего пользования местного значения на территории муниципального образования «Велижский район»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18437700,00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5071700,00</a:t>
                      </a:r>
                      <a:endParaRPr lang="ru-RU" sz="14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5068800,00</a:t>
                      </a:r>
                      <a:endParaRPr lang="ru-RU" sz="14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19099" y="964583"/>
            <a:ext cx="8483601" cy="2557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Цель муниципальной программы: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Сохранение и развитие сети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автомобильных дорог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местного значения на территории муниципального образования «Велижский район» и искусственных сооружений на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них,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и автомобильных дорог местного значения в границах Велижского городского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поселения</a:t>
            </a:r>
          </a:p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Задачи:</a:t>
            </a:r>
          </a:p>
          <a:p>
            <a:pPr indent="360000" algn="just"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Сохранение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и обеспечение развития сети автомобильных дорог на территории муниципального образования «Велижский район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»;</a:t>
            </a:r>
          </a:p>
          <a:p>
            <a:pPr indent="360000" algn="just"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Приведение в нормативное состояние дворовых территорий многоквартирных домов, проездов к дворовым территориям, в границах Велижского городского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поселения;</a:t>
            </a:r>
          </a:p>
          <a:p>
            <a:pPr indent="360000" algn="just"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Сохранение и обеспечение развития сети автомобильных дорог и искусственных сооружений на них расположенных в границах Велижского городского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поселения.</a:t>
            </a:r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Заголовок 1"/>
          <p:cNvSpPr txBox="1">
            <a:spLocks/>
          </p:cNvSpPr>
          <p:nvPr/>
        </p:nvSpPr>
        <p:spPr bwMode="auto">
          <a:xfrm>
            <a:off x="304800" y="381000"/>
            <a:ext cx="8712201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«Велижский район» </a:t>
            </a:r>
            <a:endParaRPr lang="ru-RU" altLang="ru-RU" sz="1800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752211"/>
              </p:ext>
            </p:extLst>
          </p:nvPr>
        </p:nvGraphicFramePr>
        <p:xfrm>
          <a:off x="304800" y="3919539"/>
          <a:ext cx="8153399" cy="2467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1447800"/>
                <a:gridCol w="1447800"/>
                <a:gridCol w="1295399"/>
              </a:tblGrid>
              <a:tr h="3652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2026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</a:tr>
              <a:tr h="39671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</a:p>
                    <a:p>
                      <a:pPr algn="ctr"/>
                      <a:endParaRPr lang="ru-RU" sz="1400" b="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9 994 200,00 </a:t>
                      </a:r>
                      <a:endParaRPr lang="ru-RU" sz="1400" b="1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1 285 </a:t>
                      </a:r>
                      <a:r>
                        <a:rPr lang="ru-RU" sz="1400" b="1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559,90 </a:t>
                      </a:r>
                      <a:endParaRPr lang="ru-RU" sz="14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523 </a:t>
                      </a:r>
                      <a:r>
                        <a:rPr lang="ru-RU" sz="1400" b="1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600,00 </a:t>
                      </a:r>
                      <a:endParaRPr lang="ru-RU" sz="14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FD7D3"/>
                    </a:solidFill>
                  </a:tcPr>
                </a:tc>
              </a:tr>
              <a:tr h="396712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«Предоставление субсидии из бюджета муниципального образования «Велижский район» на финансирование расходов, связанных с покрытием затрат от перевозки пассажиров на внутри муниципальных пригородных маршрутах»</a:t>
                      </a:r>
                      <a:endParaRPr lang="ru-RU" sz="1400" b="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9 994 200,00</a:t>
                      </a:r>
                      <a:endParaRPr lang="ru-RU" sz="1400" b="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1285559,90</a:t>
                      </a:r>
                      <a:endParaRPr lang="ru-RU" sz="14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523600,00</a:t>
                      </a:r>
                      <a:endParaRPr lang="ru-RU" sz="14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0624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1" y="5796588"/>
            <a:ext cx="1828800" cy="96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1000" y="1560512"/>
            <a:ext cx="8077199" cy="2359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Цели муниципальной программы:</a:t>
            </a:r>
          </a:p>
          <a:p>
            <a:pPr indent="36000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1. Обеспечение  населения услугами пассажирского автотранспорта на </a:t>
            </a:r>
            <a:r>
              <a:rPr lang="ru-RU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внутримуниципальных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 маршрутах.</a:t>
            </a:r>
          </a:p>
          <a:p>
            <a:pPr indent="36000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2. Оптимизация маршрутной сети с учетом транспортных потребностей населения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pPr indent="360000" algn="just"/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Задачи: </a:t>
            </a:r>
          </a:p>
          <a:p>
            <a:pPr indent="36000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1. Поддержка пассажирского автомобильного транспорта в Велижском районе.</a:t>
            </a:r>
          </a:p>
          <a:p>
            <a:pPr indent="36000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2. Создание условий для деятельности автотранспортных предприятий на территории района.</a:t>
            </a:r>
          </a:p>
          <a:p>
            <a:pPr indent="36000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3. Обеспечение бесперебойности движения автобусов по утвержденным маршрутам.</a:t>
            </a:r>
            <a:endParaRPr lang="ru-RU" sz="1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68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334000"/>
            <a:ext cx="3276600" cy="1404257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77031" y="152400"/>
            <a:ext cx="91519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65651B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65651B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65651B"/>
                </a:solidFill>
                <a:latin typeface="Georgia" pitchFamily="18" charset="0"/>
              </a:rPr>
              <a:t>«Создание условий для осуществления градостроительной деятельности на территории муниципального образования «Велижский район» </a:t>
            </a:r>
            <a:endParaRPr lang="ru-RU" altLang="ru-RU" sz="2000" dirty="0">
              <a:solidFill>
                <a:srgbClr val="65651B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434449"/>
              </p:ext>
            </p:extLst>
          </p:nvPr>
        </p:nvGraphicFramePr>
        <p:xfrm>
          <a:off x="1409700" y="4358481"/>
          <a:ext cx="6705600" cy="73183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35200"/>
                <a:gridCol w="2235200"/>
                <a:gridCol w="2235200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2026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/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</a:rPr>
                        <a:t>1 940 000,00 </a:t>
                      </a:r>
                      <a:r>
                        <a:rPr lang="ru-RU" sz="1800" kern="1200" dirty="0" smtClean="0">
                          <a:effectLst/>
                          <a:latin typeface="Georgia" panose="02040502050405020303" pitchFamily="18" charset="0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66800" y="1447800"/>
            <a:ext cx="7620000" cy="266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Цель муниципальной программы: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создание условий для осуществления градостроительной деятельности на территории Велижского района на основании актуализации Схемы территориального планирования Велижского района, местных нормативов градостроительного проектирования, подготовки документов территориального планирования и градостроительного зонирования Велижского городского и сельских поселений Велижского района для улучшения социально-экономических условий жизни населения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pPr indent="360000" algn="just"/>
            <a:endParaRPr lang="ru-RU" sz="1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Задачи: </a:t>
            </a:r>
          </a:p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1.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Своевременная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актуализация градостроительного зонирования, градостроительных регламентов, и нормативов градостроительного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проектирования.</a:t>
            </a:r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6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583363"/>
          </a:xfrm>
        </p:spPr>
        <p:txBody>
          <a:bodyPr/>
          <a:lstStyle/>
          <a:p>
            <a:pPr indent="450000" defTabSz="539750" eaLnBrk="1" hangingPunct="1"/>
            <a:r>
              <a:rPr altLang="ru-RU" sz="1400" b="1" dirty="0" smtClean="0">
                <a:latin typeface="Times New Roman" pitchFamily="18" charset="0"/>
              </a:rPr>
              <a:t>	</a:t>
            </a:r>
            <a:endParaRPr lang="ru-RU" altLang="ru-RU" sz="1400" dirty="0" smtClean="0"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600" y="685800"/>
            <a:ext cx="7772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60000" algn="just">
              <a:spcBef>
                <a:spcPts val="0"/>
              </a:spcBef>
            </a:pPr>
            <a:r>
              <a:rPr lang="ru-RU" b="1" dirty="0">
                <a:solidFill>
                  <a:srgbClr val="F08746"/>
                </a:solidFill>
                <a:latin typeface="Georgia" panose="02040502050405020303" pitchFamily="18" charset="0"/>
              </a:rPr>
              <a:t>Бюджетный процесс - </a:t>
            </a:r>
            <a:r>
              <a:rPr lang="ru-RU" dirty="0">
                <a:latin typeface="Georgia" panose="02040502050405020303" pitchFamily="18" charset="0"/>
              </a:rPr>
              <a:t>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B050"/>
                </a:solidFill>
                <a:latin typeface="Georgia" panose="02040502050405020303" pitchFamily="18" charset="0"/>
              </a:rPr>
              <a:t>Гражданин, и его участие в бюджетном процессе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Помогает формировать доходную часть бюджета (налог на доходы физических лиц);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Получает социальные гарантии - расходная часть бюджета (образование, культура, здравоохранение, социальная поддержка и др.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Возможности влияния граждан на состав бюджета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dirty="0">
                <a:latin typeface="Georgia" panose="02040502050405020303" pitchFamily="18" charset="0"/>
              </a:rPr>
              <a:t>Участие в публичных слушаниях по проекту решения Велижского районного  Совета депутатов «О бюджете муниципального образования «Велижский район» на текущий год и плановый период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Заголовок 1"/>
          <p:cNvSpPr txBox="1">
            <a:spLocks/>
          </p:cNvSpPr>
          <p:nvPr/>
        </p:nvSpPr>
        <p:spPr bwMode="auto">
          <a:xfrm>
            <a:off x="990600" y="381000"/>
            <a:ext cx="779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b="1" dirty="0">
                <a:latin typeface="Georgia" pitchFamily="18" charset="0"/>
              </a:rPr>
              <a:t>Муниципальная </a:t>
            </a:r>
            <a:r>
              <a:rPr lang="ru-RU" altLang="ru-RU" b="1" dirty="0" smtClean="0">
                <a:latin typeface="Georgia" pitchFamily="18" charset="0"/>
              </a:rPr>
              <a:t>программа «Доступная </a:t>
            </a:r>
            <a:r>
              <a:rPr lang="ru-RU" altLang="ru-RU" b="1" dirty="0">
                <a:latin typeface="Georgia" pitchFamily="18" charset="0"/>
              </a:rPr>
              <a:t>среда»</a:t>
            </a:r>
            <a:endParaRPr lang="ru-RU" altLang="ru-RU" dirty="0"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123329"/>
              </p:ext>
            </p:extLst>
          </p:nvPr>
        </p:nvGraphicFramePr>
        <p:xfrm>
          <a:off x="1219200" y="1993899"/>
          <a:ext cx="6477000" cy="2254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420"/>
                <a:gridCol w="1506279"/>
                <a:gridCol w="1355650"/>
                <a:gridCol w="1355651"/>
              </a:tblGrid>
              <a:tr h="2431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2026 год 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</a:tr>
              <a:tr h="5529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6 000,00 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</a:tr>
              <a:tr h="840627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"Повышение уровня социальной адаптации инвалидов»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6000,00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1649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95799"/>
            <a:ext cx="2366460" cy="185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9599" y="1052520"/>
            <a:ext cx="7947025" cy="928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Цель муниципальной программы: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создание условий для улучшения качества жизни инвалидов и других маломобильных групп населения, проживающих на территории муниципального образования «Велижский район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»</a:t>
            </a:r>
          </a:p>
          <a:p>
            <a:pPr algn="just"/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33" name="Заголовок 1"/>
          <p:cNvSpPr txBox="1">
            <a:spLocks/>
          </p:cNvSpPr>
          <p:nvPr/>
        </p:nvSpPr>
        <p:spPr bwMode="auto">
          <a:xfrm>
            <a:off x="838200" y="228600"/>
            <a:ext cx="8564562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b="1" dirty="0">
                <a:latin typeface="Georgia" pitchFamily="18" charset="0"/>
              </a:rPr>
              <a:t>Муниципальная программа</a:t>
            </a:r>
            <a:br>
              <a:rPr lang="ru-RU" altLang="ru-RU" b="1" dirty="0">
                <a:latin typeface="Georgia" pitchFamily="18" charset="0"/>
              </a:rPr>
            </a:br>
            <a:r>
              <a:rPr lang="ru-RU" altLang="ru-RU" b="1" dirty="0">
                <a:latin typeface="Georgia" pitchFamily="18" charset="0"/>
              </a:rPr>
              <a:t>«Повышение безопасности дорожного движения в муниципальном образовании «Велижский район»</a:t>
            </a:r>
            <a:endParaRPr lang="ru-RU" altLang="ru-RU" dirty="0">
              <a:latin typeface="Georgia" pitchFamily="18" charset="0"/>
            </a:endParaRPr>
          </a:p>
        </p:txBody>
      </p:sp>
      <p:pic>
        <p:nvPicPr>
          <p:cNvPr id="111648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498194"/>
            <a:ext cx="205105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777610"/>
              </p:ext>
            </p:extLst>
          </p:nvPr>
        </p:nvGraphicFramePr>
        <p:xfrm>
          <a:off x="850900" y="2362200"/>
          <a:ext cx="7731124" cy="2818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1371600"/>
                <a:gridCol w="1295400"/>
                <a:gridCol w="1177924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2024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2025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2026 год 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</a:tr>
              <a:tr h="35083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215 000,00 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 </a:t>
                      </a:r>
                      <a:endParaRPr lang="ru-RU" sz="14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15 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000,00</a:t>
                      </a:r>
                      <a:endParaRPr lang="ru-RU" sz="14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FD7D3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«Обеспечение условий для безопасного и комфортного движения пешеходов в муниципальном образовании «Велижский район»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200000,00</a:t>
                      </a:r>
                    </a:p>
                    <a:p>
                      <a:pPr algn="ctr"/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FD7D3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«Предупреждение опасного поведения детей и подростков на дорогах»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15000,00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15000,00</a:t>
                      </a:r>
                      <a:endParaRPr lang="ru-RU" sz="14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38200" y="1219200"/>
            <a:ext cx="7731124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Цель муниципальной программы: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сокращение количества ДТП, количества лиц погибших и пострадавших в результате ДТП, повышение эффективности работы по предупреждению детского дорожно-транспортного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травматизма</a:t>
            </a:r>
          </a:p>
          <a:p>
            <a:pPr algn="just"/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93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 flipV="1">
            <a:off x="198438" y="2971800"/>
            <a:ext cx="8839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990600" y="114300"/>
            <a:ext cx="7391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b="1" dirty="0">
                <a:solidFill>
                  <a:srgbClr val="00206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b="1" dirty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Georgia" pitchFamily="18" charset="0"/>
              </a:rPr>
              <a:t>«Гражданско-патриотическое воспитание граждан в </a:t>
            </a:r>
            <a:r>
              <a:rPr lang="ru-RU" altLang="ru-RU" b="1" dirty="0" smtClean="0">
                <a:solidFill>
                  <a:srgbClr val="002060"/>
                </a:solidFill>
                <a:latin typeface="Georgia" pitchFamily="18" charset="0"/>
              </a:rPr>
              <a:t>Велижском </a:t>
            </a:r>
            <a:r>
              <a:rPr lang="ru-RU" altLang="ru-RU" b="1" dirty="0">
                <a:solidFill>
                  <a:srgbClr val="002060"/>
                </a:solidFill>
                <a:latin typeface="Georgia" pitchFamily="18" charset="0"/>
              </a:rPr>
              <a:t>районе»</a:t>
            </a:r>
          </a:p>
        </p:txBody>
      </p:sp>
      <p:pic>
        <p:nvPicPr>
          <p:cNvPr id="112674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4539300"/>
            <a:ext cx="2811462" cy="209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004286"/>
              </p:ext>
            </p:extLst>
          </p:nvPr>
        </p:nvGraphicFramePr>
        <p:xfrm>
          <a:off x="567531" y="1833084"/>
          <a:ext cx="8237537" cy="2613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6137"/>
                <a:gridCol w="1371600"/>
                <a:gridCol w="1143000"/>
                <a:gridCol w="1066800"/>
              </a:tblGrid>
              <a:tr h="3530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24 000,00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«Организация и проведение мероприятий по гражданскому и патриотическому воспитанию граждан»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3 000,00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«Повышение престижа военной службы в молодежной среде и реализация комплекса воспитательных и развивающих мероприятий для допризывной молодежи»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21 000,00 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 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 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06500" y="1144428"/>
            <a:ext cx="7391400" cy="62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Цель муниципальной программы: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азвитие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и совершенствование системы гражданско-патриотического воспитания граждан в Велижском районе.</a:t>
            </a:r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85800" y="457200"/>
            <a:ext cx="82375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b="1" dirty="0">
                <a:latin typeface="Georgia" pitchFamily="18" charset="0"/>
              </a:rPr>
              <a:t>Муниципальная программа</a:t>
            </a:r>
            <a:br>
              <a:rPr lang="ru-RU" altLang="ru-RU" b="1" dirty="0">
                <a:latin typeface="Georgia" pitchFamily="18" charset="0"/>
              </a:rPr>
            </a:br>
            <a:r>
              <a:rPr lang="ru-RU" altLang="ru-RU" b="1" dirty="0">
                <a:latin typeface="Georgia" pitchFamily="18" charset="0"/>
              </a:rPr>
              <a:t>«Развитие физической культуры и спорта в муниципальном образовании «</a:t>
            </a:r>
            <a:r>
              <a:rPr lang="ru-RU" altLang="ru-RU" b="1" dirty="0" err="1">
                <a:latin typeface="Georgia" pitchFamily="18" charset="0"/>
              </a:rPr>
              <a:t>Велижский</a:t>
            </a:r>
            <a:r>
              <a:rPr lang="ru-RU" altLang="ru-RU" b="1" dirty="0">
                <a:latin typeface="Georgia" pitchFamily="18" charset="0"/>
              </a:rPr>
              <a:t> район» </a:t>
            </a:r>
          </a:p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369604"/>
            <a:ext cx="2057400" cy="138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912165"/>
              </p:ext>
            </p:extLst>
          </p:nvPr>
        </p:nvGraphicFramePr>
        <p:xfrm>
          <a:off x="457200" y="2063091"/>
          <a:ext cx="8001000" cy="314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1447800"/>
                <a:gridCol w="1447800"/>
                <a:gridCol w="144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21 288 341,00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635 141,00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«Развитие физкультурно-оздоровительной и спортивной работы в муниципальном образовании «Велижский район»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84 000,00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635 141,00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«Укрепление материально-технической базы»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33 000,00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«Ремонт спортивных объектов»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21 171 341,00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3514"/>
            <a:ext cx="2133599" cy="13922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5800" y="1012606"/>
            <a:ext cx="7772400" cy="929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Цель муниципальной программы: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«Создание условий для укрепления здоровья населения путем развития инфраструктуры спорта, популяризации массового спорта и приобщения различных слоев общества к регулярным занятиям физической культурой и спортом»</a:t>
            </a:r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54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9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306175"/>
            <a:ext cx="173978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97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687" y="5189075"/>
            <a:ext cx="1676400" cy="134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63500" y="18736"/>
            <a:ext cx="8839200" cy="133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Профилактика безопасности и </a:t>
            </a: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правонарушений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ru-RU" altLang="ru-RU" sz="2000" b="1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программа «Комплексные меры противодействия злоупотребления наркотиками и их незаконному обороту в Велижском районе»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992693"/>
              </p:ext>
            </p:extLst>
          </p:nvPr>
        </p:nvGraphicFramePr>
        <p:xfrm>
          <a:off x="495300" y="2668988"/>
          <a:ext cx="8331200" cy="2072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1447800"/>
                <a:gridCol w="1467757"/>
                <a:gridCol w="1338943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2026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3 000,00 </a:t>
                      </a:r>
                      <a:endParaRPr lang="ru-RU" sz="1400" b="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r>
                        <a:rPr lang="ru-RU" sz="14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000,00 </a:t>
                      </a:r>
                      <a:endParaRPr lang="ru-RU" sz="14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r>
                        <a:rPr lang="ru-RU" sz="14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000,00 </a:t>
                      </a:r>
                      <a:endParaRPr lang="ru-RU" sz="14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«Организация и проведение мероприятий, связанных с противодействием злоупотреблению наркотиками и их незаконному обороту»</a:t>
                      </a:r>
                      <a:endParaRPr lang="ru-RU" sz="1400" b="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3000,00</a:t>
                      </a:r>
                      <a:endParaRPr lang="ru-RU" sz="1400" b="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3000,00</a:t>
                      </a:r>
                      <a:endParaRPr lang="ru-RU" sz="14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3000,00</a:t>
                      </a:r>
                      <a:endParaRPr lang="ru-RU" sz="14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3713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20" y="5306175"/>
            <a:ext cx="1995480" cy="1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3700" y="1589488"/>
            <a:ext cx="8432800" cy="1079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Цель муниципальной программы: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Недопущение на территории района роста граждан, злоупотребляющих наркотическими средствами и психотропными веществами, а также курительными смесями, а также снижение преступлений и правонарушений в сфере незаконного оборота наркотиков, совершенных на территории района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ru-RU" altLang="ru-RU" sz="18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18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«Комплексные меры профилактики правонарушений и усилению борьбы с преступностью в Велижском районе»</a:t>
            </a:r>
            <a:r>
              <a:rPr lang="ru-RU" altLang="ru-RU" sz="18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18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sz="1400" b="1" dirty="0" smtClean="0">
                <a:latin typeface="Georgia" panose="02040502050405020303" pitchFamily="18" charset="0"/>
              </a:rPr>
              <a:t>Цель муниципальной программы: </a:t>
            </a:r>
            <a:r>
              <a:rPr lang="ru-RU" sz="1400" dirty="0">
                <a:latin typeface="Georgia" panose="02040502050405020303" pitchFamily="18" charset="0"/>
              </a:rPr>
              <a:t>Обеспечение безопасности граждан от преступных посягательств на территории муниципального образования «Велижский район», а также проведение большего количества мероприятий, направленных на профилактику правонарушений и усиление борьбы с преступностью.</a:t>
            </a:r>
            <a:endParaRPr lang="ru-RU" sz="1400" b="1" dirty="0" smtClean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b="1" dirty="0" smtClean="0">
                <a:latin typeface="Georgia" panose="02040502050405020303" pitchFamily="18" charset="0"/>
              </a:rPr>
              <a:t>Целевые показатели реализации муниципальной программы: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 smtClean="0">
                <a:latin typeface="Georgia" panose="02040502050405020303" pitchFamily="18" charset="0"/>
              </a:rPr>
              <a:t>1. Снижение </a:t>
            </a:r>
            <a:r>
              <a:rPr lang="ru-RU" sz="1400" dirty="0">
                <a:latin typeface="Georgia" panose="02040502050405020303" pitchFamily="18" charset="0"/>
              </a:rPr>
              <a:t>количества правонарушений, совершаемых несовершеннолетними до 23,5% от общего количества правонарушений к 2026 </a:t>
            </a:r>
            <a:r>
              <a:rPr lang="ru-RU" sz="1400" dirty="0" smtClean="0">
                <a:latin typeface="Georgia" panose="02040502050405020303" pitchFamily="18" charset="0"/>
              </a:rPr>
              <a:t>году;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 smtClean="0">
                <a:latin typeface="Georgia" panose="02040502050405020303" pitchFamily="18" charset="0"/>
              </a:rPr>
              <a:t>2. </a:t>
            </a:r>
            <a:r>
              <a:rPr lang="ru-RU" sz="1400" dirty="0">
                <a:latin typeface="Georgia" panose="02040502050405020303" pitchFamily="18" charset="0"/>
              </a:rPr>
              <a:t>Снижение количества преступлений, совершаемых несовершеннолетними до 49% от общего количества преступлений к 2026 году</a:t>
            </a:r>
            <a:r>
              <a:rPr lang="ru-RU" sz="1400" dirty="0" smtClean="0">
                <a:latin typeface="Georgia" panose="02040502050405020303" pitchFamily="18" charset="0"/>
              </a:rPr>
              <a:t>.</a:t>
            </a:r>
          </a:p>
          <a:p>
            <a:pPr marL="0" indent="360000" algn="just">
              <a:spcBef>
                <a:spcPts val="0"/>
              </a:spcBef>
              <a:buNone/>
            </a:pPr>
            <a:endParaRPr lang="ru-RU" sz="1400" dirty="0">
              <a:latin typeface="Georgia" panose="02040502050405020303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027494"/>
              </p:ext>
            </p:extLst>
          </p:nvPr>
        </p:nvGraphicFramePr>
        <p:xfrm>
          <a:off x="457201" y="3147219"/>
          <a:ext cx="8382000" cy="349749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52999"/>
                <a:gridCol w="1219200"/>
                <a:gridCol w="1143000"/>
                <a:gridCol w="1066801"/>
              </a:tblGrid>
              <a:tr h="35798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на 2024 год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T="45729" marB="45729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на 2025 год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T="45729" marB="45729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на 2026 год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T="45729" marB="45729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</a:p>
                    <a:p>
                      <a:pPr algn="l"/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effectLst/>
                          <a:latin typeface="+mn-lt"/>
                        </a:rPr>
                        <a:t>1 054 862,00 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900 </a:t>
                      </a:r>
                      <a:r>
                        <a:rPr lang="ru-RU" sz="1400" b="1" dirty="0" smtClean="0">
                          <a:effectLst/>
                          <a:latin typeface="+mn-lt"/>
                        </a:rPr>
                        <a:t>132,00 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900 </a:t>
                      </a:r>
                      <a:r>
                        <a:rPr lang="ru-RU" sz="1400" b="1" dirty="0" smtClean="0">
                          <a:effectLst/>
                          <a:latin typeface="+mn-lt"/>
                        </a:rPr>
                        <a:t>172,00 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65778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effectLst/>
                          <a:latin typeface="Georgia" panose="02040502050405020303" pitchFamily="18" charset="0"/>
                        </a:rPr>
                        <a:t>Комплекс процессных мероприятий «Проведение мероприятий по предупреждению правонарушений и антиобщественных действий несовершеннолетних и молодежи, выявление и устранение причин и условий, способствующих этому»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529 905,00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452 560,00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452 560,00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65778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effectLst/>
                          <a:latin typeface="Georgia" panose="02040502050405020303" pitchFamily="18" charset="0"/>
                        </a:rPr>
                        <a:t>Комплекс процессных мероприятий «Проведение мероприятий по снижению криминогенной активности в общественных местах и на улицах района»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506 005,00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428 660,00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428 660,00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65778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effectLst/>
                          <a:latin typeface="Georgia" panose="02040502050405020303" pitchFamily="18" charset="0"/>
                        </a:rPr>
                        <a:t>Комплекс процессных мероприятий  «Проведение мероприятий по вовлечению граждан в предупреждение и раскрытие правонарушений»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  <a:latin typeface="+mn-lt"/>
                        </a:rPr>
                        <a:t>18 952,00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18 912,00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18 952,00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57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228600"/>
            <a:ext cx="78486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«Профилактика терроризма и экстремизма на территории муниципального образования «Велижский район» 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sz="1400" b="1" dirty="0" smtClean="0">
                <a:latin typeface="Georgia" panose="02040502050405020303" pitchFamily="18" charset="0"/>
              </a:rPr>
              <a:t>Цель муниципальной программы:</a:t>
            </a:r>
            <a:r>
              <a:rPr lang="ru-RU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>
                <a:latin typeface="Georgia" panose="02040502050405020303" pitchFamily="18" charset="0"/>
              </a:rPr>
              <a:t>Профилактика терроризма и экстремизма на территории муниципального образования «Велижский район</a:t>
            </a:r>
            <a:r>
              <a:rPr lang="ru-RU" sz="1400" dirty="0" smtClean="0">
                <a:latin typeface="Georgia" panose="02040502050405020303" pitchFamily="18" charset="0"/>
              </a:rPr>
              <a:t>».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b="1" dirty="0" smtClean="0">
                <a:latin typeface="Georgia" panose="02040502050405020303" pitchFamily="18" charset="0"/>
              </a:rPr>
              <a:t> Задачи:</a:t>
            </a:r>
          </a:p>
          <a:p>
            <a:pPr marL="0" indent="360000" algn="just">
              <a:spcBef>
                <a:spcPts val="0"/>
              </a:spcBef>
              <a:buAutoNum type="arabicPeriod"/>
            </a:pPr>
            <a:r>
              <a:rPr lang="ru-RU" sz="1400" dirty="0" smtClean="0">
                <a:latin typeface="Georgia" panose="02040502050405020303" pitchFamily="18" charset="0"/>
              </a:rPr>
              <a:t>Вовлечение </a:t>
            </a:r>
            <a:r>
              <a:rPr lang="ru-RU" sz="1400" dirty="0">
                <a:latin typeface="Georgia" panose="02040502050405020303" pitchFamily="18" charset="0"/>
              </a:rPr>
              <a:t>в работу по предупреждению терроризма и экстремизма общественных объединений и организаций, национальных общественных организаций, религиозных организаций и общин, культурных и просветительных учреждений, средств массовой информации, предприятий и организаций всех форм собственности</a:t>
            </a:r>
            <a:r>
              <a:rPr lang="ru-RU" sz="1400" dirty="0" smtClean="0">
                <a:latin typeface="Georgia" panose="02040502050405020303" pitchFamily="18" charset="0"/>
              </a:rPr>
              <a:t>;</a:t>
            </a:r>
          </a:p>
          <a:p>
            <a:pPr marL="0" indent="360000" algn="just">
              <a:spcBef>
                <a:spcPts val="0"/>
              </a:spcBef>
              <a:buAutoNum type="arabicPeriod"/>
            </a:pPr>
            <a:r>
              <a:rPr lang="ru-RU" sz="1400" dirty="0">
                <a:latin typeface="Georgia" panose="02040502050405020303" pitchFamily="18" charset="0"/>
              </a:rPr>
              <a:t>П</a:t>
            </a:r>
            <a:r>
              <a:rPr lang="ru-RU" sz="1400" dirty="0" smtClean="0">
                <a:latin typeface="Georgia" panose="02040502050405020303" pitchFamily="18" charset="0"/>
              </a:rPr>
              <a:t>рофилактика </a:t>
            </a:r>
            <a:r>
              <a:rPr lang="ru-RU" sz="1400" dirty="0">
                <a:latin typeface="Georgia" panose="02040502050405020303" pitchFamily="18" charset="0"/>
              </a:rPr>
              <a:t>терроризма и экстремизма в образовательных учреждениях</a:t>
            </a:r>
            <a:r>
              <a:rPr lang="ru-RU" sz="1400" dirty="0" smtClean="0">
                <a:latin typeface="Georgia" panose="02040502050405020303" pitchFamily="18" charset="0"/>
              </a:rPr>
              <a:t>;</a:t>
            </a:r>
          </a:p>
          <a:p>
            <a:pPr marL="0" indent="360000" algn="just">
              <a:spcBef>
                <a:spcPts val="0"/>
              </a:spcBef>
              <a:buFont typeface="Arial" charset="0"/>
              <a:buAutoNum type="arabicPeriod"/>
            </a:pPr>
            <a:r>
              <a:rPr lang="ru-RU" sz="1400" dirty="0">
                <a:latin typeface="Georgia" panose="02040502050405020303" pitchFamily="18" charset="0"/>
              </a:rPr>
              <a:t>П</a:t>
            </a:r>
            <a:r>
              <a:rPr lang="ru-RU" sz="1400" dirty="0" smtClean="0">
                <a:latin typeface="Georgia" panose="02040502050405020303" pitchFamily="18" charset="0"/>
              </a:rPr>
              <a:t>овышение </a:t>
            </a:r>
            <a:r>
              <a:rPr lang="ru-RU" sz="1400" dirty="0">
                <a:latin typeface="Georgia" panose="02040502050405020303" pitchFamily="18" charset="0"/>
              </a:rPr>
              <a:t>уровня антитеррористической защиты населения, недопущение проявлений политического, этнического и религиозного экстремизма.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400" dirty="0">
              <a:latin typeface="Georgia" panose="02040502050405020303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038050"/>
              </p:ext>
            </p:extLst>
          </p:nvPr>
        </p:nvGraphicFramePr>
        <p:xfrm>
          <a:off x="914400" y="3886200"/>
          <a:ext cx="7543801" cy="1798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/>
                <a:gridCol w="1331259"/>
                <a:gridCol w="1331259"/>
                <a:gridCol w="1109383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 2024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 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 2026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</a:tr>
              <a:tr h="4267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</a:p>
                    <a:p>
                      <a:pPr algn="ctr"/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</a:rPr>
                        <a:t>1 000,00 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0,00 </a:t>
                      </a:r>
                      <a:endParaRPr lang="ru-RU" sz="14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1 </a:t>
                      </a:r>
                      <a:r>
                        <a:rPr lang="ru-RU" sz="1400" dirty="0" smtClean="0">
                          <a:effectLst/>
                        </a:rPr>
                        <a:t>000,00 </a:t>
                      </a:r>
                      <a:endParaRPr lang="ru-RU" sz="14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79119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"Активизация профилактической и информационно-пропагандистской работы"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1000,00 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0,00 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1000,00 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25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>
            <a:off x="228600" y="304800"/>
            <a:ext cx="88392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«Укрепление общественного здоровья»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205031"/>
              </p:ext>
            </p:extLst>
          </p:nvPr>
        </p:nvGraphicFramePr>
        <p:xfrm>
          <a:off x="1752600" y="4876800"/>
          <a:ext cx="6400800" cy="9144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2026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2 000,00</a:t>
                      </a:r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</a:rPr>
                        <a:t>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руб.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руб.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96900" y="881854"/>
            <a:ext cx="8458200" cy="3733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Цели муниципальной программы: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у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лучшение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здоровья населения, качества жизни граждан, формирование культуры общественного здоровья, ответственного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отношения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к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здоровью.</a:t>
            </a:r>
          </a:p>
          <a:p>
            <a:pPr indent="360000" algn="just"/>
            <a:endParaRPr lang="ru-RU" sz="1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Целевые показатели реализации программы: </a:t>
            </a:r>
          </a:p>
          <a:p>
            <a:pPr indent="360000" algn="just"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Увеличение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числа граждан, охваченных профилактическими мероприятиями по противодействию потреблению табака, алкоголя, мотивации к ведению здорового образа жизни, до 96 % от общего числа населения к 2026 году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pPr indent="360000" algn="just">
              <a:buFontTx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Снижение распространенности потребления табака среди населения муниципального образования до 36% от общей численности взрослого населения муниципального образования к 2026 году.</a:t>
            </a:r>
          </a:p>
          <a:p>
            <a:pPr indent="360000" algn="just"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Увеличение доли граждан, систематически занимающихся физической культурой и спортом, в общей численности населения муниципального образования до 24,5 % к 2026 году. </a:t>
            </a:r>
          </a:p>
          <a:p>
            <a:pPr algn="just"/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54100" y="361458"/>
            <a:ext cx="7467600" cy="70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Муниципальная 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программа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«Охрана окружающей среды на территории муниципального образования «Велижский район»</a:t>
            </a: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986297"/>
              </p:ext>
            </p:extLst>
          </p:nvPr>
        </p:nvGraphicFramePr>
        <p:xfrm>
          <a:off x="825500" y="4419600"/>
          <a:ext cx="7696200" cy="16154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08400"/>
                <a:gridCol w="1371600"/>
                <a:gridCol w="1447800"/>
                <a:gridCol w="1168400"/>
              </a:tblGrid>
              <a:tr h="2647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00B050"/>
                    </a:solidFill>
                  </a:tcPr>
                </a:tc>
              </a:tr>
              <a:tr h="5410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67 000,00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85 100,00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86 000,00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81371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«Чистая территория муниципального образования «Велижский район»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67 000,00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85 100,00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86 000,00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39800" y="1066800"/>
            <a:ext cx="7696200" cy="320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Цели муниципальной программы:</a:t>
            </a:r>
          </a:p>
          <a:p>
            <a:pPr indent="360000" algn="just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1. Улучшение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экологической ситуации на территории Велижского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района;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2. Сохранение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чистоты природных территорий и природного биологического разнообразия;</a:t>
            </a:r>
          </a:p>
          <a:p>
            <a:pPr indent="360000" algn="just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3.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Снижение вредного воздействия на окружающую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среду.</a:t>
            </a:r>
          </a:p>
          <a:p>
            <a:pPr indent="360000" algn="just"/>
            <a:endParaRPr lang="ru-RU" sz="1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Целевые показатели программы: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Увеличение объема ликвидированных несанкционированных свалок к 2028 г. до 1100 куб. м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pPr indent="360000" algn="just"/>
            <a:endParaRPr lang="ru-RU" sz="1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Задачи:</a:t>
            </a:r>
          </a:p>
          <a:p>
            <a:pPr indent="360000" algn="just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1. Сохранение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природы, информирование об актуальных проблемах и состоянии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экологии;</a:t>
            </a:r>
          </a:p>
          <a:p>
            <a:pPr indent="360000" algn="just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2.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Развитие и совершенствование системы обращения с отходами. </a:t>
            </a:r>
            <a:endParaRPr lang="ru-RU" sz="1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6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066800" y="127000"/>
            <a:ext cx="746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Georgia" pitchFamily="18" charset="0"/>
              </a:rPr>
              <a:t>Муниципальная </a:t>
            </a:r>
            <a:r>
              <a:rPr lang="ru-RU" altLang="ru-RU" sz="1600" b="1" dirty="0" smtClean="0">
                <a:solidFill>
                  <a:srgbClr val="002060"/>
                </a:solidFill>
                <a:latin typeface="Georgia" pitchFamily="18" charset="0"/>
              </a:rPr>
              <a:t>программа 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«Создание благоприятного предпринимательского климата на территории муниципального образования «Велижский район»</a:t>
            </a:r>
            <a:endParaRPr lang="ru-RU" altLang="ru-RU" sz="16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326770"/>
              </p:ext>
            </p:extLst>
          </p:nvPr>
        </p:nvGraphicFramePr>
        <p:xfrm>
          <a:off x="609600" y="4114800"/>
          <a:ext cx="8153400" cy="2560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7144"/>
                <a:gridCol w="1195002"/>
                <a:gridCol w="1045627"/>
                <a:gridCol w="1045627"/>
              </a:tblGrid>
              <a:tr h="1778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</a:tr>
              <a:tr h="526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237 113,40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1 000,00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64826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«Имущественная и финансовая поддержка субъектов малого и среднего предпринимательства»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1 237 113,40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17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Комплекс процессных мероприятий «Содействие росту конкурентоспособности и продвижению продукции субъектов малого и среднего предпринимательства на товарные рынки» 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1 000,00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09600" y="838200"/>
            <a:ext cx="8153400" cy="320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3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Цель муниципальной программы: </a:t>
            </a:r>
            <a:r>
              <a:rPr lang="ru-RU" sz="1300" dirty="0">
                <a:solidFill>
                  <a:schemeClr val="tx1"/>
                </a:solidFill>
                <a:latin typeface="Georgia" panose="02040502050405020303" pitchFamily="18" charset="0"/>
              </a:rPr>
              <a:t>Обеспечение благоприятных условий для развития малого и среднего предпринимательства и повышение его вклада в экономику муниципального образования «Велижский район</a:t>
            </a:r>
            <a:r>
              <a:rPr lang="ru-RU" sz="1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»</a:t>
            </a:r>
          </a:p>
          <a:p>
            <a:pPr indent="360000" algn="just"/>
            <a:endParaRPr lang="ru-RU" sz="13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3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Задачи:</a:t>
            </a:r>
          </a:p>
          <a:p>
            <a:pPr indent="360000" algn="just"/>
            <a:r>
              <a:rPr lang="ru-RU" sz="1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1. Имущественная </a:t>
            </a:r>
            <a:r>
              <a:rPr lang="ru-RU" sz="1300" dirty="0">
                <a:solidFill>
                  <a:schemeClr val="tx1"/>
                </a:solidFill>
                <a:latin typeface="Georgia" panose="02040502050405020303" pitchFamily="18" charset="0"/>
              </a:rPr>
              <a:t>поддержка субъектов малого </a:t>
            </a:r>
            <a:r>
              <a:rPr lang="ru-RU" sz="1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предпринимательства;</a:t>
            </a:r>
          </a:p>
          <a:p>
            <a:pPr indent="360000" algn="just"/>
            <a:r>
              <a:rPr lang="ru-RU" sz="1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2. </a:t>
            </a:r>
            <a:r>
              <a:rPr lang="ru-RU" sz="1300" dirty="0">
                <a:solidFill>
                  <a:schemeClr val="tx1"/>
                </a:solidFill>
                <a:latin typeface="Georgia" panose="02040502050405020303" pitchFamily="18" charset="0"/>
              </a:rPr>
              <a:t>Совершенствование нормативной правовой базы и мониторинг деятельности субъектов малого и среднего </a:t>
            </a:r>
            <a:r>
              <a:rPr lang="ru-RU" sz="1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предпринимательства;</a:t>
            </a:r>
          </a:p>
          <a:p>
            <a:pPr indent="360000" algn="just"/>
            <a:r>
              <a:rPr lang="ru-RU" sz="1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3. </a:t>
            </a:r>
            <a:r>
              <a:rPr lang="ru-RU" sz="1300" dirty="0">
                <a:solidFill>
                  <a:schemeClr val="tx1"/>
                </a:solidFill>
                <a:latin typeface="Georgia" panose="02040502050405020303" pitchFamily="18" charset="0"/>
              </a:rPr>
              <a:t>Предоставление субъектам малого и среднего предпринимательства организационной, информационной и консультационной </a:t>
            </a:r>
            <a:r>
              <a:rPr lang="ru-RU" sz="1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поддержки;</a:t>
            </a:r>
          </a:p>
          <a:p>
            <a:pPr indent="360000" algn="just"/>
            <a:r>
              <a:rPr lang="ru-RU" sz="1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4. </a:t>
            </a:r>
            <a:r>
              <a:rPr lang="ru-RU" sz="1300" dirty="0">
                <a:solidFill>
                  <a:schemeClr val="tx1"/>
                </a:solidFill>
                <a:latin typeface="Georgia" panose="02040502050405020303" pitchFamily="18" charset="0"/>
              </a:rPr>
              <a:t>Содействию росту конкурентоспособности и продвижению продукции субъектов малого и среднего предпринимательства на товарные </a:t>
            </a:r>
            <a:r>
              <a:rPr lang="ru-RU" sz="1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рынки;</a:t>
            </a:r>
          </a:p>
          <a:p>
            <a:pPr indent="360000" algn="just"/>
            <a:r>
              <a:rPr lang="ru-RU" sz="1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5. </a:t>
            </a:r>
            <a:r>
              <a:rPr lang="ru-RU" sz="1300" dirty="0">
                <a:solidFill>
                  <a:schemeClr val="tx1"/>
                </a:solidFill>
                <a:latin typeface="Georgia" panose="02040502050405020303" pitchFamily="18" charset="0"/>
              </a:rPr>
              <a:t>Мероприятия по организации и проведению информационной компании по формированию положительного образа предпринимателя, популяризация предпринимательства в </a:t>
            </a:r>
            <a:r>
              <a:rPr lang="ru-RU" sz="1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обществе;</a:t>
            </a:r>
          </a:p>
          <a:p>
            <a:pPr indent="360000" algn="just"/>
            <a:r>
              <a:rPr lang="ru-RU" sz="1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6. </a:t>
            </a:r>
            <a:r>
              <a:rPr lang="ru-RU" sz="1300" dirty="0">
                <a:solidFill>
                  <a:schemeClr val="tx1"/>
                </a:solidFill>
                <a:latin typeface="Georgia" panose="02040502050405020303" pitchFamily="18" charset="0"/>
              </a:rPr>
              <a:t>Организация работы совещательных органов по малому и среднему </a:t>
            </a:r>
            <a:r>
              <a:rPr lang="ru-RU" sz="1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предпринимательству;</a:t>
            </a:r>
          </a:p>
          <a:p>
            <a:pPr indent="360000" algn="just"/>
            <a:r>
              <a:rPr lang="ru-RU" sz="1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7. </a:t>
            </a:r>
            <a:r>
              <a:rPr lang="ru-RU" sz="1300" dirty="0">
                <a:solidFill>
                  <a:schemeClr val="tx1"/>
                </a:solidFill>
                <a:latin typeface="Georgia" panose="02040502050405020303" pitchFamily="18" charset="0"/>
              </a:rPr>
              <a:t>Мероприятия по решению кадровых проблем субъектов малого </a:t>
            </a:r>
            <a:r>
              <a:rPr lang="ru-RU" sz="1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предпринимательства.</a:t>
            </a:r>
            <a:endParaRPr lang="ru-RU" sz="13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165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620000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бюджетной системы муниципального образования «Велижский район»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050670"/>
              </p:ext>
            </p:extLst>
          </p:nvPr>
        </p:nvGraphicFramePr>
        <p:xfrm>
          <a:off x="685800" y="1371600"/>
          <a:ext cx="7620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721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8324" y="4817383"/>
            <a:ext cx="4206875" cy="32553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1800" b="1" dirty="0" smtClean="0">
                <a:solidFill>
                  <a:schemeClr val="tx1"/>
                </a:solidFill>
                <a:latin typeface="Georgia" pitchFamily="18" charset="0"/>
              </a:rPr>
              <a:t>Пенсионное обеспечение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06375" y="257175"/>
            <a:ext cx="8763000" cy="45519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2000" b="1" cap="all" dirty="0" smtClean="0">
                <a:latin typeface="Georgia" panose="02040502050405020303" pitchFamily="18" charset="0"/>
              </a:rPr>
              <a:t>Социальное обеспечение граждан в 2024-2026 году</a:t>
            </a:r>
            <a:endParaRPr lang="ru-RU" sz="2000" cap="all" dirty="0" smtClean="0">
              <a:latin typeface="Georgia" panose="02040502050405020303" pitchFamily="18" charset="0"/>
            </a:endParaRPr>
          </a:p>
        </p:txBody>
      </p:sp>
      <p:pic>
        <p:nvPicPr>
          <p:cNvPr id="116756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976247"/>
            <a:ext cx="2768600" cy="171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739539"/>
              </p:ext>
            </p:extLst>
          </p:nvPr>
        </p:nvGraphicFramePr>
        <p:xfrm>
          <a:off x="762000" y="5257800"/>
          <a:ext cx="5029200" cy="12811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76400"/>
                <a:gridCol w="1676400"/>
                <a:gridCol w="1676400"/>
              </a:tblGrid>
              <a:tr h="6405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2026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/>
                </a:tc>
              </a:tr>
              <a:tr h="640556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6 859 265,00 </a:t>
                      </a: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9" marR="91419" marT="45847" marB="458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6 859 265,00</a:t>
                      </a:r>
                      <a:r>
                        <a:rPr lang="ru-RU" sz="14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baseline="0" dirty="0" smtClean="0">
                          <a:effectLst/>
                          <a:latin typeface="Georgia" panose="02040502050405020303" pitchFamily="18" charset="0"/>
                        </a:rPr>
                        <a:t>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6 859 265,00</a:t>
                      </a:r>
                      <a:r>
                        <a:rPr lang="ru-RU" sz="14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baseline="0" dirty="0" smtClean="0">
                          <a:effectLst/>
                          <a:latin typeface="Georgia" panose="02040502050405020303" pitchFamily="18" charset="0"/>
                        </a:rPr>
                        <a:t>руб.</a:t>
                      </a:r>
                      <a:endParaRPr lang="ru-RU" sz="1400" dirty="0" smtClean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/>
                </a:tc>
              </a:tr>
            </a:tbl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041399" y="624608"/>
            <a:ext cx="7467600" cy="89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1600" b="1" dirty="0">
                <a:latin typeface="Georgia" pitchFamily="18" charset="0"/>
              </a:rPr>
              <a:t>Муниципальная программа «Обеспечение жильем молодых семей на территории муниципального образования «</a:t>
            </a:r>
            <a:r>
              <a:rPr lang="ru-RU" altLang="ru-RU" sz="1600" b="1" dirty="0" err="1">
                <a:latin typeface="Georgia" pitchFamily="18" charset="0"/>
              </a:rPr>
              <a:t>Велижский</a:t>
            </a:r>
            <a:r>
              <a:rPr lang="ru-RU" altLang="ru-RU" sz="1600" b="1" dirty="0">
                <a:latin typeface="Georgia" pitchFamily="18" charset="0"/>
              </a:rPr>
              <a:t> район» 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202822"/>
              </p:ext>
            </p:extLst>
          </p:nvPr>
        </p:nvGraphicFramePr>
        <p:xfrm>
          <a:off x="691516" y="2743707"/>
          <a:ext cx="8303259" cy="21176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67201"/>
                <a:gridCol w="1295400"/>
                <a:gridCol w="1324292"/>
                <a:gridCol w="1416366"/>
              </a:tblGrid>
              <a:tr h="3395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2026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</a:tr>
              <a:tr h="3998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1 707 022,80 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1 494 153,77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1 506 651,40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229496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«Предоставление молодым семьям социальных выплат на приобретение жилого помещения или создание объекта индивидуального жилищного строительства»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1 707 022,80 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1 494 153,77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1 506 651,40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62000" y="1521994"/>
            <a:ext cx="8026400" cy="110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Цель муниципальной программы: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поддержка органами местного самоуправления муниципального образования «Велижский район» решения жилищной проблемы молодых семей, проживающих на территории муниципального образования «Велижский район», признанных в установленном порядке,  нуждающимися в улучшении жилищных условий</a:t>
            </a:r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096962"/>
          </a:xfrm>
        </p:spPr>
        <p:txBody>
          <a:bodyPr/>
          <a:lstStyle/>
          <a:p>
            <a:pPr algn="l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Информация об объемах бюджетных ассигнований, направляемых на реализацию проектов</a:t>
            </a:r>
            <a:endParaRPr lang="ru-RU" sz="2000" i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524000"/>
            <a:ext cx="7010400" cy="4495800"/>
          </a:xfrm>
        </p:spPr>
        <p:txBody>
          <a:bodyPr/>
          <a:lstStyle/>
          <a:p>
            <a:pPr algn="ctr"/>
            <a:endParaRPr lang="ru-RU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2" descr="http://sosh16maykop.ru/images/d8807455-a37d-4eaa-8afc-067e3cc3a3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-152400"/>
            <a:ext cx="2664296" cy="245588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03672"/>
              </p:ext>
            </p:extLst>
          </p:nvPr>
        </p:nvGraphicFramePr>
        <p:xfrm>
          <a:off x="457200" y="2163789"/>
          <a:ext cx="7581901" cy="3632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9537"/>
                <a:gridCol w="1539472"/>
                <a:gridCol w="1616446"/>
                <a:gridCol w="16164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Региональный проект «Современная школа»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827 467,01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6 334 000,00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6 600 600,00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Региональный проект «Патриотическое воспитание граждан Российской Федерации»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1 254 928,00 руб.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1 254 928,00 руб.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1 312 701,00 руб.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Ведомственный проект</a:t>
                      </a:r>
                    </a:p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effectLst/>
                          <a:latin typeface="Georgia" panose="02040502050405020303" pitchFamily="18" charset="0"/>
                        </a:rPr>
                        <a:t>«Оказание государственной поддержки детям-сиротам, проживающим на территории Смоленской области, в обеспечении жильем»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3 115 890,96 руб.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3 115 890,96 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3 115 890,96 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Всего по проектам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198 285,97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10 704 818,96 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11 029 191,96 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12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8746"/>
            </a:gs>
            <a:gs pos="50000">
              <a:srgbClr val="E9BDBD"/>
            </a:gs>
            <a:gs pos="100000">
              <a:srgbClr val="F3DFD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Прямоугольник 1"/>
          <p:cNvSpPr>
            <a:spLocks noChangeArrowheads="1"/>
          </p:cNvSpPr>
          <p:nvPr/>
        </p:nvSpPr>
        <p:spPr bwMode="auto">
          <a:xfrm>
            <a:off x="152400" y="211138"/>
            <a:ext cx="87741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6575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Georgia" pitchFamily="18" charset="0"/>
              </a:rPr>
              <a:t>В целях реализации принципа прозрачности (открытости) и обеспечения полного и достоверного информирования граждан (заинтересованных пользователей) о бюджетном процессе в муниципальном образовании «Велижский район», для привлечения большего количества граждан к участию в обсуждении вопросов формирования бюджета разработана и опубликована настоящая брошюра – "Бюджет для граждан".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Georgia" pitchFamily="18" charset="0"/>
              </a:rPr>
              <a:t>«Бюджет для граждан»</a:t>
            </a:r>
            <a:r>
              <a:rPr lang="ru-RU" altLang="ru-RU" sz="1800">
                <a:latin typeface="Georgia" pitchFamily="18" charset="0"/>
              </a:rPr>
              <a:t> - это документ, представленный в виде аналитического материала. Он разрабатывается Финансовым управлением Администрации муниципального образования «Велижский район» и публикуется в открытом доступе. Его основная цель - предоставление гражданам актуальной информации о бюджете и отчете, о его исполнении в объективной, доступной и простой для понимания форме.</a:t>
            </a:r>
          </a:p>
        </p:txBody>
      </p:sp>
      <p:sp>
        <p:nvSpPr>
          <p:cNvPr id="118787" name="Прямоугольник 2"/>
          <p:cNvSpPr>
            <a:spLocks noChangeArrowheads="1"/>
          </p:cNvSpPr>
          <p:nvPr/>
        </p:nvSpPr>
        <p:spPr bwMode="auto">
          <a:xfrm>
            <a:off x="1981200" y="4265613"/>
            <a:ext cx="4800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Глава муниципального образования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«</a:t>
            </a:r>
            <a:r>
              <a:rPr lang="ru-RU" altLang="ru-RU" sz="1700" b="1" dirty="0" err="1">
                <a:latin typeface="Georgia" pitchFamily="18" charset="0"/>
              </a:rPr>
              <a:t>Велижский</a:t>
            </a:r>
            <a:r>
              <a:rPr lang="ru-RU" altLang="ru-RU" sz="1700" b="1" dirty="0">
                <a:latin typeface="Georgia" pitchFamily="18" charset="0"/>
              </a:rPr>
              <a:t> район»</a:t>
            </a:r>
            <a:br>
              <a:rPr lang="ru-RU" altLang="ru-RU" sz="1700" b="1" dirty="0">
                <a:latin typeface="Georgia" pitchFamily="18" charset="0"/>
              </a:rPr>
            </a:br>
            <a:r>
              <a:rPr lang="ru-RU" altLang="ru-RU" sz="1700" b="1" dirty="0">
                <a:latin typeface="Georgia" pitchFamily="18" charset="0"/>
              </a:rPr>
              <a:t>Галина Александровна </a:t>
            </a:r>
            <a:r>
              <a:rPr lang="ru-RU" altLang="ru-RU" sz="1700" b="1" dirty="0" err="1">
                <a:latin typeface="Georgia" pitchFamily="18" charset="0"/>
              </a:rPr>
              <a:t>Валикова</a:t>
            </a:r>
            <a:endParaRPr lang="ru-RU" altLang="ru-RU" sz="17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Председатель </a:t>
            </a:r>
            <a:r>
              <a:rPr lang="ru-RU" altLang="ru-RU" sz="1700" b="1" dirty="0" err="1">
                <a:latin typeface="Georgia" pitchFamily="18" charset="0"/>
              </a:rPr>
              <a:t>Велижского</a:t>
            </a:r>
            <a:r>
              <a:rPr lang="ru-RU" altLang="ru-RU" sz="1700" b="1" dirty="0">
                <a:latin typeface="Georgia" pitchFamily="18" charset="0"/>
              </a:rPr>
              <a:t> районного Совета депутатов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 smtClean="0">
                <a:latin typeface="Georgia" pitchFamily="18" charset="0"/>
              </a:rPr>
              <a:t>Людмила Петровна Осипова </a:t>
            </a:r>
            <a:endParaRPr lang="ru-RU" altLang="ru-RU" sz="1700" dirty="0">
              <a:latin typeface="ParisianC" pitchFamily="2" charset="0"/>
            </a:endParaRPr>
          </a:p>
        </p:txBody>
      </p:sp>
      <p:pic>
        <p:nvPicPr>
          <p:cNvPr id="11878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3613150"/>
            <a:ext cx="19478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1905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ttps://velizh.admin-smolensk.ru/files/272/bez-nazvan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56" y="5198076"/>
            <a:ext cx="18542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400" y="457200"/>
            <a:ext cx="8077200" cy="9760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муниципального образования «Велижский район»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Объект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392156"/>
              </p:ext>
            </p:extLst>
          </p:nvPr>
        </p:nvGraphicFramePr>
        <p:xfrm>
          <a:off x="914401" y="1600200"/>
          <a:ext cx="7620000" cy="4311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518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3000">
              <a:srgbClr val="FFFFFF"/>
            </a:gs>
            <a:gs pos="14000">
              <a:srgbClr val="E8E2E0"/>
            </a:gs>
            <a:gs pos="84000">
              <a:srgbClr val="BAA4A2"/>
            </a:gs>
            <a:gs pos="92999">
              <a:srgbClr val="916D67"/>
            </a:gs>
            <a:gs pos="100000">
              <a:srgbClr val="9D45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304800"/>
            <a:ext cx="6858000" cy="6096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Бюджет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90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3489325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AB3C19"/>
                </a:solidFill>
                <a:latin typeface="Georgia" pitchFamily="18" charset="0"/>
              </a:rPr>
              <a:t>Дефицит</a:t>
            </a:r>
            <a:r>
              <a:rPr lang="ru-RU" altLang="ru-RU" sz="2000" dirty="0" smtClean="0">
                <a:solidFill>
                  <a:srgbClr val="AB3C19"/>
                </a:solidFill>
                <a:latin typeface="Georgia" pitchFamily="18" charset="0"/>
              </a:rPr>
              <a:t> </a:t>
            </a:r>
            <a:r>
              <a:rPr lang="ru-RU" altLang="ru-RU" sz="2000" b="1" dirty="0" smtClean="0">
                <a:solidFill>
                  <a:srgbClr val="AB3C19"/>
                </a:solidFill>
                <a:latin typeface="Georgia" pitchFamily="18" charset="0"/>
              </a:rPr>
              <a:t>бюджета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(это превышение расходов бюджета над его доходами)</a:t>
            </a: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		    Сбалансированность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      Дефицит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0160" y="1955431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46325" y="2468563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600" y="2463800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1371600" y="2336800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308225" y="23177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317625" y="2776538"/>
            <a:ext cx="647700" cy="3111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317625" y="2784475"/>
            <a:ext cx="1333500" cy="58896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01" name="Подзаголовок 2"/>
          <p:cNvSpPr txBox="1">
            <a:spLocks/>
          </p:cNvSpPr>
          <p:nvPr/>
        </p:nvSpPr>
        <p:spPr bwMode="auto">
          <a:xfrm>
            <a:off x="5257800" y="1066800"/>
            <a:ext cx="34893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b="1">
                <a:solidFill>
                  <a:srgbClr val="AB3C19"/>
                </a:solidFill>
                <a:latin typeface="Georgia" pitchFamily="18" charset="0"/>
              </a:rPr>
              <a:t>Профицит бюджета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(превышение бюджетных доходов над расходами)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Сбалансированность</a:t>
            </a:r>
          </a:p>
          <a:p>
            <a:pPr algn="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      Профицит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316980" y="1908810"/>
            <a:ext cx="1371600" cy="4093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280025" y="2465388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372350" y="2470150"/>
            <a:ext cx="1371600" cy="30956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345363" y="231140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6350000" y="2325688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350000" y="2762250"/>
            <a:ext cx="1166813" cy="6111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7002463" y="2762250"/>
            <a:ext cx="741362" cy="32543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одзаголовок 2"/>
          <p:cNvSpPr txBox="1">
            <a:spLocks/>
          </p:cNvSpPr>
          <p:nvPr/>
        </p:nvSpPr>
        <p:spPr>
          <a:xfrm>
            <a:off x="2743200" y="3829050"/>
            <a:ext cx="3810000" cy="284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Сбалансированный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бюджет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(равенство </a:t>
            </a:r>
            <a:r>
              <a:rPr lang="ru-RU" sz="1400" dirty="0">
                <a:latin typeface="Georgia" panose="02040502050405020303" pitchFamily="18" charset="0"/>
              </a:rPr>
              <a:t>доходов и расходов бюджета)</a:t>
            </a: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0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Сальдо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962399" y="4798112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895600" y="5338763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029200" y="5348288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3962400" y="5187950"/>
            <a:ext cx="3048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006975" y="51879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943350" y="5657850"/>
            <a:ext cx="704850" cy="3413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4648200" y="5667375"/>
            <a:ext cx="750888" cy="3317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7620000" cy="10668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Основные задачи бюджетной и налоговой политики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муниципального образования «Велижский район</a:t>
            </a:r>
            <a: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» на 2024 и плановый период 2025 и 2026 годов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endParaRPr lang="ru-RU" sz="2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676400"/>
            <a:ext cx="7848600" cy="4419600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1.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 Сохранение устойчивости бюджетной системы муниципального образования «Велижский район» и обеспечение долгосрочной сбалансированности бюджета муниципального образования «Велижский район»  и бюджетов муниципальных образований Велижского района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2.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Создание условий для восстановления роста экономики, занятости и доходов населения, развития малого и среднего предпринимательства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3.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Создание условий для привлечения инвестиций в экономику района в целях ее устойчивого развития и повышения конкурентоспособности.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4.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 Укрепление доходной базы консолидированного бюджета муниципального образования «Велижский район»  за счет повышение эффективности администрирования налоговых и неналоговых доходов и мобилизации имеющихся резервов.</a:t>
            </a:r>
          </a:p>
          <a:p>
            <a:pPr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22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10.xml><?xml version="1.0" encoding="utf-8"?>
<a:theme xmlns:a="http://schemas.openxmlformats.org/drawingml/2006/main" name="Полосы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Полосы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nded" id="{98DFF888-2449-4D28-977C-6306C017633E}" vid="{9792607F-9579-4224-82FF-9C88C3E1E53D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Параллакс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ppt/theme/theme7.xml><?xml version="1.0" encoding="utf-8"?>
<a:theme xmlns:a="http://schemas.openxmlformats.org/drawingml/2006/main" name="Грань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8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9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ppt/theme/themeOverride1.xml><?xml version="1.0" encoding="utf-8"?>
<a:themeOverride xmlns:a="http://schemas.openxmlformats.org/drawingml/2006/main">
  <a:clrScheme name="Оранжевый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TC103090434[[fn=Тип дерева]]</Template>
  <TotalTime>16080</TotalTime>
  <Words>5830</Words>
  <Application>Microsoft Office PowerPoint</Application>
  <PresentationFormat>Экран (4:3)</PresentationFormat>
  <Paragraphs>968</Paragraphs>
  <Slides>62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62</vt:i4>
      </vt:variant>
    </vt:vector>
  </HeadingPairs>
  <TitlesOfParts>
    <vt:vector size="74" baseType="lpstr">
      <vt:lpstr>Натуральные материалы</vt:lpstr>
      <vt:lpstr>Дерево</vt:lpstr>
      <vt:lpstr>Savon</vt:lpstr>
      <vt:lpstr>1_Натуральные материалы</vt:lpstr>
      <vt:lpstr>Легкий дым</vt:lpstr>
      <vt:lpstr>Параллакс</vt:lpstr>
      <vt:lpstr>Грань</vt:lpstr>
      <vt:lpstr>Ион</vt:lpstr>
      <vt:lpstr>1_Savon</vt:lpstr>
      <vt:lpstr>Полосы</vt:lpstr>
      <vt:lpstr>Тема Office</vt:lpstr>
      <vt:lpstr>1_Легкий дым</vt:lpstr>
      <vt:lpstr>Презентация PowerPoint</vt:lpstr>
      <vt:lpstr> 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информационно-телекоммуникационной сети «Интернет», включает пояснения к решению от 19 декабря 2023 №72 «о бюджете муниципального образования «Велижский район» на 2024 год и на плановый период 2025 и 2026 годов» и направлен на увеличение степени информированности граждан о проводимой в Велижском районе бюджетной политики.  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 В материалах представлены основы формирования бюджета, его параметры, структура и динамика доходов и расходов.  Бюджет для граждан нацелен на получение обратной связи от граждан, которым интересны современные проблемы муниципальных финансов.</vt:lpstr>
      <vt:lpstr>Контактная информация  Финансовое управление Администрации муниципального образования «Велижский район»:  Адрес: 216290, Россия, Смоленская обл., г. Велиж, пл. Дзержинского, д. 7. Тел.: 8(48132)4-19-44; факс: 8(48132)4-23-64. E-mail: fvg01@mail.ru</vt:lpstr>
      <vt:lpstr>                                                                     Глоссарий             Муниципальные финансы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  Основными источниками формирования муниципальных финансов выступают:  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  - собственные средства муниципального образования;  - заемные средства.  Местный бюджет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  Доходы местных бюджетов в соответствии с Бюджетным кодексом Российской Федерации формируются за счет собственных доходов и доходов за счет отчислений от федеральных и региональных регулирующих налогов и сборов.  К собственным доходам местных бюджетов относятся:  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  - неналоговые доходы, зачисляемые в местные бюджеты в соответствии с законодательством Российской Федерации;   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  Расходы местных бюджетов можно разделить на две большие группы:  - собственные расходы муниципального образования, связанные с решением задач местного значения и обслуживанием муниципального долга;  - расходы, связанные с осуществлением отдельных государственных полномочий, переданных органам местного самоуправления.</vt:lpstr>
      <vt:lpstr> </vt:lpstr>
      <vt:lpstr>Структура бюджетной системы муниципального образования «Велижский район»</vt:lpstr>
      <vt:lpstr>Проект бюджета муниципального образования «Велижский район»</vt:lpstr>
      <vt:lpstr>Бюджет</vt:lpstr>
      <vt:lpstr>Основные задачи бюджетной и налоговой политики  муниципального образования «Велижский район» на 2024 и плановый период 2025 и 2026 годов </vt:lpstr>
      <vt:lpstr>Презентация PowerPoint</vt:lpstr>
      <vt:lpstr>Основные направления бюджетной политики на 2024-2026 годы </vt:lpstr>
      <vt:lpstr>Презентация PowerPoint</vt:lpstr>
      <vt:lpstr>Основные направления налоговой политики на 2024-2026 годы </vt:lpstr>
      <vt:lpstr>Презентация PowerPoint</vt:lpstr>
      <vt:lpstr>Прогноз социально-экономического развития муниципального образования «Велижский район» на 2023-2026 годы</vt:lpstr>
      <vt:lpstr>Прогноз социально-экономического развития муниципального образования «Велижский район» на 2023-2026 годы</vt:lpstr>
      <vt:lpstr>Темп роста численности населения за последние  5 лет в Велижском районе Смоленской области</vt:lpstr>
      <vt:lpstr>Исполнение бюджета муниципального образования «Велижский район» за предшествующие текущему годы</vt:lpstr>
      <vt:lpstr>Презентация PowerPoint</vt:lpstr>
      <vt:lpstr>Презентация PowerPoint</vt:lpstr>
      <vt:lpstr>Структура прогнозируемых налоговых и неналоговых доходов бюджета муниципального образования «Велижский район» на 2024 год, тыс. руб.</vt:lpstr>
      <vt:lpstr>Структура прогнозируемых налоговых и неналоговых доходов бюджета муниципального образования «Велижский район» на плановый период 2025 года, тыс. руб.</vt:lpstr>
      <vt:lpstr>Структура прогнозируемых налоговых и неналоговых доходов бюджета муниципального образования «Велижский район» на плановый период 2026 года, тыс. руб.</vt:lpstr>
      <vt:lpstr>Презентация PowerPoint</vt:lpstr>
      <vt:lpstr>Планируемый Объем поступления межбюджетных трансфертов  в бюджет муниципального образования «Велижский район» на 2024 год из общей суммы доходов,%.</vt:lpstr>
      <vt:lpstr>Планируемый Объем поступления межбюджетных трансфертов  в бюджет муниципального образования «Велижский район» на 2025 год из общей суммы доходов,%</vt:lpstr>
      <vt:lpstr>Планируемый Объем поступления межбюджетных трансфертов  в бюджет муниципального образования «Велижский район» на 2026 год из общей суммы доходов,%.</vt:lpstr>
      <vt:lpstr>Распределение расходов бюджета муниципального образования                 «Велижский район» на 2024 год, тыс. руб.</vt:lpstr>
      <vt:lpstr>Распределение расходов бюджета муниципального образования                 «Велижский район» на 2025 год, тыс. руб.</vt:lpstr>
      <vt:lpstr>Распределение расходов бюджета муниципального образования                 «Велижский район» на 2026 год, тыс. руб.</vt:lpstr>
      <vt:lpstr>Презентация PowerPoint</vt:lpstr>
      <vt:lpstr>Источники финансирования дефицита местного бюджета</vt:lpstr>
      <vt:lpstr>Презентация PowerPoint</vt:lpstr>
      <vt:lpstr>Перечень муниципальных программ муниципального образования «Велижский район»</vt:lpstr>
      <vt:lpstr>Муниципальная программа «Развитие образования и молодежной политики в муниципальном образовании «Велижский район»       </vt:lpstr>
      <vt:lpstr>Муниципальная программа «Развитие образования и молодежной политики в муниципальном образовании «Велижский район» </vt:lpstr>
      <vt:lpstr>Презентация PowerPoint</vt:lpstr>
      <vt:lpstr>Муниципальная программа «Создание условий для эффективной деятельности Администрации муниципального образования «Велижский район» </vt:lpstr>
      <vt:lpstr>Муниципальная программа «Создание условий для эффективной деятельности Администрации муниципального образования «Велижский район» </vt:lpstr>
      <vt:lpstr>Муниципальная программа «Регистрация права муниципальной собственности муниципального образования «Велижский район» и муниципального образования Велижское городское поселение»  </vt:lpstr>
      <vt:lpstr>Презентация PowerPoint</vt:lpstr>
      <vt:lpstr>Муниципальная программа «Развитие культуры и туризма на территории муниципального образования «Велижский район»        </vt:lpstr>
      <vt:lpstr>Муниципальная программа «Развитие культуры и туризма в муниципальном образовании «Велижский район» </vt:lpstr>
      <vt:lpstr>Презентация PowerPoint</vt:lpstr>
      <vt:lpstr>Муниципальная программа «Создание условий для эффективного управления муниципальными финансами в муниципальном образовании «Велижский район»       </vt:lpstr>
      <vt:lpstr>Муниципальная программа «Создание условий для эффективного управления муниципальными финансами в муниципальном образовании «Велижский район»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программа «Комплексные меры профилактики правонарушений и усилению борьбы с преступностью в Велижском районе»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об объемах бюджетных ассигнований, направляемых на реализацию проектов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Александр</dc:creator>
  <cp:lastModifiedBy>Dell</cp:lastModifiedBy>
  <cp:revision>1739</cp:revision>
  <cp:lastPrinted>2016-01-21T12:34:56Z</cp:lastPrinted>
  <dcterms:created xsi:type="dcterms:W3CDTF">1601-01-01T00:00:00Z</dcterms:created>
  <dcterms:modified xsi:type="dcterms:W3CDTF">2024-07-09T13:28:06Z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