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5659" r:id="rId7"/>
    <p:sldMasterId id="2147485706" r:id="rId8"/>
    <p:sldMasterId id="2147485748" r:id="rId9"/>
    <p:sldMasterId id="2147487770" r:id="rId10"/>
    <p:sldMasterId id="2147507326" r:id="rId11"/>
    <p:sldMasterId id="2147518909" r:id="rId12"/>
  </p:sldMasterIdLst>
  <p:notesMasterIdLst>
    <p:notesMasterId r:id="rId78"/>
  </p:notesMasterIdLst>
  <p:sldIdLst>
    <p:sldId id="256" r:id="rId13"/>
    <p:sldId id="257" r:id="rId14"/>
    <p:sldId id="258" r:id="rId15"/>
    <p:sldId id="332" r:id="rId16"/>
    <p:sldId id="259" r:id="rId17"/>
    <p:sldId id="328" r:id="rId18"/>
    <p:sldId id="325" r:id="rId19"/>
    <p:sldId id="264" r:id="rId20"/>
    <p:sldId id="323" r:id="rId21"/>
    <p:sldId id="324" r:id="rId22"/>
    <p:sldId id="313" r:id="rId23"/>
    <p:sldId id="314" r:id="rId24"/>
    <p:sldId id="311" r:id="rId25"/>
    <p:sldId id="312" r:id="rId26"/>
    <p:sldId id="343" r:id="rId27"/>
    <p:sldId id="344" r:id="rId28"/>
    <p:sldId id="326" r:id="rId29"/>
    <p:sldId id="345" r:id="rId30"/>
    <p:sldId id="260" r:id="rId31"/>
    <p:sldId id="261" r:id="rId32"/>
    <p:sldId id="306" r:id="rId33"/>
    <p:sldId id="308" r:id="rId34"/>
    <p:sldId id="309" r:id="rId35"/>
    <p:sldId id="263" r:id="rId36"/>
    <p:sldId id="302" r:id="rId37"/>
    <p:sldId id="303" r:id="rId38"/>
    <p:sldId id="304" r:id="rId39"/>
    <p:sldId id="290" r:id="rId40"/>
    <p:sldId id="292" r:id="rId41"/>
    <p:sldId id="291" r:id="rId42"/>
    <p:sldId id="273" r:id="rId43"/>
    <p:sldId id="327" r:id="rId44"/>
    <p:sldId id="342" r:id="rId45"/>
    <p:sldId id="317" r:id="rId46"/>
    <p:sldId id="268" r:id="rId47"/>
    <p:sldId id="293" r:id="rId48"/>
    <p:sldId id="318" r:id="rId49"/>
    <p:sldId id="339" r:id="rId50"/>
    <p:sldId id="299" r:id="rId51"/>
    <p:sldId id="340" r:id="rId52"/>
    <p:sldId id="319" r:id="rId53"/>
    <p:sldId id="295" r:id="rId54"/>
    <p:sldId id="271" r:id="rId55"/>
    <p:sldId id="320" r:id="rId56"/>
    <p:sldId id="296" r:id="rId57"/>
    <p:sldId id="287" r:id="rId58"/>
    <p:sldId id="269" r:id="rId59"/>
    <p:sldId id="341" r:id="rId60"/>
    <p:sldId id="315" r:id="rId61"/>
    <p:sldId id="289" r:id="rId62"/>
    <p:sldId id="348" r:id="rId63"/>
    <p:sldId id="285" r:id="rId64"/>
    <p:sldId id="321" r:id="rId65"/>
    <p:sldId id="349" r:id="rId66"/>
    <p:sldId id="288" r:id="rId67"/>
    <p:sldId id="334" r:id="rId68"/>
    <p:sldId id="333" r:id="rId69"/>
    <p:sldId id="297" r:id="rId70"/>
    <p:sldId id="337" r:id="rId71"/>
    <p:sldId id="331" r:id="rId72"/>
    <p:sldId id="272" r:id="rId73"/>
    <p:sldId id="346" r:id="rId74"/>
    <p:sldId id="347" r:id="rId75"/>
    <p:sldId id="322" r:id="rId76"/>
    <p:sldId id="274" r:id="rId77"/>
  </p:sldIdLst>
  <p:sldSz cx="9144000" cy="6858000" type="screen4x3"/>
  <p:notesSz cx="6797675" cy="99250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9012"/>
    <a:srgbClr val="FBA293"/>
    <a:srgbClr val="F08746"/>
    <a:srgbClr val="808000"/>
    <a:srgbClr val="65651B"/>
    <a:srgbClr val="F49784"/>
    <a:srgbClr val="F4BD9E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6114" autoAdjust="0"/>
  </p:normalViewPr>
  <p:slideViewPr>
    <p:cSldViewPr>
      <p:cViewPr>
        <p:scale>
          <a:sx n="120" d="100"/>
          <a:sy n="120" d="100"/>
        </p:scale>
        <p:origin x="-1374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3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slide" Target="slides/slide6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solidFill>
                  <a:schemeClr val="tx1"/>
                </a:solidFill>
              </a:rPr>
              <a:t>Темп роста населения,</a:t>
            </a:r>
            <a:r>
              <a:rPr lang="ru-RU" sz="1800" baseline="0" dirty="0" smtClean="0">
                <a:solidFill>
                  <a:schemeClr val="tx1"/>
                </a:solidFill>
              </a:rPr>
              <a:t> %</a:t>
            </a:r>
            <a:endParaRPr lang="ru-RU" sz="18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человек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3.0615897333485492E-2"/>
                  <c:y val="-2.259565221696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419077656053863E-2"/>
                  <c:y val="-2.1933045860910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490335311346951E-2"/>
                  <c:y val="-3.3776125061502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9999999999999923E-3"/>
                  <c:y val="-4.2931045536406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10173</c:v>
                </c:pt>
                <c:pt idx="1">
                  <c:v>10117</c:v>
                </c:pt>
                <c:pt idx="2">
                  <c:v>9843</c:v>
                </c:pt>
                <c:pt idx="3">
                  <c:v>8985</c:v>
                </c:pt>
                <c:pt idx="4">
                  <c:v>8848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36128"/>
        <c:axId val="43137664"/>
      </c:barChart>
      <c:lineChart>
        <c:grouping val="standard"/>
        <c:varyColors val="0"/>
        <c:ser>
          <c:idx val="2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1237113402061855E-2"/>
                  <c:y val="-2.54237288135593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237113402061855E-2"/>
                  <c:y val="3.38983050847457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927835051546455E-2"/>
                  <c:y val="7.6271186440677971E-2"/>
                </c:manualLayout>
              </c:layout>
              <c:tx>
                <c:rich>
                  <a:bodyPr/>
                  <a:lstStyle/>
                  <a:p>
                    <a:fld id="{6CD02FE2-B658-4904-B805-DF8C76E906CE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8418413990386036E-2"/>
                  <c:y val="0.32578334526366021"/>
                </c:manualLayout>
              </c:layout>
              <c:tx>
                <c:rich>
                  <a:bodyPr/>
                  <a:lstStyle/>
                  <a:p>
                    <a:fld id="{9C619421-8767-4580-9B0E-DC057F425342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3.0927835051546518E-2"/>
                  <c:y val="4.2372881355932097E-2"/>
                </c:manualLayout>
              </c:layout>
              <c:tx>
                <c:rich>
                  <a:bodyPr/>
                  <a:lstStyle/>
                  <a:p>
                    <a:fld id="{63529398-096C-4AEF-9A21-B810F74D32AA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Лист1!$D$2:$D$6</c:f>
              <c:numCache>
                <c:formatCode>0.00</c:formatCode>
                <c:ptCount val="5"/>
                <c:pt idx="0">
                  <c:v>98.22</c:v>
                </c:pt>
                <c:pt idx="1">
                  <c:v>99.449523247812849</c:v>
                </c:pt>
                <c:pt idx="2">
                  <c:v>97.291687259068894</c:v>
                </c:pt>
                <c:pt idx="3">
                  <c:v>91.283145382505339</c:v>
                </c:pt>
                <c:pt idx="4">
                  <c:v>98.475236505286588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49184"/>
        <c:axId val="43147648"/>
      </c:lineChart>
      <c:catAx>
        <c:axId val="4313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7664"/>
        <c:crosses val="autoZero"/>
        <c:auto val="1"/>
        <c:lblAlgn val="ctr"/>
        <c:lblOffset val="100"/>
        <c:noMultiLvlLbl val="0"/>
      </c:catAx>
      <c:valAx>
        <c:axId val="4313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36128"/>
        <c:crosses val="autoZero"/>
        <c:crossBetween val="between"/>
      </c:valAx>
      <c:valAx>
        <c:axId val="43147648"/>
        <c:scaling>
          <c:orientation val="minMax"/>
        </c:scaling>
        <c:delete val="0"/>
        <c:axPos val="r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49184"/>
        <c:crosses val="max"/>
        <c:crossBetween val="between"/>
      </c:valAx>
      <c:catAx>
        <c:axId val="43149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1476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Охрана окружающей среды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55505.1</c:v>
                </c:pt>
                <c:pt idx="1">
                  <c:v>17253.8</c:v>
                </c:pt>
                <c:pt idx="2">
                  <c:v>135.6</c:v>
                </c:pt>
                <c:pt idx="3">
                  <c:v>238187.1</c:v>
                </c:pt>
                <c:pt idx="4">
                  <c:v>72216.2</c:v>
                </c:pt>
                <c:pt idx="5">
                  <c:v>19333.599999999999</c:v>
                </c:pt>
                <c:pt idx="7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расходов, предусмотренных на</a:t>
            </a:r>
            <a:r>
              <a:rPr lang="en-US" sz="16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муниципальных программ в расходах местного бюджета на 2024 год и плановый период 2025-2026 годов, тыс. рублей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14156824146984"/>
          <c:y val="0.34752210250034538"/>
          <c:w val="0.83445565398075239"/>
          <c:h val="0.4105014504765851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расходов 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2770562770562768E-2"/>
                  <c:y val="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1948051948051986E-2"/>
                  <c:y val="3.96825396825382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454545454545456E-2"/>
                  <c:y val="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440695.9</c:v>
                </c:pt>
                <c:pt idx="1">
                  <c:v>404866</c:v>
                </c:pt>
                <c:pt idx="2">
                  <c:v>415383.2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муниципальные программы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84415584415584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19480519480519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4545454545454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396927.7</c:v>
                </c:pt>
                <c:pt idx="1">
                  <c:v>391916</c:v>
                </c:pt>
                <c:pt idx="2">
                  <c:v>396079.9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615488"/>
        <c:axId val="145618432"/>
        <c:axId val="0"/>
      </c:bar3DChart>
      <c:catAx>
        <c:axId val="14561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618432"/>
        <c:crosses val="autoZero"/>
        <c:auto val="1"/>
        <c:lblAlgn val="ctr"/>
        <c:lblOffset val="100"/>
        <c:noMultiLvlLbl val="0"/>
      </c:catAx>
      <c:valAx>
        <c:axId val="14561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61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на реализацию муниципальных программ в расходах местного бюджета на 2024 год и плановый период 2025-2026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9603117792094164E-2"/>
          <c:y val="0.37622416338582676"/>
          <c:w val="0.88817465998568357"/>
          <c:h val="0.33642880577427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расходов всего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муниципальные программы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0.90100000000000002</c:v>
                </c:pt>
                <c:pt idx="1">
                  <c:v>0.96799999999999997</c:v>
                </c:pt>
                <c:pt idx="2">
                  <c:v>0.95399999999999996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376320"/>
        <c:axId val="145650816"/>
      </c:barChart>
      <c:catAx>
        <c:axId val="140376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650816"/>
        <c:crosses val="autoZero"/>
        <c:auto val="1"/>
        <c:lblAlgn val="ctr"/>
        <c:lblOffset val="100"/>
        <c:tickMarkSkip val="1"/>
        <c:noMultiLvlLbl val="0"/>
      </c:catAx>
      <c:valAx>
        <c:axId val="14565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37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налог на вменный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с применением патентной системы налогообложения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48259.3</c:v>
                </c:pt>
                <c:pt idx="1">
                  <c:v>2697.9</c:v>
                </c:pt>
                <c:pt idx="2">
                  <c:v>0</c:v>
                </c:pt>
                <c:pt idx="3">
                  <c:v>938</c:v>
                </c:pt>
                <c:pt idx="4">
                  <c:v>1010.4</c:v>
                </c:pt>
                <c:pt idx="5" formatCode="#,##0.00">
                  <c:v>12997.7</c:v>
                </c:pt>
                <c:pt idx="6">
                  <c:v>1319.9</c:v>
                </c:pt>
                <c:pt idx="7">
                  <c:v>519.20000000000005</c:v>
                </c:pt>
                <c:pt idx="8" formatCode="#,##0.00">
                  <c:v>2773.7</c:v>
                </c:pt>
                <c:pt idx="9">
                  <c:v>0</c:v>
                </c:pt>
                <c:pt idx="10" formatCode="0.0">
                  <c:v>119.5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egendEntry>
        <c:idx val="10"/>
        <c:delete val="1"/>
      </c:legendEntry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50186.1</c:v>
                </c:pt>
                <c:pt idx="1">
                  <c:v>2841.5</c:v>
                </c:pt>
                <c:pt idx="2">
                  <c:v>1029.9000000000001</c:v>
                </c:pt>
                <c:pt idx="3">
                  <c:v>1073.3</c:v>
                </c:pt>
                <c:pt idx="4">
                  <c:v>0</c:v>
                </c:pt>
                <c:pt idx="5" formatCode="#,##0.0">
                  <c:v>13062.8</c:v>
                </c:pt>
                <c:pt idx="6">
                  <c:v>1372.7</c:v>
                </c:pt>
                <c:pt idx="7">
                  <c:v>560</c:v>
                </c:pt>
                <c:pt idx="8" formatCode="#,##0.00">
                  <c:v>2461.6</c:v>
                </c:pt>
                <c:pt idx="9">
                  <c:v>0</c:v>
                </c:pt>
                <c:pt idx="10">
                  <c:v>85.1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796907510913467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52190.1</c:v>
                </c:pt>
                <c:pt idx="1">
                  <c:v>2988.9</c:v>
                </c:pt>
                <c:pt idx="2">
                  <c:v>1130</c:v>
                </c:pt>
                <c:pt idx="3" formatCode="#,##0.00">
                  <c:v>1132.3</c:v>
                </c:pt>
                <c:pt idx="4">
                  <c:v>0</c:v>
                </c:pt>
                <c:pt idx="5" formatCode="#,##0.00">
                  <c:v>17216.8</c:v>
                </c:pt>
                <c:pt idx="6">
                  <c:v>1427.6</c:v>
                </c:pt>
                <c:pt idx="7">
                  <c:v>570.20000000000005</c:v>
                </c:pt>
                <c:pt idx="8" formatCode="#,##0.00">
                  <c:v>2472.4</c:v>
                </c:pt>
                <c:pt idx="9">
                  <c:v>0</c:v>
                </c:pt>
                <c:pt idx="10">
                  <c:v>135.6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20678060211018"/>
          <c:y val="4.0611562155766799E-2"/>
          <c:w val="0.40510636758594254"/>
          <c:h val="0.74475031618457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год, %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FBA293"/>
              </a:solidFill>
            </c:spPr>
          </c:dPt>
          <c:dPt>
            <c:idx val="1"/>
            <c:bubble3D val="0"/>
            <c:explosion val="7"/>
            <c:spPr>
              <a:solidFill>
                <a:srgbClr val="BD582C"/>
              </a:solidFill>
            </c:spPr>
          </c:dPt>
          <c:dPt>
            <c:idx val="2"/>
            <c:bubble3D val="0"/>
            <c:explosion val="4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Pt>
            <c:idx val="4"/>
            <c:bubble3D val="0"/>
            <c:explosion val="8"/>
            <c:spPr>
              <a:solidFill>
                <a:srgbClr val="849012"/>
              </a:solidFill>
            </c:spPr>
          </c:dPt>
          <c:dLbls>
            <c:dLbl>
              <c:idx val="3"/>
              <c:layout>
                <c:manualLayout>
                  <c:x val="4.9734594226206628E-3"/>
                  <c:y val="3.432642487046631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Calibri" panose="020F0502020204030204" pitchFamily="34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0.4481</c:v>
                </c:pt>
                <c:pt idx="1">
                  <c:v>0.1072</c:v>
                </c:pt>
                <c:pt idx="2">
                  <c:v>0.34279999999999999</c:v>
                </c:pt>
                <c:pt idx="3">
                  <c:v>3.2000000000000002E-3</c:v>
                </c:pt>
                <c:pt idx="4">
                  <c:v>9.8699999999999996E-2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0"/>
          <c:y val="1.935192362612706E-2"/>
          <c:w val="0.28580015308073309"/>
          <c:h val="0.68808881726571758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20678060211018"/>
          <c:y val="7.6880992207580268E-2"/>
          <c:w val="0.40510636758594254"/>
          <c:h val="0.74475031618457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 %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BA293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Pt>
            <c:idx val="4"/>
            <c:bubble3D val="0"/>
            <c:spPr>
              <a:solidFill>
                <a:srgbClr val="849012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0.3861</c:v>
                </c:pt>
                <c:pt idx="1">
                  <c:v>1.8599999999999998E-2</c:v>
                </c:pt>
                <c:pt idx="2">
                  <c:v>0.45829999999999999</c:v>
                </c:pt>
                <c:pt idx="3">
                  <c:v>4.1000000000000003E-3</c:v>
                </c:pt>
                <c:pt idx="4">
                  <c:v>0.13289999999999999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4.7849332952551928E-2"/>
          <c:w val="0.27875417848485584"/>
          <c:h val="0.5430110970584635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99265887119271"/>
          <c:y val="6.1336950756803066E-2"/>
          <c:w val="0.41475979662321383"/>
          <c:h val="0.762497246134388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 %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rgbClr val="FBA293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explosion val="5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Pt>
            <c:idx val="4"/>
            <c:bubble3D val="0"/>
            <c:explosion val="4"/>
            <c:spPr>
              <a:solidFill>
                <a:srgbClr val="849012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0.37830000000000003</c:v>
                </c:pt>
                <c:pt idx="1">
                  <c:v>1.7999999999999999E-2</c:v>
                </c:pt>
                <c:pt idx="2">
                  <c:v>0.46200000000000002</c:v>
                </c:pt>
                <c:pt idx="3">
                  <c:v>4.1999999999999997E-3</c:v>
                </c:pt>
                <c:pt idx="4">
                  <c:v>0.13750000000000001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0"/>
          <c:y val="3.2305291501774726E-2"/>
          <c:w val="0.24443606571419885"/>
          <c:h val="0.6362753457631267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Охрана окружающей среды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и муниципального долга</c:v>
                </c:pt>
                <c:pt idx="9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97799</c:v>
                </c:pt>
                <c:pt idx="1">
                  <c:v>139.1</c:v>
                </c:pt>
                <c:pt idx="2">
                  <c:v>14807.2</c:v>
                </c:pt>
                <c:pt idx="3">
                  <c:v>119.5</c:v>
                </c:pt>
                <c:pt idx="4" formatCode="0.00">
                  <c:v>234749.6</c:v>
                </c:pt>
                <c:pt idx="5">
                  <c:v>70252.800000000003</c:v>
                </c:pt>
                <c:pt idx="6" formatCode="0.00">
                  <c:v>22308</c:v>
                </c:pt>
                <c:pt idx="7">
                  <c:v>120</c:v>
                </c:pt>
                <c:pt idx="8">
                  <c:v>7.5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47207640711577"/>
          <c:y val="8.4948109385781526E-2"/>
          <c:w val="0.44726584524156704"/>
          <c:h val="0.813267585263069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5"/>
              <c:layout>
                <c:manualLayout>
                  <c:x val="2.1524253912705356E-2"/>
                  <c:y val="5.6932856057373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Охрана окружающей среды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  <c:pt idx="9">
                  <c:v>Условно утвержденные расходы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55729.599999999999</c:v>
                </c:pt>
                <c:pt idx="1">
                  <c:v>13099.8</c:v>
                </c:pt>
                <c:pt idx="2">
                  <c:v>131.9</c:v>
                </c:pt>
                <c:pt idx="3">
                  <c:v>236371.6</c:v>
                </c:pt>
                <c:pt idx="4">
                  <c:v>70779.5</c:v>
                </c:pt>
                <c:pt idx="5">
                  <c:v>22363.5</c:v>
                </c:pt>
                <c:pt idx="6">
                  <c:v>0</c:v>
                </c:pt>
                <c:pt idx="7">
                  <c:v>7.5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4300196444381013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86ECD-71DD-473C-82C5-F6403F2E9C6D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DCC605-A093-4AB5-BDE1-034BBCD3C4C2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Велижский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муниципальный округ» Смоленской области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0D20A8-A3B9-4D48-A73A-11B062B41F8A}" type="parTrans" cxnId="{08798A8F-1263-4451-A848-5B979078B4D6}">
      <dgm:prSet/>
      <dgm:spPr/>
      <dgm:t>
        <a:bodyPr/>
        <a:lstStyle/>
        <a:p>
          <a:endParaRPr lang="ru-RU"/>
        </a:p>
      </dgm:t>
    </dgm:pt>
    <dgm:pt modelId="{A12810F0-1A03-430B-9F26-128DC5AB82B4}" type="sibTrans" cxnId="{08798A8F-1263-4451-A848-5B979078B4D6}">
      <dgm:prSet/>
      <dgm:spPr/>
      <dgm:t>
        <a:bodyPr/>
        <a:lstStyle/>
        <a:p>
          <a:endParaRPr lang="ru-RU"/>
        </a:p>
      </dgm:t>
    </dgm:pt>
    <dgm:pt modelId="{D22CC915-1D71-4D27-8570-44875631395B}" type="pres">
      <dgm:prSet presAssocID="{83986ECD-71DD-473C-82C5-F6403F2E9C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A69C4A-5AA2-42A1-9934-EF48F0C6EDA2}" type="pres">
      <dgm:prSet presAssocID="{44DCC605-A093-4AB5-BDE1-034BBCD3C4C2}" presName="node" presStyleLbl="node1" presStyleIdx="0" presStyleCnt="1" custAng="0" custScaleX="88000" custScaleY="82000" custRadScaleRad="89628" custRadScaleInc="-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798A8F-1263-4451-A848-5B979078B4D6}" srcId="{83986ECD-71DD-473C-82C5-F6403F2E9C6D}" destId="{44DCC605-A093-4AB5-BDE1-034BBCD3C4C2}" srcOrd="0" destOrd="0" parTransId="{310D20A8-A3B9-4D48-A73A-11B062B41F8A}" sibTransId="{A12810F0-1A03-430B-9F26-128DC5AB82B4}"/>
    <dgm:cxn modelId="{5D2B32AE-C3D9-4B28-BF2E-5536FFC4FF89}" type="presOf" srcId="{83986ECD-71DD-473C-82C5-F6403F2E9C6D}" destId="{D22CC915-1D71-4D27-8570-44875631395B}" srcOrd="0" destOrd="0" presId="urn:microsoft.com/office/officeart/2005/8/layout/cycle7"/>
    <dgm:cxn modelId="{1E7C9B67-7B71-43B1-9213-F2D1CE94FBE8}" type="presOf" srcId="{44DCC605-A093-4AB5-BDE1-034BBCD3C4C2}" destId="{14A69C4A-5AA2-42A1-9934-EF48F0C6EDA2}" srcOrd="0" destOrd="0" presId="urn:microsoft.com/office/officeart/2005/8/layout/cycle7"/>
    <dgm:cxn modelId="{2B3AA770-66C6-4693-9F64-1BE4EA8271DD}" type="presParOf" srcId="{D22CC915-1D71-4D27-8570-44875631395B}" destId="{14A69C4A-5AA2-42A1-9934-EF48F0C6EDA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397817-352A-4098-81D9-81365BD57C82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</dgm:pt>
    <dgm:pt modelId="{649E78AC-A59F-4DC0-AE96-24354E6E2AA5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Прогноз социально-экономического развития муниципального образования «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Велижский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муниципальный округ» Смоленской области</a:t>
          </a:r>
        </a:p>
        <a:p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67302A-092F-4385-86F5-AF24C63B8D12}" type="parTrans" cxnId="{21A54E54-8959-4A5A-A099-BF0472442FB1}">
      <dgm:prSet/>
      <dgm:spPr/>
      <dgm:t>
        <a:bodyPr/>
        <a:lstStyle/>
        <a:p>
          <a:endParaRPr lang="ru-RU"/>
        </a:p>
      </dgm:t>
    </dgm:pt>
    <dgm:pt modelId="{82173CA5-C727-41A9-9B10-AAD3524C3B37}" type="sibTrans" cxnId="{21A54E54-8959-4A5A-A099-BF0472442FB1}">
      <dgm:prSet/>
      <dgm:spPr/>
      <dgm:t>
        <a:bodyPr/>
        <a:lstStyle/>
        <a:p>
          <a:endParaRPr lang="ru-RU"/>
        </a:p>
      </dgm:t>
    </dgm:pt>
    <dgm:pt modelId="{B8DD3E17-4E92-4313-A13A-7886D1EE9C7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Основные направления бюджетной и налоговой политики муниципального образования «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Велижский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муниципальный округ» Смоленской области</a:t>
          </a:r>
        </a:p>
        <a:p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EA3830-BFE2-423E-84D8-845D468F993A}" type="parTrans" cxnId="{27E1A616-CB84-490F-90AE-A8BA79B5E481}">
      <dgm:prSet/>
      <dgm:spPr/>
      <dgm:t>
        <a:bodyPr/>
        <a:lstStyle/>
        <a:p>
          <a:endParaRPr lang="ru-RU"/>
        </a:p>
      </dgm:t>
    </dgm:pt>
    <dgm:pt modelId="{E16420B5-EDFA-4FF1-B089-BDA829C8C916}" type="sibTrans" cxnId="{27E1A616-CB84-490F-90AE-A8BA79B5E481}">
      <dgm:prSet/>
      <dgm:spPr/>
      <dgm:t>
        <a:bodyPr/>
        <a:lstStyle/>
        <a:p>
          <a:endParaRPr lang="ru-RU"/>
        </a:p>
      </dgm:t>
    </dgm:pt>
    <dgm:pt modelId="{50CB0955-3E02-4185-9069-FA02906ECDB5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Муниципальные программы муниципального образования «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Велижский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муниципальный округ» Смоленской области</a:t>
          </a:r>
        </a:p>
        <a:p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737F44-4958-4BF9-B9B0-1E29728E5DC2}" type="parTrans" cxnId="{22645EA2-C9AD-41A1-833D-E43665399703}">
      <dgm:prSet/>
      <dgm:spPr/>
      <dgm:t>
        <a:bodyPr/>
        <a:lstStyle/>
        <a:p>
          <a:endParaRPr lang="ru-RU"/>
        </a:p>
      </dgm:t>
    </dgm:pt>
    <dgm:pt modelId="{1BB1A138-4D1C-4EC6-9EB4-EF0CE3CE95C5}" type="sibTrans" cxnId="{22645EA2-C9AD-41A1-833D-E43665399703}">
      <dgm:prSet/>
      <dgm:spPr/>
      <dgm:t>
        <a:bodyPr/>
        <a:lstStyle/>
        <a:p>
          <a:endParaRPr lang="ru-RU"/>
        </a:p>
      </dgm:t>
    </dgm:pt>
    <dgm:pt modelId="{20E9ACDA-952F-4C21-8FA1-9BFC7AFB8A99}" type="pres">
      <dgm:prSet presAssocID="{2E397817-352A-4098-81D9-81365BD57C82}" presName="Name0" presStyleCnt="0">
        <dgm:presLayoutVars>
          <dgm:dir/>
          <dgm:resizeHandles val="exact"/>
        </dgm:presLayoutVars>
      </dgm:prSet>
      <dgm:spPr/>
    </dgm:pt>
    <dgm:pt modelId="{EACE0E51-9EEE-4A73-ACCA-EC37A4BAA523}" type="pres">
      <dgm:prSet presAssocID="{649E78AC-A59F-4DC0-AE96-24354E6E2AA5}" presName="node" presStyleLbl="node1" presStyleIdx="0" presStyleCnt="3" custScaleY="136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DFCDE-B796-4993-B5BA-4922C86B1764}" type="pres">
      <dgm:prSet presAssocID="{82173CA5-C727-41A9-9B10-AAD3524C3B3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65003FC-F1A0-4F05-B8E7-EBA7B537E266}" type="pres">
      <dgm:prSet presAssocID="{82173CA5-C727-41A9-9B10-AAD3524C3B3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2FF87D4-880F-493B-B791-B4F9EF20662B}" type="pres">
      <dgm:prSet presAssocID="{B8DD3E17-4E92-4313-A13A-7886D1EE9C77}" presName="node" presStyleLbl="node1" presStyleIdx="1" presStyleCnt="3" custScaleY="136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D6425-03B9-454D-806A-646D142ACA0C}" type="pres">
      <dgm:prSet presAssocID="{E16420B5-EDFA-4FF1-B089-BDA829C8C91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6E52AEC-0034-4130-91DC-E05A7B5EDE52}" type="pres">
      <dgm:prSet presAssocID="{E16420B5-EDFA-4FF1-B089-BDA829C8C91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1855CCA-EDB8-45CC-AD9D-A9FB81CEF4B7}" type="pres">
      <dgm:prSet presAssocID="{50CB0955-3E02-4185-9069-FA02906ECDB5}" presName="node" presStyleLbl="node1" presStyleIdx="2" presStyleCnt="3" custScaleX="117530" custScaleY="136504" custLinFactNeighborY="-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DA5C01-92CA-4142-9549-30A3199686EE}" type="presOf" srcId="{B8DD3E17-4E92-4313-A13A-7886D1EE9C77}" destId="{42FF87D4-880F-493B-B791-B4F9EF20662B}" srcOrd="0" destOrd="0" presId="urn:microsoft.com/office/officeart/2005/8/layout/process1"/>
    <dgm:cxn modelId="{BB9EDDEC-8779-4094-9A9B-ACAADF522A2A}" type="presOf" srcId="{649E78AC-A59F-4DC0-AE96-24354E6E2AA5}" destId="{EACE0E51-9EEE-4A73-ACCA-EC37A4BAA523}" srcOrd="0" destOrd="0" presId="urn:microsoft.com/office/officeart/2005/8/layout/process1"/>
    <dgm:cxn modelId="{381F5D57-A2FB-4080-958D-2CAD89C97ABC}" type="presOf" srcId="{E16420B5-EDFA-4FF1-B089-BDA829C8C916}" destId="{26E52AEC-0034-4130-91DC-E05A7B5EDE52}" srcOrd="1" destOrd="0" presId="urn:microsoft.com/office/officeart/2005/8/layout/process1"/>
    <dgm:cxn modelId="{5E375D7E-79CC-4AB6-B056-1874DBABC569}" type="presOf" srcId="{50CB0955-3E02-4185-9069-FA02906ECDB5}" destId="{D1855CCA-EDB8-45CC-AD9D-A9FB81CEF4B7}" srcOrd="0" destOrd="0" presId="urn:microsoft.com/office/officeart/2005/8/layout/process1"/>
    <dgm:cxn modelId="{22645EA2-C9AD-41A1-833D-E43665399703}" srcId="{2E397817-352A-4098-81D9-81365BD57C82}" destId="{50CB0955-3E02-4185-9069-FA02906ECDB5}" srcOrd="2" destOrd="0" parTransId="{06737F44-4958-4BF9-B9B0-1E29728E5DC2}" sibTransId="{1BB1A138-4D1C-4EC6-9EB4-EF0CE3CE95C5}"/>
    <dgm:cxn modelId="{57F0B8F9-EE71-4759-A5A2-7757552503DC}" type="presOf" srcId="{E16420B5-EDFA-4FF1-B089-BDA829C8C916}" destId="{9A4D6425-03B9-454D-806A-646D142ACA0C}" srcOrd="0" destOrd="0" presId="urn:microsoft.com/office/officeart/2005/8/layout/process1"/>
    <dgm:cxn modelId="{27E1A616-CB84-490F-90AE-A8BA79B5E481}" srcId="{2E397817-352A-4098-81D9-81365BD57C82}" destId="{B8DD3E17-4E92-4313-A13A-7886D1EE9C77}" srcOrd="1" destOrd="0" parTransId="{77EA3830-BFE2-423E-84D8-845D468F993A}" sibTransId="{E16420B5-EDFA-4FF1-B089-BDA829C8C916}"/>
    <dgm:cxn modelId="{21A54E54-8959-4A5A-A099-BF0472442FB1}" srcId="{2E397817-352A-4098-81D9-81365BD57C82}" destId="{649E78AC-A59F-4DC0-AE96-24354E6E2AA5}" srcOrd="0" destOrd="0" parTransId="{0B67302A-092F-4385-86F5-AF24C63B8D12}" sibTransId="{82173CA5-C727-41A9-9B10-AAD3524C3B37}"/>
    <dgm:cxn modelId="{B87B056F-CD5F-406E-918E-195022D98E78}" type="presOf" srcId="{82173CA5-C727-41A9-9B10-AAD3524C3B37}" destId="{065003FC-F1A0-4F05-B8E7-EBA7B537E266}" srcOrd="1" destOrd="0" presId="urn:microsoft.com/office/officeart/2005/8/layout/process1"/>
    <dgm:cxn modelId="{1D95ACDD-0DE7-4180-A339-32BD532CE62E}" type="presOf" srcId="{2E397817-352A-4098-81D9-81365BD57C82}" destId="{20E9ACDA-952F-4C21-8FA1-9BFC7AFB8A99}" srcOrd="0" destOrd="0" presId="urn:microsoft.com/office/officeart/2005/8/layout/process1"/>
    <dgm:cxn modelId="{611FA9CB-6264-471A-96CB-5B5F5D478083}" type="presOf" srcId="{82173CA5-C727-41A9-9B10-AAD3524C3B37}" destId="{6C7DFCDE-B796-4993-B5BA-4922C86B1764}" srcOrd="0" destOrd="0" presId="urn:microsoft.com/office/officeart/2005/8/layout/process1"/>
    <dgm:cxn modelId="{35DCE172-DC03-4007-8BA7-852B39F78BB7}" type="presParOf" srcId="{20E9ACDA-952F-4C21-8FA1-9BFC7AFB8A99}" destId="{EACE0E51-9EEE-4A73-ACCA-EC37A4BAA523}" srcOrd="0" destOrd="0" presId="urn:microsoft.com/office/officeart/2005/8/layout/process1"/>
    <dgm:cxn modelId="{D1722801-E46E-4D8D-9659-284B779B503B}" type="presParOf" srcId="{20E9ACDA-952F-4C21-8FA1-9BFC7AFB8A99}" destId="{6C7DFCDE-B796-4993-B5BA-4922C86B1764}" srcOrd="1" destOrd="0" presId="urn:microsoft.com/office/officeart/2005/8/layout/process1"/>
    <dgm:cxn modelId="{AE616BAB-A1A5-41D1-96D9-340E36B655B7}" type="presParOf" srcId="{6C7DFCDE-B796-4993-B5BA-4922C86B1764}" destId="{065003FC-F1A0-4F05-B8E7-EBA7B537E266}" srcOrd="0" destOrd="0" presId="urn:microsoft.com/office/officeart/2005/8/layout/process1"/>
    <dgm:cxn modelId="{48F199BF-39BC-43CF-BEEB-1F044A4B2759}" type="presParOf" srcId="{20E9ACDA-952F-4C21-8FA1-9BFC7AFB8A99}" destId="{42FF87D4-880F-493B-B791-B4F9EF20662B}" srcOrd="2" destOrd="0" presId="urn:microsoft.com/office/officeart/2005/8/layout/process1"/>
    <dgm:cxn modelId="{B553545C-0692-4C79-9DAF-61014EA9C1A9}" type="presParOf" srcId="{20E9ACDA-952F-4C21-8FA1-9BFC7AFB8A99}" destId="{9A4D6425-03B9-454D-806A-646D142ACA0C}" srcOrd="3" destOrd="0" presId="urn:microsoft.com/office/officeart/2005/8/layout/process1"/>
    <dgm:cxn modelId="{F8AD8012-CE4C-4BCC-92EE-761AA881776E}" type="presParOf" srcId="{9A4D6425-03B9-454D-806A-646D142ACA0C}" destId="{26E52AEC-0034-4130-91DC-E05A7B5EDE52}" srcOrd="0" destOrd="0" presId="urn:microsoft.com/office/officeart/2005/8/layout/process1"/>
    <dgm:cxn modelId="{FFF6DC9A-0E55-4571-8C09-25CD8328363A}" type="presParOf" srcId="{20E9ACDA-952F-4C21-8FA1-9BFC7AFB8A99}" destId="{D1855CCA-EDB8-45CC-AD9D-A9FB81CEF4B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69C4A-5AA2-42A1-9934-EF48F0C6EDA2}">
      <dsp:nvSpPr>
        <dsp:cNvPr id="0" name=""/>
        <dsp:cNvSpPr/>
      </dsp:nvSpPr>
      <dsp:spPr>
        <a:xfrm>
          <a:off x="427591" y="1004901"/>
          <a:ext cx="6705599" cy="31241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Велижский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муниципальный округ» Смоленской области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096" y="1096406"/>
        <a:ext cx="6522589" cy="29411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E0E51-9EEE-4A73-ACCA-EC37A4BAA523}">
      <dsp:nvSpPr>
        <dsp:cNvPr id="0" name=""/>
        <dsp:cNvSpPr/>
      </dsp:nvSpPr>
      <dsp:spPr>
        <a:xfrm>
          <a:off x="1340" y="71203"/>
          <a:ext cx="1916162" cy="416861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Прогноз социально-экономического развития муниципального образования «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Велижский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муниципальный округ» Смоленской области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62" y="127325"/>
        <a:ext cx="1803918" cy="4056370"/>
      </dsp:txXfrm>
    </dsp:sp>
    <dsp:sp modelId="{6C7DFCDE-B796-4993-B5BA-4922C86B1764}">
      <dsp:nvSpPr>
        <dsp:cNvPr id="0" name=""/>
        <dsp:cNvSpPr/>
      </dsp:nvSpPr>
      <dsp:spPr>
        <a:xfrm>
          <a:off x="2109118" y="1917906"/>
          <a:ext cx="406226" cy="475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109118" y="2012948"/>
        <a:ext cx="284358" cy="285124"/>
      </dsp:txXfrm>
    </dsp:sp>
    <dsp:sp modelId="{42FF87D4-880F-493B-B791-B4F9EF20662B}">
      <dsp:nvSpPr>
        <dsp:cNvPr id="0" name=""/>
        <dsp:cNvSpPr/>
      </dsp:nvSpPr>
      <dsp:spPr>
        <a:xfrm>
          <a:off x="2683967" y="71203"/>
          <a:ext cx="1916162" cy="416861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Основные направления бюджетной и налоговой политики муниципального образования «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Велижский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муниципальный округ» Смоленской области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0089" y="127325"/>
        <a:ext cx="1803918" cy="4056370"/>
      </dsp:txXfrm>
    </dsp:sp>
    <dsp:sp modelId="{9A4D6425-03B9-454D-806A-646D142ACA0C}">
      <dsp:nvSpPr>
        <dsp:cNvPr id="0" name=""/>
        <dsp:cNvSpPr/>
      </dsp:nvSpPr>
      <dsp:spPr>
        <a:xfrm rot="21572269">
          <a:off x="4791739" y="1906993"/>
          <a:ext cx="406239" cy="475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515019"/>
            <a:satOff val="-56216"/>
            <a:lumOff val="455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791741" y="2002527"/>
        <a:ext cx="284367" cy="285124"/>
      </dsp:txXfrm>
    </dsp:sp>
    <dsp:sp modelId="{D1855CCA-EDB8-45CC-AD9D-A9FB81CEF4B7}">
      <dsp:nvSpPr>
        <dsp:cNvPr id="0" name=""/>
        <dsp:cNvSpPr/>
      </dsp:nvSpPr>
      <dsp:spPr>
        <a:xfrm>
          <a:off x="5366594" y="48208"/>
          <a:ext cx="2252065" cy="416861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Муниципальные программы муниципального образования «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Велижский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муниципальный округ» Смоленской области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32555" y="114169"/>
        <a:ext cx="2120143" cy="4036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75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8" y="1"/>
            <a:ext cx="2946351" cy="4975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27.12.2024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6322"/>
            <a:ext cx="5437821" cy="39094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451"/>
            <a:ext cx="2946351" cy="4975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8" y="9427451"/>
            <a:ext cx="2946351" cy="49759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0629-43D3-4E09-87D8-F4538709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7330-CC31-4342-9183-FD6336AE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10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845C-7EEE-473B-AF6A-3610F002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5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CB83-C026-432B-B673-849D2FA5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0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BF83-D604-4D36-BAAE-0ECB8B5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4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2094-3DF8-463D-AA22-C2D921A8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50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2FA7-B6E7-418B-B202-21BC37BA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865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E5E1A-3A9F-460B-B4AF-E07928BC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89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BAA84-131B-4CC2-A866-A2DEE780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7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1718-3343-46A5-A28D-9819F36C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571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4F99-DAD4-40BC-8E06-BED16624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04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7A60873-4965-4976-BF48-A3AC9EF15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0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17F87-43F4-49E3-8A07-3742FF3411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552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D8227A0-A6EC-43EC-866B-277DF8207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193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AEAF3B78-3EEE-4359-858F-45A831949E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693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964EE7D-D7F1-4A06-8132-5732F279FC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984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DA0D6-87CB-4213-A9A2-169F503975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576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5B968-C402-4AE9-9102-3EC3054B6C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807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D344B-3317-4E05-BE0E-CE52B18191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9966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77AF9B8-0624-40E2-84FA-2618168162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49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536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80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280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5984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318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A6008-304A-4E74-B44A-67E1692320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070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7E861-2666-4655-9CBA-4CD72E62A3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4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image" Target="../media/image20.jpeg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B9C0F7A-C9D3-475A-8746-D7F9C55039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910" r:id="rId1"/>
    <p:sldLayoutId id="2147518911" r:id="rId2"/>
    <p:sldLayoutId id="2147518912" r:id="rId3"/>
    <p:sldLayoutId id="2147518913" r:id="rId4"/>
    <p:sldLayoutId id="2147518914" r:id="rId5"/>
    <p:sldLayoutId id="2147518915" r:id="rId6"/>
    <p:sldLayoutId id="2147518916" r:id="rId7"/>
    <p:sldLayoutId id="2147518917" r:id="rId8"/>
    <p:sldLayoutId id="2147518918" r:id="rId9"/>
    <p:sldLayoutId id="2147518919" r:id="rId10"/>
    <p:sldLayoutId id="2147518920" r:id="rId11"/>
    <p:sldLayoutId id="2147518921" r:id="rId12"/>
    <p:sldLayoutId id="2147518922" r:id="rId13"/>
    <p:sldLayoutId id="2147518923" r:id="rId14"/>
    <p:sldLayoutId id="2147518924" r:id="rId15"/>
    <p:sldLayoutId id="21475189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310B92F6-BE9B-4A4F-AF9E-B9FAE3CE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901" r:id="rId1"/>
    <p:sldLayoutId id="2147518814" r:id="rId2"/>
    <p:sldLayoutId id="2147518902" r:id="rId3"/>
    <p:sldLayoutId id="2147518815" r:id="rId4"/>
    <p:sldLayoutId id="2147518816" r:id="rId5"/>
    <p:sldLayoutId id="2147518817" r:id="rId6"/>
    <p:sldLayoutId id="2147518818" r:id="rId7"/>
    <p:sldLayoutId id="2147518903" r:id="rId8"/>
    <p:sldLayoutId id="2147518904" r:id="rId9"/>
    <p:sldLayoutId id="2147518819" r:id="rId10"/>
    <p:sldLayoutId id="2147518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4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8.xml"/><Relationship Id="rId4" Type="http://schemas.openxmlformats.org/officeDocument/2006/relationships/image" Target="../media/image40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«</a:t>
            </a:r>
            <a:r>
              <a:rPr lang="ru-RU" sz="2800" b="1" dirty="0" err="1" smtClean="0"/>
              <a:t>Велижский</a:t>
            </a:r>
            <a:r>
              <a:rPr lang="ru-RU" sz="2800" b="1" dirty="0" smtClean="0"/>
              <a:t> муниципальный округ» Смоленской области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решению о бюджете на 2025 год и на плановый период 2026-2027 годов от 17 декабря 2024 года №63)</a:t>
            </a:r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1" cy="469202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5.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Реализация приоритетных направлений и национальных проектов.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6.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Сохранение социальной направленности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бюджета муниципального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образования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Велижский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муниципальный округ» Смоленской области.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7.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Обеспечение прозрачного механизма оценки эффективности предоставленных налоговых льгот, установленных соответствующими муниципальными законами.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8.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Открытость и прозрачность управления общественными финансами.</a:t>
            </a:r>
          </a:p>
          <a:p>
            <a:pPr indent="450000">
              <a:spcBef>
                <a:spcPts val="0"/>
              </a:spcBef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1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467600" cy="685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Основные направления бюджетной политики на 2025-2027 годы</a:t>
            </a:r>
            <a:br>
              <a:rPr lang="ru-RU" sz="2000" b="1" dirty="0" smtClean="0">
                <a:latin typeface="Georgia" panose="02040502050405020303" pitchFamily="18" charset="0"/>
              </a:rPr>
            </a:b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43000"/>
            <a:ext cx="8077199" cy="5334000"/>
          </a:xfrm>
        </p:spPr>
        <p:txBody>
          <a:bodyPr>
            <a:normAutofit fontScale="92500"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Основными направлениями бюджетной политики муниципального образования «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муниципальный округ» Смоленской области на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среднесрочный период являются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1.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Формирование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реалистичного прогноза поступления налоговых и неналоговых доходов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2.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Концентрация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расходов на первоочередных и приоритетных направлениях, в том числе на достижении целей и результатов региональных проектов, направленных на реализацию национальных проектов;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3.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Сохранение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4.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Обеспечение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выплаты заработной платы работникам организаций бюджетной сферы не ниже минимального размера оплаты труда, устанавливаемого на федеральном уровне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5.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Проведение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ответственной и взвешенной долговой политики, реализации мер, направленных на обеспечение безопасного уровня долговой нагрузки на бюджет муниципального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округа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6.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реалистичности и минимизация рисков несбалансированности бюджета;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7.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операционной эффективности использования бюджетных средств;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8.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качества оказываемых муниципальных услуг (выполнения работ);</a:t>
            </a: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2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1" y="533400"/>
            <a:ext cx="7467600" cy="609600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endParaRPr lang="ru-RU" sz="16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9.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Повышение 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эффективности предоставления субсидий, в том числе грантов в форме субсидий, юридическим лицам, индивидуальным предпринимателям, физическим лицам- производителям товаров, работ, услуг посредством мониторинга достижения показателей результатов их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предоставления;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10.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Повышение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эффективности и результативности реализуемых в муниципальном образовании «</a:t>
            </a:r>
            <a:r>
              <a:rPr lang="ru-RU" sz="16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 муниципальный округ» Смоленской области муниципальных программ;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11.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Повышение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эффективности процедур проведения закупок;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12.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Недопущение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принятия новых расходных обязательств, не обеспеченных источниками финансирования;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13.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Поддержка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инвестиционной активности субъектов предпринимательской деятельности;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14.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Обеспечение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</a:t>
            </a:r>
            <a:r>
              <a:rPr lang="ru-RU" sz="16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 муниципальный округ» Смоленской области, размещение информации о бюджете в формате «Бюджет для граждан».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600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1600" dirty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rgbClr val="7030A0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2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315201" cy="67129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Основные направления налоговой политики на 2025-2027 годы</a:t>
            </a:r>
            <a:br>
              <a:rPr lang="ru-RU" sz="2000" b="1" dirty="0" smtClean="0">
                <a:latin typeface="Georgia" panose="02040502050405020303" pitchFamily="18" charset="0"/>
              </a:rPr>
            </a:b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899890"/>
            <a:ext cx="7696200" cy="5500910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>
                <a:solidFill>
                  <a:schemeClr val="tx1"/>
                </a:solidFill>
                <a:latin typeface="Georgia" panose="02040502050405020303" pitchFamily="18" charset="0"/>
              </a:rPr>
              <a:t>1. Мобилизация </a:t>
            </a:r>
            <a:r>
              <a:rPr lang="ru-RU" sz="17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доходов. 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В целях мобилизации доходов в бюджет муниципального образования «</a:t>
            </a:r>
            <a:r>
              <a:rPr lang="ru-RU" sz="17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 муниципальный округ» Смоленской области  планируется проведение следующих мероприятий: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продолжение работы, направленной на повышение объемов поступлений налога на доходы физических лиц за счет создания условий для роста общего объема фонда оплаты труда в регионе,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  <a:endParaRPr lang="ru-RU" sz="17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доход.</a:t>
            </a:r>
          </a:p>
          <a:p>
            <a:pPr algn="just"/>
            <a:r>
              <a:rPr lang="ru-RU" sz="1700" b="1" dirty="0">
                <a:solidFill>
                  <a:schemeClr val="tx1"/>
                </a:solidFill>
                <a:latin typeface="Georgia" panose="02040502050405020303" pitchFamily="18" charset="0"/>
              </a:rPr>
              <a:t>2. Совершенствование налогового </a:t>
            </a:r>
            <a:r>
              <a:rPr lang="ru-RU" sz="17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администрирования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по повышению ответственности администраторов доходов бюджета муниципального образования «</a:t>
            </a:r>
            <a:r>
              <a:rPr lang="ru-RU" sz="17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 муниципальный округ» 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143000"/>
            <a:ext cx="7696200" cy="4768222"/>
          </a:xfrm>
        </p:spPr>
        <p:txBody>
          <a:bodyPr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взаимодействию органов власти всех уровней,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Смоленской области, и сокращения недоимки;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проведению органами местного самоуправления муниципального образования «</a:t>
            </a:r>
            <a:r>
              <a:rPr lang="ru-RU" sz="16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 муниципальный округ» 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о сотрудниках, имеющих задолженность по имущественным налогам.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7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239000" cy="899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Прогноз социально-экономического развития муниципального образования «Велижский район» на 2024-2027 годы</a:t>
            </a:r>
            <a:endParaRPr lang="ru-RU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037152"/>
              </p:ext>
            </p:extLst>
          </p:nvPr>
        </p:nvGraphicFramePr>
        <p:xfrm>
          <a:off x="838200" y="1217390"/>
          <a:ext cx="746760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8590"/>
                <a:gridCol w="1003410"/>
                <a:gridCol w="979139"/>
                <a:gridCol w="925190"/>
                <a:gridCol w="991273"/>
              </a:tblGrid>
              <a:tr h="2135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7943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Georgia" panose="02040502050405020303" pitchFamily="18" charset="0"/>
                        </a:rPr>
                        <a:t>ПРОМЫШЛЕННОСТЬ</a:t>
                      </a:r>
                      <a:endParaRPr lang="ru-RU" sz="12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107,44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105,72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109,02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112,52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2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 отгруженных товаров собственного пр-ва,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работ, услуг, млн. руб.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41,94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36,32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36,52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36,42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8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effectLst/>
                          <a:latin typeface="Times New Roman" panose="02020603050405020304" pitchFamily="18" charset="0"/>
                        </a:rPr>
                        <a:t>СЕЛЬСКОЕ ХОЗЯЙСТВО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kern="0" dirty="0" smtClean="0">
                          <a:effectLst/>
                          <a:latin typeface="Times New Roman" panose="02020603050405020304" pitchFamily="18" charset="0"/>
                        </a:rPr>
                        <a:t>Продукция</a:t>
                      </a:r>
                      <a:r>
                        <a:rPr lang="ru-RU" sz="1200" b="0" kern="0" baseline="0" dirty="0" smtClean="0">
                          <a:effectLst/>
                          <a:latin typeface="Times New Roman" panose="02020603050405020304" pitchFamily="18" charset="0"/>
                        </a:rPr>
                        <a:t> сельского хозяйства во всех категориях хозяйств – всего, мл. руб.</a:t>
                      </a:r>
                      <a:endParaRPr lang="ru-RU" sz="1200" b="0" kern="0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529,8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571,2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зерно-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всего, т.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с\х предприятия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-население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-к\ф хозяйства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картофель-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всего, т.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с\х предприятия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-население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-к\ф хозяйства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овощи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всего, т.	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с\х предприятия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-население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-мясо-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всего, т.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2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239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Прогноз социально-экономического развития муниципального образования «Велижский район» на 2024-2027 годы</a:t>
            </a:r>
            <a:endParaRPr lang="ru-RU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481364"/>
              </p:ext>
            </p:extLst>
          </p:nvPr>
        </p:nvGraphicFramePr>
        <p:xfrm>
          <a:off x="838200" y="1052290"/>
          <a:ext cx="7467602" cy="516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914400"/>
                <a:gridCol w="979139"/>
                <a:gridCol w="925190"/>
                <a:gridCol w="991273"/>
              </a:tblGrid>
              <a:tr h="2135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7943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с\х предприятия</a:t>
                      </a:r>
                      <a:endParaRPr lang="ru-RU" sz="12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3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-население</a:t>
                      </a:r>
                      <a:endParaRPr lang="ru-RU" sz="12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-к\ф хозяйства</a:t>
                      </a:r>
                      <a:endParaRPr lang="ru-RU" sz="1200" b="0" kern="0" dirty="0" smtClean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-молоко-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всего, т.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с\х предприятия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4897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4897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4897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-население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-к\ф хозяйства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-яйцо-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всего, тыс. шт.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население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effectLst/>
                          <a:latin typeface="Times New Roman" panose="02020603050405020304" pitchFamily="18" charset="0"/>
                        </a:rPr>
                        <a:t>ИНВЕСТИЦИИ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effectLst/>
                          <a:latin typeface="Times New Roman" panose="02020603050405020304" pitchFamily="18" charset="0"/>
                        </a:rPr>
                        <a:t>Объем инвестиций в основной капитал, млн. руб.</a:t>
                      </a:r>
                      <a:endParaRPr lang="ru-RU" sz="1200" b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148,6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213,7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effectLst/>
                          <a:latin typeface="Times New Roman" panose="02020603050405020304" pitchFamily="18" charset="0"/>
                        </a:rPr>
                        <a:t>ТОРГОВЛЯ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effectLst/>
                          <a:latin typeface="Times New Roman" panose="02020603050405020304" pitchFamily="18" charset="0"/>
                        </a:rPr>
                        <a:t>Оборот розничной</a:t>
                      </a:r>
                      <a:r>
                        <a:rPr lang="ru-RU" sz="1200" b="1" kern="0" baseline="0" dirty="0" smtClean="0">
                          <a:effectLst/>
                          <a:latin typeface="Times New Roman" panose="02020603050405020304" pitchFamily="18" charset="0"/>
                        </a:rPr>
                        <a:t> торговли, млн. руб.</a:t>
                      </a:r>
                      <a:endParaRPr lang="ru-RU" sz="1200" b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813,1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864,4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926,5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effectLst/>
                          <a:latin typeface="Times New Roman" panose="02020603050405020304" pitchFamily="18" charset="0"/>
                        </a:rPr>
                        <a:t>ДЕМОГРАФИЧЕСКИЕ ПОКАЗАТЕЛИ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Численность постоянного населения, тыс. чел. (среднегодовая)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8,61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8,49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8,38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 городского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5,92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5,84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сельского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2,61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2,57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3,54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Число родившихся, чел.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937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Число умерших, чел.</a:t>
                      </a:r>
                      <a:endParaRPr lang="ru-RU" sz="1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0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162800" cy="1143000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роста численности населения за последние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лет в Велижском районе Смоленской области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655285"/>
              </p:ext>
            </p:extLst>
          </p:nvPr>
        </p:nvGraphicFramePr>
        <p:xfrm>
          <a:off x="1219200" y="1524000"/>
          <a:ext cx="6781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92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239000" cy="762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Исполнение бюджета муниципального образования «Велижский район» за предшествующие текущему годы</a:t>
            </a:r>
            <a:endParaRPr lang="ru-RU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780074"/>
              </p:ext>
            </p:extLst>
          </p:nvPr>
        </p:nvGraphicFramePr>
        <p:xfrm>
          <a:off x="990600" y="901701"/>
          <a:ext cx="7200000" cy="5852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32632"/>
                <a:gridCol w="1667368"/>
              </a:tblGrid>
              <a:tr h="2345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Фактические показатели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749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 тыс. рублей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395130,7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38780,8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356349,9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 тыс. рублей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384086,9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41194,5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30699,5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ОБРАЗОВАНИЕ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205911,8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52641,2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15208,7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10617,1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27810,9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5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Профицит, дефицит, 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11043,8 (профицит)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36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219200" y="76200"/>
            <a:ext cx="762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муниципального образования «</a:t>
            </a:r>
            <a:r>
              <a:rPr lang="ru-RU" altLang="ru-RU" b="1" dirty="0" err="1">
                <a:solidFill>
                  <a:srgbClr val="262626"/>
                </a:solidFill>
                <a:latin typeface="Georgia" pitchFamily="18" charset="0"/>
              </a:rPr>
              <a:t>Велижский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муниципальный округ» Смоленской области</a:t>
            </a:r>
            <a:endParaRPr lang="ru-RU" altLang="ru-RU" b="1" dirty="0">
              <a:solidFill>
                <a:srgbClr val="262626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на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2025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 и на плановый период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2026-2027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565272"/>
              </p:ext>
            </p:extLst>
          </p:nvPr>
        </p:nvGraphicFramePr>
        <p:xfrm>
          <a:off x="1295400" y="1295400"/>
          <a:ext cx="7162799" cy="1530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/>
                <a:gridCol w="1479060"/>
                <a:gridCol w="1524000"/>
                <a:gridCol w="1752600"/>
              </a:tblGrid>
              <a:tr h="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</a:tr>
              <a:tr h="32368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440 695,9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405 588,6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416 105,8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2368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440 695,9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404 866,0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415 383,2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5003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Дефицит, профицит (тыс. руб.)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722,6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722,6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12725" y="5516672"/>
            <a:ext cx="87630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 smtClean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Общий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межбюджетных трансфертов, предоставляемых бюджетам поселений 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из местного бюджета, составляет </a:t>
            </a:r>
            <a:r>
              <a:rPr lang="en-US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29165,1</a:t>
            </a:r>
            <a:r>
              <a:rPr lang="ru-RU" sz="1600" b="1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28523,4</a:t>
            </a:r>
            <a:r>
              <a:rPr lang="ru-RU" sz="15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600" dirty="0" smtClean="0"/>
              <a:t>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28522,0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12725" y="2514600"/>
            <a:ext cx="8626475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20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 smtClean="0">
                <a:solidFill>
                  <a:schemeClr val="tx1"/>
                </a:solidFill>
                <a:latin typeface="Georgia" pitchFamily="18" charset="0"/>
              </a:rPr>
              <a:t>Дефицит (профицит)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местного бюджета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0% от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утвержденного общего годового объема доходов местного бюджета без учета утвержденного объема безвозмездных поступлений,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2026 год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722,6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тыс. руб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. и 0,0%, на 2026 год – профицит 324,6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тыс. руб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.,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0,69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% от утвержденного общего объема доходов местного бюджета без учета утвержденного объема безвозмездных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поступлений.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12725" y="3810000"/>
            <a:ext cx="87630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Верхний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предел муниципального 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«Велижский район» составляет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3245,7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3245,7 тыс.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01.01.2027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2921,1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12725" y="4656386"/>
            <a:ext cx="87630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 smtClean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расходов местного бюджета, связанных с финансированием муниципальных нужд,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год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 сумме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99197,0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годов в сумме </a:t>
            </a:r>
            <a:r>
              <a:rPr lang="ru-RU" sz="1600" dirty="0" smtClean="0"/>
              <a:t>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16269,4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15461,5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495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</a:t>
            </a:r>
            <a:r>
              <a:rPr lang="en-US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решению от 17 декабря 2024 № 63 «о бюджете муниципального образования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«</a:t>
            </a:r>
            <a:r>
              <a:rPr lang="ru-RU" sz="16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 муниципальный округ» Смоленской области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 2025 год и плановый период 2026 и 2027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</a:t>
            </a:r>
            <a:r>
              <a:rPr lang="ru-RU" sz="1600" b="1" dirty="0" err="1" smtClean="0">
                <a:latin typeface="Georgia" panose="02040502050405020303" pitchFamily="18" charset="0"/>
              </a:rPr>
              <a:t>Велижском</a:t>
            </a:r>
            <a:r>
              <a:rPr lang="ru-RU" sz="1600" b="1" dirty="0" smtClean="0">
                <a:latin typeface="Georgia" panose="02040502050405020303" pitchFamily="18" charset="0"/>
              </a:rPr>
              <a:t> округе бюджетной политики.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</a:t>
            </a:r>
            <a:r>
              <a:rPr lang="ru-RU" sz="1600" b="1" dirty="0" err="1" smtClean="0">
                <a:latin typeface="Georgia" panose="02040502050405020303" pitchFamily="18" charset="0"/>
              </a:rPr>
              <a:t>Велижский</a:t>
            </a:r>
            <a:r>
              <a:rPr lang="ru-RU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>
                <a:latin typeface="Georgia" panose="02040502050405020303" pitchFamily="18" charset="0"/>
              </a:rPr>
              <a:t>муниципальный округ» Смоленской </a:t>
            </a:r>
            <a:r>
              <a:rPr lang="ru-RU" sz="1600" b="1" dirty="0" smtClean="0">
                <a:latin typeface="Georgia" panose="02040502050405020303" pitchFamily="18" charset="0"/>
              </a:rPr>
              <a:t>области»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С уважением,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/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«Велижский район»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Светлана Михайловна Миронова</a:t>
            </a:r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37100"/>
            <a:ext cx="2523067" cy="189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2025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</a:t>
            </a:r>
            <a:r>
              <a:rPr lang="ru-RU" sz="1600" dirty="0" smtClean="0"/>
              <a:t> 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363727,5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2026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326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382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,6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2027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330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184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,2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225" y="498474"/>
            <a:ext cx="8153400" cy="163512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Доходы бюджета муниципального образования «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муниципальный округ» Смоленской области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на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2025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2026-2027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годов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19400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Налоговые  и неналоговые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2025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76 968,4 </a:t>
            </a:r>
            <a:r>
              <a:rPr lang="ru-RU" sz="1600" dirty="0" smtClean="0"/>
              <a:t>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2026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79206,0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2027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85921,6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447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</a:t>
            </a:r>
            <a:r>
              <a:rPr lang="ru-RU" sz="2400" b="1" dirty="0" err="1" smtClean="0">
                <a:latin typeface="Georgia" panose="02040502050405020303" pitchFamily="18" charset="0"/>
              </a:rPr>
              <a:t>Велижский</a:t>
            </a:r>
            <a:r>
              <a:rPr lang="ru-RU" sz="2400" b="1" dirty="0" smtClean="0">
                <a:latin typeface="Georgia" panose="02040502050405020303" pitchFamily="18" charset="0"/>
              </a:rPr>
              <a:t> муниципальный округ» Смоленской области на 2025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932325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371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</a:t>
            </a:r>
            <a:r>
              <a:rPr lang="ru-RU" sz="2400" b="1" dirty="0">
                <a:latin typeface="Georgia" panose="02040502050405020303" pitchFamily="18" charset="0"/>
              </a:rPr>
              <a:t>«</a:t>
            </a:r>
            <a:r>
              <a:rPr lang="ru-RU" sz="2400" b="1" dirty="0" err="1">
                <a:latin typeface="Georgia" panose="02040502050405020303" pitchFamily="18" charset="0"/>
              </a:rPr>
              <a:t>Велижский</a:t>
            </a:r>
            <a:r>
              <a:rPr lang="ru-RU" sz="2400" b="1" dirty="0">
                <a:latin typeface="Georgia" panose="02040502050405020303" pitchFamily="18" charset="0"/>
              </a:rPr>
              <a:t> муниципальный округ» Смоленской области на </a:t>
            </a:r>
            <a:r>
              <a:rPr lang="ru-RU" sz="2400" b="1" dirty="0" smtClean="0">
                <a:latin typeface="Georgia" panose="02040502050405020303" pitchFamily="18" charset="0"/>
              </a:rPr>
              <a:t>плановый период 2026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470627"/>
              </p:ext>
            </p:extLst>
          </p:nvPr>
        </p:nvGraphicFramePr>
        <p:xfrm>
          <a:off x="135075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447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</a:t>
            </a:r>
            <a:r>
              <a:rPr lang="ru-RU" sz="2400" b="1" dirty="0">
                <a:latin typeface="Georgia" panose="02040502050405020303" pitchFamily="18" charset="0"/>
              </a:rPr>
              <a:t>«</a:t>
            </a:r>
            <a:r>
              <a:rPr lang="ru-RU" sz="2400" b="1" dirty="0" err="1">
                <a:latin typeface="Georgia" panose="02040502050405020303" pitchFamily="18" charset="0"/>
              </a:rPr>
              <a:t>Велижский</a:t>
            </a:r>
            <a:r>
              <a:rPr lang="ru-RU" sz="2400" b="1" dirty="0">
                <a:latin typeface="Georgia" panose="02040502050405020303" pitchFamily="18" charset="0"/>
              </a:rPr>
              <a:t> муниципальный округ» Смоленской области  </a:t>
            </a:r>
            <a:r>
              <a:rPr lang="ru-RU" sz="2400" b="1" dirty="0" smtClean="0">
                <a:latin typeface="Georgia" panose="02040502050405020303" pitchFamily="18" charset="0"/>
              </a:rPr>
              <a:t>на плановый период 2027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265876"/>
              </p:ext>
            </p:extLst>
          </p:nvPr>
        </p:nvGraphicFramePr>
        <p:xfrm>
          <a:off x="0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5" y="110661"/>
            <a:ext cx="5125555" cy="13212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2800" dirty="0">
                <a:latin typeface="Georgia" panose="02040502050405020303" pitchFamily="18" charset="0"/>
              </a:rPr>
              <a:t>в </a:t>
            </a:r>
            <a:r>
              <a:rPr lang="ru-RU" sz="2800" dirty="0" smtClean="0">
                <a:latin typeface="Georgia" panose="02040502050405020303" pitchFamily="18" charset="0"/>
              </a:rPr>
              <a:t>2025, 2026 </a:t>
            </a:r>
            <a:r>
              <a:rPr lang="ru-RU" sz="2800" dirty="0">
                <a:latin typeface="Georgia" panose="02040502050405020303" pitchFamily="18" charset="0"/>
              </a:rPr>
              <a:t>и </a:t>
            </a:r>
            <a:r>
              <a:rPr lang="ru-RU" sz="2800" dirty="0" smtClean="0">
                <a:latin typeface="Georgia" panose="02040502050405020303" pitchFamily="18" charset="0"/>
              </a:rPr>
              <a:t>2027 </a:t>
            </a:r>
            <a:r>
              <a:rPr lang="ru-RU" sz="28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203310,0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год – 160004,0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2027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160961,0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год – 153923,1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160229,4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2027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</a:t>
            </a:r>
            <a:r>
              <a:rPr lang="ru-RU" sz="1400" dirty="0" smtClean="0"/>
              <a:t>  </a:t>
            </a:r>
            <a:r>
              <a:rPr lang="ru-RU" sz="1400" dirty="0" smtClean="0">
                <a:latin typeface="Georgia" panose="02040502050405020303" pitchFamily="18" charset="0"/>
              </a:rPr>
              <a:t>163287,1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Субсидии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6494,3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6149,1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2027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5936,1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0,0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0,0 тыс</a:t>
            </a:r>
            <a:r>
              <a:rPr lang="ru-RU" sz="14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2027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0,0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Объем поступления межбюджетных трансфертов  в бюджет муниципального образования «</a:t>
            </a:r>
            <a:r>
              <a:rPr lang="ru-RU" sz="18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Велижский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округ» смоленской области на 2025 год из общей суммы доходов,%.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719426"/>
              </p:ext>
            </p:extLst>
          </p:nvPr>
        </p:nvGraphicFramePr>
        <p:xfrm>
          <a:off x="0" y="19431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Объем поступления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«Велижский район» на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из общей суммы доходов,%</a:t>
            </a:r>
            <a:endParaRPr lang="ru-RU" sz="1800" b="1" dirty="0" smtClean="0">
              <a:solidFill>
                <a:schemeClr val="tx2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323229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Объем поступления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«Велижский район» на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 из общей суммы доходов,%.</a:t>
            </a:r>
            <a:endParaRPr lang="ru-RU" sz="1800" b="1" dirty="0" smtClean="0">
              <a:solidFill>
                <a:schemeClr val="tx2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490980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«</a:t>
            </a:r>
            <a:r>
              <a:rPr lang="ru-RU" altLang="ru-RU" sz="27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Велижский</a:t>
            </a:r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муниципальный округ» </a:t>
            </a:r>
            <a:r>
              <a:rPr lang="ru-RU" altLang="ru-RU" sz="2700" b="1" dirty="0">
                <a:solidFill>
                  <a:srgbClr val="C00000"/>
                </a:solidFill>
                <a:latin typeface="Georgia" panose="02040502050405020303" pitchFamily="18" charset="0"/>
              </a:rPr>
              <a:t>С</a:t>
            </a:r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моленской области на 2025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69604"/>
              </p:ext>
            </p:extLst>
          </p:nvPr>
        </p:nvGraphicFramePr>
        <p:xfrm>
          <a:off x="533400" y="18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«</a:t>
            </a:r>
            <a:r>
              <a:rPr lang="ru-RU" altLang="ru-RU" sz="27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Велижский</a:t>
            </a:r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700" b="1" dirty="0">
                <a:solidFill>
                  <a:srgbClr val="C00000"/>
                </a:solidFill>
                <a:latin typeface="Georgia" panose="02040502050405020303" pitchFamily="18" charset="0"/>
              </a:rPr>
              <a:t>муниципальный округ» Смоленской </a:t>
            </a:r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области на 2026 год, </a:t>
            </a:r>
            <a:r>
              <a:rPr lang="ru-RU" alt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165948"/>
              </p:ext>
            </p:extLst>
          </p:nvPr>
        </p:nvGraphicFramePr>
        <p:xfrm>
          <a:off x="457200" y="1676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«</a:t>
            </a:r>
            <a:r>
              <a:rPr lang="ru-RU" altLang="ru-RU" sz="27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Велижский</a:t>
            </a:r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700" b="1" dirty="0">
                <a:solidFill>
                  <a:srgbClr val="C00000"/>
                </a:solidFill>
                <a:latin typeface="Georgia" panose="02040502050405020303" pitchFamily="18" charset="0"/>
              </a:rPr>
              <a:t>муниципальный округ» Смоленской области </a:t>
            </a:r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 2027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161618"/>
              </p:ext>
            </p:extLst>
          </p:nvPr>
        </p:nvGraphicFramePr>
        <p:xfrm>
          <a:off x="4572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652279"/>
              </p:ext>
            </p:extLst>
          </p:nvPr>
        </p:nvGraphicFramePr>
        <p:xfrm>
          <a:off x="438150" y="1946022"/>
          <a:ext cx="8343900" cy="39213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/>
                <a:gridCol w="5782989"/>
                <a:gridCol w="2057400"/>
              </a:tblGrid>
              <a:tr h="56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6019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49,8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6019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49,8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6019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образование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26,9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6019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культуру и кинематографию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8,5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6019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социальную политику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Georgia" panose="02040502050405020303" pitchFamily="18" charset="0"/>
                        </a:rPr>
                        <a:t>2,5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6019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6.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2,6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«ВЕЛИЖСКИЙ </a:t>
            </a:r>
            <a:r>
              <a:rPr lang="ru-RU" altLang="ru-RU" sz="24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СМОЛЕНСКОЙ ОБЛАСТИ </a:t>
            </a: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В 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НА 1 ЖИТЕЛЯ </a:t>
            </a:r>
            <a:r>
              <a:rPr lang="ru-RU" altLang="ru-RU" sz="24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НА 2025 ГОД</a:t>
            </a:r>
            <a:endParaRPr lang="ru-RU" altLang="ru-RU" sz="2400" b="1" dirty="0">
              <a:solidFill>
                <a:srgbClr val="577C54"/>
              </a:solidFill>
              <a:latin typeface="ParisianC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797" name="Прямоугольник 4"/>
              <p:cNvSpPr>
                <a:spLocks noChangeArrowheads="1"/>
              </p:cNvSpPr>
              <p:nvPr/>
            </p:nvSpPr>
            <p:spPr bwMode="auto">
              <a:xfrm>
                <a:off x="304800" y="5867400"/>
                <a:ext cx="8610600" cy="477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>
                    <a:solidFill>
                      <a:srgbClr val="404040"/>
                    </a:solidFill>
                    <a:latin typeface="Trebuchet MS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ClrTx/>
                  <a:buSzTx/>
                  <a:buNone/>
                </a:pPr>
                <a:r>
                  <a:rPr lang="ru-RU" altLang="ru-RU" sz="12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*Численность населения в муниципальном образовании «Велижский район» на 01.01.2024 </a:t>
                </a:r>
                <a:r>
                  <a:rPr lang="ru-RU" altLang="ru-RU" sz="12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года составила </a:t>
                </a:r>
                <a:r>
                  <a:rPr lang="ru-RU" altLang="ru-RU" sz="12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8848 человек, площадь Велижского района составляет 1473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altLang="ru-RU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км</m:t>
                        </m:r>
                      </m:e>
                      <m:sup>
                        <m:r>
                          <a:rPr lang="ru-RU" altLang="ru-RU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altLang="ru-RU" sz="1200" b="1" dirty="0">
                  <a:solidFill>
                    <a:srgbClr val="577C54"/>
                  </a:solidFill>
                  <a:latin typeface="ParisianC" pitchFamily="2" charset="0"/>
                </a:endParaRPr>
              </a:p>
            </p:txBody>
          </p:sp>
        </mc:Choice>
        <mc:Fallback xmlns="">
          <p:sp>
            <p:nvSpPr>
              <p:cNvPr id="117797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5867400"/>
                <a:ext cx="8610600" cy="47750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местного бюджета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470951"/>
              </p:ext>
            </p:extLst>
          </p:nvPr>
        </p:nvGraphicFramePr>
        <p:xfrm>
          <a:off x="457200" y="1066800"/>
          <a:ext cx="8229600" cy="4824941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657600"/>
                <a:gridCol w="1524000"/>
                <a:gridCol w="1600200"/>
                <a:gridCol w="1447800"/>
              </a:tblGrid>
              <a:tr h="4127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вида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руб.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руб.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руб.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17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внутреннего финансирования дефицитов бюджетов, в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-722,6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722,6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2349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 в валюте Российской Федерации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из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 бюджетов бюджетной системы Российской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-722,6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722,6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величение остатков средств бюджетов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-440695,9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-405588,6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-416105,8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меньшение остатков средств бюджетов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440695,9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405588,6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416105,8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5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7" name="Объект 1167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948848"/>
              </p:ext>
            </p:extLst>
          </p:nvPr>
        </p:nvGraphicFramePr>
        <p:xfrm>
          <a:off x="990600" y="152400"/>
          <a:ext cx="7315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Объект 1167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881108"/>
              </p:ext>
            </p:extLst>
          </p:nvPr>
        </p:nvGraphicFramePr>
        <p:xfrm>
          <a:off x="1371600" y="3048000"/>
          <a:ext cx="62865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6743" name="Прямоугольник 116742"/>
          <p:cNvSpPr/>
          <p:nvPr/>
        </p:nvSpPr>
        <p:spPr>
          <a:xfrm>
            <a:off x="457200" y="5638800"/>
            <a:ext cx="845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задач социально-экономического развития муниципального образования.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1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372350" cy="54927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Перечень муниципальных программ муниципального образования «</a:t>
            </a:r>
            <a:r>
              <a:rPr lang="ru-RU" sz="18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муниципальный округ» Смоленской области</a:t>
            </a:r>
            <a:endParaRPr lang="ru-RU" sz="1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914399"/>
            <a:ext cx="8686800" cy="59436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«Развитие образования и молодежной политики в муниципальном образовании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области»;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2.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«Создание условий для эффективной деятельности Администрации муниципального образования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области»;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3.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«Развитие физической культуры и спорта в муниципальном образовании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области»;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4.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«Развитие культуры и туризма в муниципальном образовании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области»;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5.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«Обеспечение жильем молодых семей на территории муниципального образования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области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6.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</a:t>
            </a:r>
            <a:r>
              <a:rPr lang="ru-RU" sz="1300" dirty="0" smtClean="0">
                <a:latin typeface="Georgia" panose="02040502050405020303" pitchFamily="18" charset="0"/>
              </a:rPr>
              <a:t>«Укрепление </a:t>
            </a:r>
            <a:r>
              <a:rPr lang="ru-RU" sz="1300" dirty="0">
                <a:latin typeface="Georgia" panose="02040502050405020303" pitchFamily="18" charset="0"/>
              </a:rPr>
              <a:t>общественного </a:t>
            </a:r>
            <a:r>
              <a:rPr lang="ru-RU" sz="1300" dirty="0" smtClean="0">
                <a:latin typeface="Georgia" panose="02040502050405020303" pitchFamily="18" charset="0"/>
              </a:rPr>
              <a:t>здоровья»;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7.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«Регистрация права муниципальной собственности муниципального образования "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округ" Смоленской области»;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8. Муниципальная программа «Комплексные </a:t>
            </a:r>
            <a:r>
              <a:rPr lang="ru-RU" sz="1300" dirty="0">
                <a:latin typeface="Georgia" panose="02040502050405020303" pitchFamily="18" charset="0"/>
              </a:rPr>
              <a:t>меры противодействия злоупотреблению наркотиками и их незаконному обороту в </a:t>
            </a:r>
            <a:r>
              <a:rPr lang="ru-RU" sz="1300" dirty="0" err="1">
                <a:latin typeface="Georgia" panose="02040502050405020303" pitchFamily="18" charset="0"/>
              </a:rPr>
              <a:t>Велижском</a:t>
            </a:r>
            <a:r>
              <a:rPr lang="ru-RU" sz="1300" dirty="0">
                <a:latin typeface="Georgia" panose="02040502050405020303" pitchFamily="18" charset="0"/>
              </a:rPr>
              <a:t> районе»;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9.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«Комплексные меры по профилактике правонарушений и усилению борьбы с преступностью в </a:t>
            </a:r>
            <a:r>
              <a:rPr lang="ru-RU" sz="1300" dirty="0" err="1">
                <a:latin typeface="Georgia" panose="02040502050405020303" pitchFamily="18" charset="0"/>
              </a:rPr>
              <a:t>Велижском</a:t>
            </a:r>
            <a:r>
              <a:rPr lang="ru-RU" sz="1300" dirty="0">
                <a:latin typeface="Georgia" panose="02040502050405020303" pitchFamily="18" charset="0"/>
              </a:rPr>
              <a:t> районе»;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10.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«Гражданско-патриотическое воспитание граждан в </a:t>
            </a:r>
            <a:r>
              <a:rPr lang="ru-RU" sz="1300" dirty="0" err="1">
                <a:latin typeface="Georgia" panose="02040502050405020303" pitchFamily="18" charset="0"/>
              </a:rPr>
              <a:t>Велижском</a:t>
            </a:r>
            <a:r>
              <a:rPr lang="ru-RU" sz="1300" dirty="0">
                <a:latin typeface="Georgia" panose="02040502050405020303" pitchFamily="18" charset="0"/>
              </a:rPr>
              <a:t> районе»;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11.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«Профилактика терроризма и экстремизма на территории муниципального образования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области»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12.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«Охрана окружающей среды на территории муниципального образования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области»;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13.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«Создание благоприятного предпринимательского климата на территории муниципального образования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области»;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14.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«Поддержка общественных организаций муниципального образования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области»;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15.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«Создание условий для предоставления гарантий по выплате пенсий за выслугу лет муниципальным служащим муниципального образования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области»;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16.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«Создание условий для эффективного управления муниципальными финансами в муниципальном образовании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области»;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300" dirty="0" smtClean="0">
                <a:latin typeface="Georgia" pitchFamily="18" charset="0"/>
              </a:rPr>
              <a:t>17. Муниципальная программа </a:t>
            </a:r>
            <a:r>
              <a:rPr lang="ru-RU" altLang="ru-RU" sz="1300" dirty="0">
                <a:latin typeface="Georgia" pitchFamily="18" charset="0"/>
              </a:rPr>
              <a:t>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</a:r>
            <a:r>
              <a:rPr lang="ru-RU" altLang="ru-RU" sz="1300" dirty="0" err="1">
                <a:latin typeface="Georgia" pitchFamily="18" charset="0"/>
              </a:rPr>
              <a:t>Велижский</a:t>
            </a:r>
            <a:r>
              <a:rPr lang="ru-RU" altLang="ru-RU" sz="1300" dirty="0">
                <a:latin typeface="Georgia" pitchFamily="18" charset="0"/>
              </a:rPr>
              <a:t> муниципальный округ» Смоленской области»;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300" dirty="0" smtClean="0">
                <a:latin typeface="Georgia" panose="02040502050405020303" pitchFamily="18" charset="0"/>
              </a:rPr>
              <a:t>18. Муниципальная программа </a:t>
            </a:r>
            <a:r>
              <a:rPr lang="ru-RU" altLang="ru-RU" sz="1300" dirty="0">
                <a:latin typeface="Georgia" panose="02040502050405020303" pitchFamily="18" charset="0"/>
              </a:rPr>
              <a:t>«Доступная среда»;</a:t>
            </a:r>
            <a:endParaRPr lang="ru-RU" alt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300" dirty="0" smtClean="0">
                <a:latin typeface="Georgia" panose="02040502050405020303" pitchFamily="18" charset="0"/>
              </a:rPr>
              <a:t>19. Муниципальная программа </a:t>
            </a:r>
            <a:r>
              <a:rPr lang="ru-RU" altLang="ru-RU" sz="1300" dirty="0">
                <a:latin typeface="Georgia" panose="02040502050405020303" pitchFamily="18" charset="0"/>
              </a:rPr>
              <a:t>«Повышение безопасности дорожного движения в муниципальном образовании «</a:t>
            </a:r>
            <a:r>
              <a:rPr lang="ru-RU" alt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altLang="ru-RU" sz="1300" dirty="0">
                <a:latin typeface="Georgia" panose="02040502050405020303" pitchFamily="18" charset="0"/>
              </a:rPr>
              <a:t> муниципальный округ» Смоленской области</a:t>
            </a:r>
            <a:r>
              <a:rPr lang="ru-RU" alt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300" dirty="0" smtClean="0">
                <a:latin typeface="Georgia" panose="02040502050405020303" pitchFamily="18" charset="0"/>
              </a:rPr>
              <a:t>20. </a:t>
            </a:r>
            <a:r>
              <a:rPr lang="ru-RU" altLang="ru-RU" sz="1300" dirty="0">
                <a:latin typeface="Georgia" panose="02040502050405020303" pitchFamily="18" charset="0"/>
              </a:rPr>
              <a:t>Муниципальная программа 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alt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altLang="ru-RU" sz="1300" dirty="0">
                <a:latin typeface="Georgia" panose="02040502050405020303" pitchFamily="18" charset="0"/>
              </a:rPr>
              <a:t> муниципальный округ» Смоленской области</a:t>
            </a:r>
            <a:r>
              <a:rPr lang="ru-RU" alt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300" dirty="0" smtClean="0">
                <a:latin typeface="Georgia" panose="02040502050405020303" pitchFamily="18" charset="0"/>
              </a:rPr>
              <a:t>21. </a:t>
            </a:r>
            <a:r>
              <a:rPr lang="ru-RU" altLang="ru-RU" sz="1300" dirty="0">
                <a:latin typeface="Georgia" panose="02040502050405020303" pitchFamily="18" charset="0"/>
              </a:rPr>
              <a:t>Муниципальная программа «Программа развития автомобильных дорог местного значения на территории муниципального образования «</a:t>
            </a:r>
            <a:r>
              <a:rPr lang="ru-RU" alt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altLang="ru-RU" sz="1300" dirty="0">
                <a:latin typeface="Georgia" panose="02040502050405020303" pitchFamily="18" charset="0"/>
              </a:rPr>
              <a:t> муниципальный округ» Смоленской области</a:t>
            </a:r>
            <a:r>
              <a:rPr lang="ru-RU" altLang="ru-RU" sz="1300" dirty="0" smtClean="0">
                <a:latin typeface="Georgia" panose="02040502050405020303" pitchFamily="18" charset="0"/>
              </a:rPr>
              <a:t>».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ru-RU" altLang="ru-RU" sz="1300" dirty="0">
              <a:latin typeface="Georgia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9906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</a:t>
            </a:r>
            <a:r>
              <a:rPr lang="ru-RU" altLang="ru-RU" sz="2000" b="1" dirty="0" err="1" smtClean="0">
                <a:solidFill>
                  <a:srgbClr val="577C54"/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 </a:t>
            </a: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муниципальный округ» Смоленской области </a:t>
            </a: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2403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8382000" cy="4038600"/>
          </a:xfrm>
        </p:spPr>
        <p:txBody>
          <a:bodyPr>
            <a:normAutofit/>
          </a:bodyPr>
          <a:lstStyle/>
          <a:p>
            <a:pPr indent="450000" algn="just">
              <a:lnSpc>
                <a:spcPct val="110000"/>
              </a:lnSpc>
            </a:pPr>
            <a:r>
              <a:rPr lang="ru-RU" altLang="ru-RU" dirty="0" smtClean="0">
                <a:latin typeface="Georgia" panose="02040502050405020303" pitchFamily="18" charset="0"/>
              </a:rPr>
              <a:t>     </a:t>
            </a:r>
            <a:r>
              <a:rPr lang="ru-RU" altLang="ru-RU" sz="1400" b="1" dirty="0">
                <a:latin typeface="Georgia" panose="02040502050405020303" pitchFamily="18" charset="0"/>
              </a:rPr>
              <a:t>Цель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муниципальной программы: </a:t>
            </a:r>
            <a:r>
              <a:rPr lang="ru-RU" altLang="ru-RU" sz="1400" dirty="0">
                <a:latin typeface="Georgia" panose="02040502050405020303" pitchFamily="18" charset="0"/>
              </a:rPr>
              <a:t>обеспечение высокого качества образования в соответствии с меняющимися запросами населения, перспективными задачами развития муниципального образования "</a:t>
            </a:r>
            <a:r>
              <a:rPr lang="ru-RU" alt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altLang="ru-RU" sz="1400" dirty="0">
                <a:latin typeface="Georgia" panose="02040502050405020303" pitchFamily="18" charset="0"/>
              </a:rPr>
              <a:t> муниципальный округ» Смоленской области </a:t>
            </a:r>
            <a:endParaRPr lang="ru-RU" alt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</a:pPr>
            <a:r>
              <a:rPr lang="ru-RU" altLang="ru-RU" sz="1400" dirty="0" smtClean="0">
                <a:latin typeface="Georgia" panose="02040502050405020303" pitchFamily="18" charset="0"/>
              </a:rPr>
              <a:t> </a:t>
            </a:r>
          </a:p>
          <a:p>
            <a:pPr indent="450000" algn="just">
              <a:lnSpc>
                <a:spcPct val="110000"/>
              </a:lnSpc>
            </a:pPr>
            <a:r>
              <a:rPr lang="ru-RU" altLang="ru-RU" sz="1400" dirty="0" smtClean="0">
                <a:latin typeface="Georgia" panose="02040502050405020303" pitchFamily="18" charset="0"/>
              </a:rPr>
              <a:t>    </a:t>
            </a:r>
            <a:r>
              <a:rPr lang="ru-RU" altLang="ru-RU" sz="1400" b="1" dirty="0">
                <a:latin typeface="Georgia" panose="02040502050405020303" pitchFamily="18" charset="0"/>
              </a:rPr>
              <a:t>Целевые показатели реализации муниципальной программы:</a:t>
            </a:r>
            <a:endParaRPr lang="ru-RU" altLang="ru-RU" sz="1400" b="1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1</a:t>
            </a:r>
            <a:r>
              <a:rPr lang="ru-RU" altLang="ru-RU" sz="1400" dirty="0">
                <a:latin typeface="Georgia" panose="02040502050405020303" pitchFamily="18" charset="0"/>
              </a:rPr>
              <a:t>. Доля детей, воспитывающихся в образовательных учреждениях, реализующих образовательные программы дошкольного образования, в современных условиях, от общего количества детей дошкольного возраста, охваченных всеми формами дошкольного образования</a:t>
            </a:r>
            <a:r>
              <a:rPr lang="ru-RU" altLang="ru-RU" sz="1400" dirty="0" smtClean="0">
                <a:latin typeface="Georgia" panose="02040502050405020303" pitchFamily="18" charset="0"/>
              </a:rPr>
              <a:t>;</a:t>
            </a:r>
            <a:endParaRPr lang="ru-RU" altLang="ru-RU" sz="1400" dirty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2</a:t>
            </a:r>
            <a:r>
              <a:rPr lang="ru-RU" altLang="ru-RU" sz="1400" dirty="0">
                <a:latin typeface="Georgia" panose="02040502050405020303" pitchFamily="18" charset="0"/>
              </a:rPr>
              <a:t>. Доля учащихся, освоивших основную общеобразовательную программу от общего числа учащихся;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3</a:t>
            </a:r>
            <a:r>
              <a:rPr lang="ru-RU" altLang="ru-RU" sz="1400" dirty="0">
                <a:latin typeface="Georgia" panose="02040502050405020303" pitchFamily="18" charset="0"/>
              </a:rPr>
              <a:t>. Доля детей-сирот и детей, оставшихся без попечения родителей, переданных на воспитание в замещающие семьи в общей численности детей-сирот и детей, оставшихся без попечения родителей;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4</a:t>
            </a:r>
            <a:r>
              <a:rPr lang="ru-RU" altLang="ru-RU" sz="1400" dirty="0">
                <a:latin typeface="Georgia" panose="02040502050405020303" pitchFamily="18" charset="0"/>
              </a:rPr>
              <a:t>. Доля детей в возрасте от 5 до 18 лет, использующих сертификаты дополнительного </a:t>
            </a:r>
            <a:r>
              <a:rPr lang="ru-RU" altLang="ru-RU" sz="1400" dirty="0" smtClean="0">
                <a:latin typeface="Georgia" panose="02040502050405020303" pitchFamily="18" charset="0"/>
              </a:rPr>
              <a:t>образования.</a:t>
            </a:r>
            <a:endParaRPr lang="ru-RU" altLang="ru-RU" sz="14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</a:t>
            </a: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«</a:t>
            </a:r>
            <a:r>
              <a:rPr lang="ru-RU" altLang="ru-RU" sz="2000" b="1" dirty="0" err="1">
                <a:solidFill>
                  <a:srgbClr val="577C54"/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 муниципальный округ» Смоленской области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578373"/>
              </p:ext>
            </p:extLst>
          </p:nvPr>
        </p:nvGraphicFramePr>
        <p:xfrm>
          <a:off x="762000" y="1371600"/>
          <a:ext cx="7924801" cy="54475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21551"/>
                <a:gridCol w="1388882"/>
                <a:gridCol w="1307184"/>
                <a:gridCol w="1307184"/>
              </a:tblGrid>
              <a:tr h="3478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2026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2027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243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</a:t>
                      </a:r>
                      <a:r>
                        <a:rPr lang="ru-RU" sz="1400" b="1" baseline="0" dirty="0" smtClean="0">
                          <a:latin typeface="Georgia" panose="02040502050405020303" pitchFamily="18" charset="0"/>
                        </a:rPr>
                        <a:t> в т. ч.: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241 001 916,40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243 109 655,00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242 135 829,50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28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«Развитие общего образования»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155 949 497,52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158 253 489,52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158 775 207,52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24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«Развитие дошкольного образования»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46 189 478,00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46 025 478,00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46 725 378,00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«Развитие дополнительного образования»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11 464 638,00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11 415 396,00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11 595 292,00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98665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молодежной политики на территории муниципального образования «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Велижский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муниципальный округ» Смоленской области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30 000,00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53595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«Организация содержания отдыха, занятости детей и подростков»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308 000,00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308 000,00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308 000,00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25356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«Обеспечение организационных условий для реализации муниципальной программы»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9 396 497,00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8 715 297,00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8 715 297,00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793185"/>
              </p:ext>
            </p:extLst>
          </p:nvPr>
        </p:nvGraphicFramePr>
        <p:xfrm>
          <a:off x="762000" y="314960"/>
          <a:ext cx="7391400" cy="4485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1524000"/>
                <a:gridCol w="14478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2026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2027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мер социальной поддержки участников образовательных отношений»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1 439 400,00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1 439 400,00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1 439 400,00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мер социальной поддержки и социального обеспечения детей-сирот и детей, оставшихся без попечения родителей»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6 828 830,00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6 828 830,00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6 828 830,00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58496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«Современная школа»</a:t>
                      </a: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Ведомственный проект «Оказание государственной поддержки детям-сиротам, проживающим на территории Смоленской области, в обеспечении жильем»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6 151 749,48</a:t>
                      </a:r>
                    </a:p>
                    <a:p>
                      <a:pPr algn="ctr"/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3 243 826,40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6 403 049,48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3 720 715,00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6 667 149,48</a:t>
                      </a: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1 081 275,50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2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6491" y="152400"/>
            <a:ext cx="7974012" cy="1147761"/>
          </a:xfrm>
        </p:spPr>
        <p:txBody>
          <a:bodyPr/>
          <a:lstStyle/>
          <a:p>
            <a:pPr algn="ctr"/>
            <a:r>
              <a:rPr lang="ru-RU" altLang="ru-RU" sz="1800" b="1" dirty="0">
                <a:solidFill>
                  <a:schemeClr val="tx1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Georgia" pitchFamily="18" charset="0"/>
              </a:rPr>
              <a:t>«Создание условий для эффективной деятельности Администрации муниципального образования «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Georgia" pitchFamily="18" charset="0"/>
              </a:rPr>
              <a:t>Велижский</a:t>
            </a:r>
            <a:r>
              <a:rPr lang="ru-RU" altLang="ru-RU" sz="1800" b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800" b="1" dirty="0" smtClean="0">
                <a:solidFill>
                  <a:schemeClr val="tx1"/>
                </a:solidFill>
                <a:latin typeface="Georgia" pitchFamily="18" charset="0"/>
              </a:rPr>
              <a:t>муниципальный округ» Смоленской области </a:t>
            </a:r>
            <a:endParaRPr lang="ru-RU" sz="1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447800"/>
            <a:ext cx="8357394" cy="5257800"/>
          </a:xfrm>
        </p:spPr>
        <p:txBody>
          <a:bodyPr/>
          <a:lstStyle/>
          <a:p>
            <a:pPr marL="0" indent="360000">
              <a:spcBef>
                <a:spcPts val="0"/>
              </a:spcBef>
            </a:pPr>
            <a:endParaRPr lang="ru-RU" sz="1400" b="1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sz="1400" b="1" dirty="0" smtClean="0"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latin typeface="Georgia" panose="02040502050405020303" pitchFamily="18" charset="0"/>
              </a:rPr>
              <a:t>Создание полноценных условий для эффективного функционирования Администрации.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sz="1400" b="1" dirty="0" smtClean="0">
                <a:latin typeface="Georgia" panose="02040502050405020303" pitchFamily="18" charset="0"/>
              </a:rPr>
              <a:t> </a:t>
            </a:r>
            <a:r>
              <a:rPr lang="ru-RU" altLang="ru-RU" sz="1400" b="1" dirty="0">
                <a:latin typeface="Georgia" panose="02040502050405020303" pitchFamily="18" charset="0"/>
              </a:rPr>
              <a:t>Целевые показатели реализации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муниципальной программы</a:t>
            </a:r>
            <a:r>
              <a:rPr lang="ru-RU" altLang="ru-RU" sz="1400" b="1" dirty="0">
                <a:latin typeface="Georgia" panose="02040502050405020303" pitchFamily="18" charset="0"/>
              </a:rPr>
              <a:t>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>
                <a:latin typeface="Georgia" panose="02040502050405020303" pitchFamily="18" charset="0"/>
              </a:rPr>
              <a:t>Обеспечение функций органов местного самоуправления: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-создание полноценных условий для эффективного функционирования Администрации;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организационно - техническое обеспечение деятельности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Администрации муниципального образования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области;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-создание полноценных условий для эффективного функционирования Управления по развитию территорий;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организационно - техническое обеспечение деятельности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Управления по развитию территорий;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-информирование населения </a:t>
            </a:r>
            <a:r>
              <a:rPr lang="ru-RU" sz="1400" dirty="0" err="1">
                <a:latin typeface="Georgia" panose="02040502050405020303" pitchFamily="18" charset="0"/>
              </a:rPr>
              <a:t>Велижского</a:t>
            </a:r>
            <a:r>
              <a:rPr lang="ru-RU" sz="1400" dirty="0">
                <a:latin typeface="Georgia" panose="02040502050405020303" pitchFamily="18" charset="0"/>
              </a:rPr>
              <a:t> района Смоленской области о местном самоуправлении, о работе органов местного самоуправления.</a:t>
            </a: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Достижение целей муниципальной программы требует решения следующих </a:t>
            </a:r>
            <a:r>
              <a:rPr lang="ru-RU" sz="1400" b="1" dirty="0">
                <a:latin typeface="Georgia" panose="02040502050405020303" pitchFamily="18" charset="0"/>
              </a:rPr>
              <a:t>задач</a:t>
            </a:r>
            <a:r>
              <a:rPr lang="ru-RU" sz="1400" dirty="0">
                <a:latin typeface="Georgia" panose="02040502050405020303" pitchFamily="18" charset="0"/>
              </a:rPr>
              <a:t>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1. </a:t>
            </a:r>
            <a:r>
              <a:rPr lang="ru-RU" sz="1400" dirty="0" smtClean="0">
                <a:latin typeface="Georgia" panose="02040502050405020303" pitchFamily="18" charset="0"/>
              </a:rPr>
              <a:t>Целевое </a:t>
            </a:r>
            <a:r>
              <a:rPr lang="ru-RU" sz="1400" dirty="0">
                <a:latin typeface="Georgia" panose="02040502050405020303" pitchFamily="18" charset="0"/>
              </a:rPr>
              <a:t>и эффективное использование средств бюджета муниципального образования;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2. Планирование и контроль расходов бюджета.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628650" indent="-285750" algn="just">
              <a:spcBef>
                <a:spcPts val="0"/>
              </a:spcBef>
              <a:buFontTx/>
              <a:buChar char="-"/>
            </a:pPr>
            <a:endParaRPr lang="ru-RU" altLang="ru-RU" sz="1400" dirty="0">
              <a:latin typeface="Georgia" panose="02040502050405020303" pitchFamily="18" charset="0"/>
            </a:endParaRPr>
          </a:p>
          <a:p>
            <a:endParaRPr lang="ru-RU" sz="1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8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chemeClr val="tx1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latin typeface="Georgia" pitchFamily="18" charset="0"/>
              </a:rPr>
              <a:t>«Создание условий для эффективной деятельности Администрации муниципального образования «</a:t>
            </a:r>
            <a:r>
              <a:rPr lang="ru-RU" altLang="ru-RU" sz="2000" b="1" dirty="0" err="1" smtClean="0">
                <a:solidFill>
                  <a:schemeClr val="tx1"/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2000" b="1" dirty="0">
                <a:solidFill>
                  <a:schemeClr val="tx1"/>
                </a:solidFill>
                <a:latin typeface="Georgia" pitchFamily="18" charset="0"/>
              </a:rPr>
              <a:t>муниципальный округ» Смоленской области »</a:t>
            </a: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572339"/>
              </p:ext>
            </p:extLst>
          </p:nvPr>
        </p:nvGraphicFramePr>
        <p:xfrm>
          <a:off x="685800" y="1371600"/>
          <a:ext cx="7848601" cy="5217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24200"/>
                <a:gridCol w="1600200"/>
                <a:gridCol w="1524000"/>
                <a:gridCol w="16002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</a:t>
                      </a:r>
                      <a:r>
                        <a:rPr lang="ru-RU" sz="1400" b="1" baseline="0" dirty="0" smtClean="0">
                          <a:latin typeface="Georgia" panose="02040502050405020303" pitchFamily="18" charset="0"/>
                        </a:rPr>
                        <a:t> всего рублей, в </a:t>
                      </a:r>
                      <a:r>
                        <a:rPr lang="ru-RU" sz="1400" b="1" baseline="0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baseline="0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46 324 789,00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41 422 458,00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41 206 349,00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Обеспечение деятельности Администрации муниципального образования «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Велижский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муниципальный округ» Смоленской области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31 286 936,00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27 554 605,00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27 338 496,00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Обеспечение деятельности Управления по развитию территорий Администрации муниципального образования «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Велижский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муниципальный округ» Смоленской области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14 237 853,00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13 867 853,00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13 867 853,00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«Организация  информирования населения  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Велижского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района через средства массовой информации»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800 000,00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indent="450000" defTabSz="539750" eaLnBrk="1" hangingPunct="1"/>
            <a:r>
              <a:rPr altLang="ru-RU" sz="1400" b="1" dirty="0" smtClean="0">
                <a:latin typeface="Times New Roman" pitchFamily="18" charset="0"/>
              </a:rPr>
              <a:t>	</a:t>
            </a:r>
            <a:r>
              <a:rPr lang="ru-RU" altLang="ru-RU" sz="1400" b="1" dirty="0" smtClean="0">
                <a:latin typeface="Times New Roman" pitchFamily="18" charset="0"/>
              </a:rPr>
              <a:t>                                                                    Глоссарий</a:t>
            </a:r>
            <a:br>
              <a:rPr lang="ru-RU" altLang="ru-RU" sz="1400" b="1" dirty="0" smtClean="0">
                <a:latin typeface="Times New Roman" pitchFamily="18" charset="0"/>
              </a:rPr>
            </a:br>
            <a:r>
              <a:rPr lang="ru-RU" altLang="ru-RU" sz="1400" b="1" dirty="0" smtClean="0">
                <a:latin typeface="Times New Roman" pitchFamily="18" charset="0"/>
              </a:rPr>
              <a:t>            </a:t>
            </a:r>
            <a:r>
              <a:rPr lang="ru-RU" altLang="ru-RU" sz="1400" b="1" dirty="0" smtClean="0">
                <a:latin typeface="Georgia" pitchFamily="18" charset="0"/>
              </a:rPr>
              <a:t>Муниципальные финансы</a:t>
            </a:r>
            <a:r>
              <a:rPr lang="ru-RU" altLang="ru-RU" sz="1400" dirty="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заемные средства.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</a:t>
            </a:r>
            <a:r>
              <a:rPr lang="ru-RU" altLang="ru-RU" sz="1400" b="1" dirty="0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dirty="0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dirty="0" smtClean="0">
                <a:latin typeface="Georgia" pitchFamily="18" charset="0"/>
              </a:rPr>
              <a:t/>
            </a:r>
            <a:br>
              <a:rPr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</a:t>
            </a:r>
            <a:r>
              <a:rPr lang="ru-RU" altLang="ru-RU" sz="1400" b="1" dirty="0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dirty="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12211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6491" y="152400"/>
            <a:ext cx="7974012" cy="1147761"/>
          </a:xfrm>
        </p:spPr>
        <p:txBody>
          <a:bodyPr/>
          <a:lstStyle/>
          <a:p>
            <a:pPr algn="ctr"/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Муниципальная программа «Регистрация права муниципальной собственности муниципального образования «</a:t>
            </a:r>
            <a:r>
              <a:rPr lang="ru-RU" altLang="ru-RU" sz="1800" b="1" dirty="0" err="1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муниципальный округ» Смоленской области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endParaRPr lang="ru-RU" sz="1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143000"/>
            <a:ext cx="8357394" cy="5486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 smtClean="0">
                <a:latin typeface="Georgia" panose="02040502050405020303" pitchFamily="18" charset="0"/>
              </a:rPr>
              <a:t>	Цель муниципальной программы: </a:t>
            </a:r>
          </a:p>
          <a:p>
            <a:pPr marL="0" indent="36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регистрация </a:t>
            </a:r>
            <a:r>
              <a:rPr lang="ru-RU" sz="1400" dirty="0">
                <a:latin typeface="Georgia" panose="02040502050405020303" pitchFamily="18" charset="0"/>
              </a:rPr>
              <a:t>права муниципальной собственности на объекты муниципального имущества муниципального образования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области</a:t>
            </a:r>
            <a:r>
              <a:rPr lang="ru-RU" sz="1400" dirty="0" smtClean="0">
                <a:latin typeface="Georgia" panose="02040502050405020303" pitchFamily="18" charset="0"/>
              </a:rPr>
              <a:t>»;</a:t>
            </a:r>
            <a:endParaRPr lang="ru-RU" sz="1400" dirty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эффективное </a:t>
            </a:r>
            <a:r>
              <a:rPr lang="ru-RU" sz="1400" dirty="0">
                <a:latin typeface="Georgia" panose="02040502050405020303" pitchFamily="18" charset="0"/>
              </a:rPr>
              <a:t>управление муниципальным имуществом, а также рациональное использование муниципального имущества и земельных участков, находящихся в муниципальной собственности муниципального образования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области</a:t>
            </a:r>
            <a:r>
              <a:rPr lang="ru-RU" sz="1400" dirty="0" smtClean="0">
                <a:latin typeface="Georgia" panose="02040502050405020303" pitchFamily="18" charset="0"/>
              </a:rPr>
              <a:t>».</a:t>
            </a:r>
          </a:p>
          <a:p>
            <a:pPr indent="0" algn="just">
              <a:spcBef>
                <a:spcPts val="0"/>
              </a:spcBef>
              <a:buNone/>
            </a:pPr>
            <a:endParaRPr lang="ru-RU" altLang="ru-RU" sz="1400" dirty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altLang="ru-RU" sz="1400" b="1" dirty="0">
                <a:latin typeface="Georgia" panose="02040502050405020303" pitchFamily="18" charset="0"/>
              </a:rPr>
              <a:t>Целевые показатели реализации муниципальной программы:</a:t>
            </a:r>
            <a:endParaRPr lang="ru-RU" altLang="ru-RU" sz="1400" b="1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Учет и оценка муниципального имущества: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отношение количества муниципального имущества, прошедшего государственную регистрацию права, к общему числу муниципального имущества, находящегося в собственности района;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количество муниципального имущества, находящегося в собственности района в отношении которого проведена процедура независимой оценки рыночной стоимости в течении года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Выполнение плановых показателей доходов от управления и распоряжения муниципальным имуществом: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аренда недвижимого имущества (здания, помещения, строения, сооружения);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продажа движимого и недвижимого (здания, помещения, строения, сооружения) имущества;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аренда за муниципальные земельные участки;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продажа муниципальных земельных участков;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аренда земельных участков, государственная собственность на которые не разграничена;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- продажа земельных участков, государственная собственность на которые не разграничена</a:t>
            </a:r>
          </a:p>
          <a:p>
            <a:endParaRPr lang="ru-RU" sz="1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4800" y="3048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Муниципальная программа «Регистрация права муниципальной собственности муниципального образования «</a:t>
            </a:r>
            <a:r>
              <a:rPr lang="ru-RU" alt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муниципальный округ» Смоленской области»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endParaRPr lang="ru-RU" altLang="ru-RU" sz="2000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453081"/>
              </p:ext>
            </p:extLst>
          </p:nvPr>
        </p:nvGraphicFramePr>
        <p:xfrm>
          <a:off x="800100" y="1752600"/>
          <a:ext cx="7696200" cy="3474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1676400"/>
                <a:gridCol w="1447800"/>
                <a:gridCol w="1524000"/>
              </a:tblGrid>
              <a:tr h="3279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0679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140 000,00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140 000,00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140 000,00</a:t>
                      </a:r>
                    </a:p>
                  </a:txBody>
                  <a:tcPr/>
                </a:tc>
              </a:tr>
              <a:tr h="1043405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"Управление муниципальным имуществом и земельными участками"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140 000,00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140 000,00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140 000,00</a:t>
                      </a:r>
                    </a:p>
                  </a:txBody>
                  <a:tcPr marL="0" marR="0" marT="0" marB="0"/>
                </a:tc>
              </a:tr>
              <a:tr h="1520391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"Совершенствование учета и мониторинга использования муниципального имущества и земельных участков"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3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3716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в муниципальном образовании «</a:t>
            </a:r>
            <a:r>
              <a:rPr lang="ru-RU" altLang="ru-RU" sz="2000" b="1" dirty="0" err="1" smtClean="0">
                <a:solidFill>
                  <a:srgbClr val="C00000"/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 муниципальный округ»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Смоленской области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>
            <a:normAutofit/>
          </a:bodyPr>
          <a:lstStyle/>
          <a:p>
            <a:pPr indent="457200">
              <a:lnSpc>
                <a:spcPct val="110000"/>
              </a:lnSpc>
              <a:spcBef>
                <a:spcPts val="0"/>
              </a:spcBef>
              <a:defRPr/>
            </a:pPr>
            <a:r>
              <a:rPr lang="ru-RU" dirty="0" smtClean="0">
                <a:latin typeface="Georgia" panose="02040502050405020303" pitchFamily="18" charset="0"/>
              </a:rPr>
              <a:t>     </a:t>
            </a:r>
            <a:r>
              <a:rPr lang="ru-RU" sz="1400" b="1" dirty="0" smtClean="0">
                <a:latin typeface="Georgia" panose="02040502050405020303" pitchFamily="18" charset="0"/>
              </a:rPr>
              <a:t>Цель муниципальной программы:</a:t>
            </a:r>
          </a:p>
          <a:p>
            <a:pPr indent="450000" algn="just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1. </a:t>
            </a:r>
            <a:r>
              <a:rPr lang="ru-RU" sz="1400" dirty="0">
                <a:latin typeface="Georgia" panose="02040502050405020303" pitchFamily="18" charset="0"/>
              </a:rPr>
              <a:t>Создание социально-экономических условий для развития культуры и туризма на территории муниципального образования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район</a:t>
            </a:r>
            <a:r>
              <a:rPr lang="ru-RU" sz="1400" dirty="0" smtClean="0">
                <a:latin typeface="Georgia" panose="02040502050405020303" pitchFamily="18" charset="0"/>
              </a:rPr>
              <a:t>».</a:t>
            </a:r>
          </a:p>
          <a:p>
            <a:pPr indent="450000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    </a:t>
            </a:r>
          </a:p>
          <a:p>
            <a:pPr indent="450000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b="1" dirty="0" smtClean="0">
                <a:latin typeface="Georgia" panose="02040502050405020303" pitchFamily="18" charset="0"/>
              </a:rPr>
              <a:t>Целевые </a:t>
            </a:r>
            <a:r>
              <a:rPr lang="ru-RU" sz="1400" b="1" dirty="0">
                <a:latin typeface="Georgia" panose="02040502050405020303" pitchFamily="18" charset="0"/>
              </a:rPr>
              <a:t>показатели реализации муниципальной программы</a:t>
            </a:r>
            <a:r>
              <a:rPr lang="ru-RU" sz="1400" b="1" dirty="0" smtClean="0">
                <a:latin typeface="Georgia" panose="02040502050405020303" pitchFamily="18" charset="0"/>
              </a:rPr>
              <a:t>: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1. </a:t>
            </a:r>
            <a:r>
              <a:rPr lang="ru-RU" sz="1400" dirty="0">
                <a:latin typeface="Georgia" panose="02040502050405020303" pitchFamily="18" charset="0"/>
              </a:rPr>
              <a:t>Количество обучающихся в учреждениях дополнительного образования детей в сфере культуры;                                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2. Рост </a:t>
            </a:r>
            <a:r>
              <a:rPr lang="ru-RU" sz="1400" dirty="0">
                <a:latin typeface="Georgia" panose="02040502050405020303" pitchFamily="18" charset="0"/>
              </a:rPr>
              <a:t>личностных достижений </a:t>
            </a:r>
            <a:r>
              <a:rPr lang="ru-RU" sz="1400" dirty="0" smtClean="0">
                <a:latin typeface="Georgia" panose="02040502050405020303" pitchFamily="18" charset="0"/>
              </a:rPr>
              <a:t>учащихся</a:t>
            </a:r>
            <a:r>
              <a:rPr lang="ru-RU" sz="1400" dirty="0">
                <a:latin typeface="Georgia" panose="02040502050405020303" pitchFamily="18" charset="0"/>
              </a:rPr>
              <a:t>;                                            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3. Количество </a:t>
            </a:r>
            <a:r>
              <a:rPr lang="ru-RU" sz="1400" dirty="0">
                <a:latin typeface="Georgia" panose="02040502050405020303" pitchFamily="18" charset="0"/>
              </a:rPr>
              <a:t>культурно-досуговых </a:t>
            </a:r>
            <a:r>
              <a:rPr lang="ru-RU" sz="1400" dirty="0" smtClean="0">
                <a:latin typeface="Georgia" panose="02040502050405020303" pitchFamily="18" charset="0"/>
              </a:rPr>
              <a:t>мероприятий</a:t>
            </a:r>
            <a:r>
              <a:rPr lang="ru-RU" sz="1400" dirty="0">
                <a:latin typeface="Georgia" panose="02040502050405020303" pitchFamily="18" charset="0"/>
              </a:rPr>
              <a:t>; 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4. Количество </a:t>
            </a:r>
            <a:r>
              <a:rPr lang="ru-RU" sz="1400" dirty="0">
                <a:latin typeface="Georgia" panose="02040502050405020303" pitchFamily="18" charset="0"/>
              </a:rPr>
              <a:t>лиц, принявших участие в мероприятиях;                                                                                                     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5. Количество </a:t>
            </a:r>
            <a:r>
              <a:rPr lang="ru-RU" sz="1400" dirty="0">
                <a:latin typeface="Georgia" panose="02040502050405020303" pitchFamily="18" charset="0"/>
              </a:rPr>
              <a:t>зарегистрированных </a:t>
            </a:r>
            <a:r>
              <a:rPr lang="ru-RU" sz="1400" dirty="0" smtClean="0">
                <a:latin typeface="Georgia" panose="02040502050405020303" pitchFamily="18" charset="0"/>
              </a:rPr>
              <a:t>пользователей </a:t>
            </a:r>
            <a:r>
              <a:rPr lang="ru-RU" sz="1400" dirty="0">
                <a:latin typeface="Georgia" panose="02040502050405020303" pitchFamily="18" charset="0"/>
              </a:rPr>
              <a:t>библиотек;                           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6. Количество </a:t>
            </a:r>
            <a:r>
              <a:rPr lang="ru-RU" sz="1400" dirty="0">
                <a:latin typeface="Georgia" panose="02040502050405020303" pitchFamily="18" charset="0"/>
              </a:rPr>
              <a:t>посещений библиотек;                               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7. Количество </a:t>
            </a:r>
            <a:r>
              <a:rPr lang="ru-RU" sz="1400" dirty="0">
                <a:latin typeface="Georgia" panose="02040502050405020303" pitchFamily="18" charset="0"/>
              </a:rPr>
              <a:t>выданных экземпляров библиотечного фонда;                                               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8. Поступление </a:t>
            </a:r>
            <a:r>
              <a:rPr lang="ru-RU" sz="1400" dirty="0">
                <a:latin typeface="Georgia" panose="02040502050405020303" pitchFamily="18" charset="0"/>
              </a:rPr>
              <a:t>книжного фонда;                                                       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9. Количество </a:t>
            </a:r>
            <a:r>
              <a:rPr lang="ru-RU" sz="1400" dirty="0">
                <a:latin typeface="Georgia" panose="02040502050405020303" pitchFamily="18" charset="0"/>
              </a:rPr>
              <a:t>посетителей музея;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10. Количество </a:t>
            </a:r>
            <a:r>
              <a:rPr lang="ru-RU" sz="1400" dirty="0">
                <a:latin typeface="Georgia" panose="02040502050405020303" pitchFamily="18" charset="0"/>
              </a:rPr>
              <a:t>музейных экспозиций (</a:t>
            </a:r>
            <a:r>
              <a:rPr lang="ru-RU" sz="1400" dirty="0" smtClean="0">
                <a:latin typeface="Georgia" panose="02040502050405020303" pitchFamily="18" charset="0"/>
              </a:rPr>
              <a:t>выставленных </a:t>
            </a:r>
            <a:r>
              <a:rPr lang="ru-RU" sz="1400" dirty="0">
                <a:latin typeface="Georgia" panose="02040502050405020303" pitchFamily="18" charset="0"/>
              </a:rPr>
              <a:t>музейных предметов).</a:t>
            </a:r>
            <a:endParaRPr lang="ru-RU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50801" y="428625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в муниципальном образовании «</a:t>
            </a:r>
            <a:r>
              <a:rPr lang="ru-RU" altLang="ru-RU" sz="2000" b="1" dirty="0" err="1">
                <a:solidFill>
                  <a:srgbClr val="C00000"/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 муниципальный округ»</a:t>
            </a:r>
            <a:b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Смоленской области</a:t>
            </a:r>
            <a:endParaRPr lang="ru-RU" altLang="ru-RU" sz="20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0655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905375"/>
            <a:ext cx="35210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1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94263"/>
            <a:ext cx="1719263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738716"/>
              </p:ext>
            </p:extLst>
          </p:nvPr>
        </p:nvGraphicFramePr>
        <p:xfrm>
          <a:off x="762000" y="1524000"/>
          <a:ext cx="7620000" cy="2743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32449"/>
                <a:gridCol w="1632857"/>
                <a:gridCol w="1525943"/>
                <a:gridCol w="1428751"/>
              </a:tblGrid>
              <a:tr h="28935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75 412 554,00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76 030 396,00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77 616 996,00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</a:tr>
              <a:tr h="815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«Музейная деятельность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 smtClean="0">
                        <a:latin typeface="Georgia" panose="02040502050405020303" pitchFamily="18" charset="0"/>
                      </a:endParaRPr>
                    </a:p>
                    <a:p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2 778 400,00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2 717 400,00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2 801 800,00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</a:tr>
              <a:tr h="815444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Развитие системы дополнительного образования детей в сфере культуры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5 192 769,00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5 250 899,00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5 400 811,00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4894263"/>
            <a:ext cx="2968625" cy="1706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005596"/>
              </p:ext>
            </p:extLst>
          </p:nvPr>
        </p:nvGraphicFramePr>
        <p:xfrm>
          <a:off x="914400" y="533400"/>
          <a:ext cx="7573964" cy="40443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2"/>
                <a:gridCol w="1676400"/>
                <a:gridCol w="1524000"/>
                <a:gridCol w="1630362"/>
              </a:tblGrid>
              <a:tr h="3562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Организация библиотечного обслуживания населения»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11 018 700,00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11 271 500,00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11 694 100,00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Развитие культурно-досуговой деятельности»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30 570 370,00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31 212 482,00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32 142 170,00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«Обеспечение деятельности отдела по культуре и спорту Администрации муниципального образования «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Велижский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муниципальный округ» Смоленской области»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25 852 315,00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25 578 115,00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25 578 115,00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401050" cy="1143000"/>
          </a:xfrm>
        </p:spPr>
        <p:txBody>
          <a:bodyPr/>
          <a:lstStyle/>
          <a:p>
            <a:pPr algn="ctr" eaLnBrk="1" hangingPunct="1"/>
            <a:r>
              <a:rPr lang="ru-RU" altLang="ru-RU" sz="16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6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1600" b="1" dirty="0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</a:t>
            </a:r>
            <a:r>
              <a:rPr lang="ru-RU" altLang="ru-RU" sz="1600" b="1" dirty="0" err="1" smtClean="0">
                <a:solidFill>
                  <a:srgbClr val="C00000"/>
                </a:solidFill>
                <a:latin typeface="Georgia" pitchFamily="18" charset="0"/>
              </a:rPr>
              <a:t>Велижский</a:t>
            </a:r>
            <a:r>
              <a:rPr lang="ru-RU" altLang="ru-RU" sz="1600" b="1" dirty="0" smtClean="0">
                <a:solidFill>
                  <a:srgbClr val="C00000"/>
                </a:solidFill>
                <a:latin typeface="Georgia" pitchFamily="18" charset="0"/>
              </a:rPr>
              <a:t> муниципальный округ» Смоленской области</a:t>
            </a:r>
            <a:br>
              <a:rPr lang="ru-RU" altLang="ru-RU" sz="16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9571" name="Текст 6"/>
          <p:cNvSpPr>
            <a:spLocks noGrp="1"/>
          </p:cNvSpPr>
          <p:nvPr>
            <p:ph type="body" sz="half" idx="2"/>
          </p:nvPr>
        </p:nvSpPr>
        <p:spPr>
          <a:xfrm>
            <a:off x="381000" y="1295400"/>
            <a:ext cx="8382000" cy="5410200"/>
          </a:xfrm>
        </p:spPr>
        <p:txBody>
          <a:bodyPr>
            <a:noAutofit/>
          </a:bodyPr>
          <a:lstStyle/>
          <a:p>
            <a:pPr indent="360000" algn="just">
              <a:spcBef>
                <a:spcPts val="0"/>
              </a:spcBef>
            </a:pPr>
            <a:r>
              <a:rPr lang="ru-RU" altLang="ru-RU" sz="1400" b="1" dirty="0" smtClean="0">
                <a:latin typeface="Georgia" panose="02040502050405020303" pitchFamily="18" charset="0"/>
              </a:rPr>
              <a:t>Цели муниципальной программы:</a:t>
            </a:r>
          </a:p>
          <a:p>
            <a:pPr indent="36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1. </a:t>
            </a:r>
            <a:r>
              <a:rPr lang="ru-RU" sz="1400" dirty="0">
                <a:latin typeface="Georgia" panose="02040502050405020303" pitchFamily="18" charset="0"/>
              </a:rPr>
              <a:t>Обеспечение долгосрочной сбалансированности и устойчивости бюджетной системы муниципального образования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</a:t>
            </a:r>
            <a:r>
              <a:rPr lang="ru-RU" sz="1400" dirty="0" smtClean="0">
                <a:latin typeface="Georgia" panose="02040502050405020303" pitchFamily="18" charset="0"/>
              </a:rPr>
              <a:t>области;</a:t>
            </a:r>
            <a:endParaRPr lang="ru-RU" sz="1400" dirty="0">
              <a:latin typeface="Georgia" panose="02040502050405020303" pitchFamily="18" charset="0"/>
            </a:endParaRPr>
          </a:p>
          <a:p>
            <a:pPr indent="36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2. Эффективное </a:t>
            </a:r>
            <a:r>
              <a:rPr lang="ru-RU" sz="1400" dirty="0">
                <a:latin typeface="Georgia" panose="02040502050405020303" pitchFamily="18" charset="0"/>
              </a:rPr>
              <a:t>управление муниципальным долгом;</a:t>
            </a:r>
          </a:p>
          <a:p>
            <a:pPr indent="360000" algn="just">
              <a:spcBef>
                <a:spcPts val="0"/>
              </a:spcBef>
            </a:pPr>
            <a:r>
              <a:rPr lang="ru-RU" sz="1400" dirty="0" smtClean="0">
                <a:latin typeface="Georgia" panose="02040502050405020303" pitchFamily="18" charset="0"/>
              </a:rPr>
              <a:t>3. </a:t>
            </a:r>
            <a:r>
              <a:rPr lang="ru-RU" sz="1400" dirty="0">
                <a:latin typeface="Georgia" panose="02040502050405020303" pitchFamily="18" charset="0"/>
              </a:rPr>
              <a:t>Создание условий для эффективного выполнения полномочий органов местного </a:t>
            </a:r>
            <a:r>
              <a:rPr lang="ru-RU" sz="1400" dirty="0" smtClean="0">
                <a:latin typeface="Georgia" panose="02040502050405020303" pitchFamily="18" charset="0"/>
              </a:rPr>
              <a:t>самоуправления. </a:t>
            </a:r>
            <a:endParaRPr lang="ru-RU" sz="1400" b="1" dirty="0" smtClean="0">
              <a:latin typeface="Georgia" panose="02040502050405020303" pitchFamily="18" charset="0"/>
            </a:endParaRPr>
          </a:p>
          <a:p>
            <a:pPr indent="360000" algn="just"/>
            <a:r>
              <a:rPr lang="ru-RU" altLang="ru-RU" sz="1300" b="1" dirty="0" smtClean="0">
                <a:latin typeface="Georgia" panose="02040502050405020303" pitchFamily="18" charset="0"/>
              </a:rPr>
              <a:t>Целевые показатели реализации муниципальной программы:</a:t>
            </a:r>
          </a:p>
          <a:p>
            <a:pPr indent="360000" algn="just">
              <a:spcBef>
                <a:spcPts val="0"/>
              </a:spcBef>
            </a:pPr>
            <a:r>
              <a:rPr lang="ru-RU" sz="1300" dirty="0" smtClean="0">
                <a:latin typeface="Georgia" panose="02040502050405020303" pitchFamily="18" charset="0"/>
              </a:rPr>
              <a:t>1. </a:t>
            </a:r>
            <a:r>
              <a:rPr lang="ru-RU" sz="1300" dirty="0">
                <a:latin typeface="Georgia" panose="02040502050405020303" pitchFamily="18" charset="0"/>
              </a:rPr>
              <a:t>Соблюдение порядка и сроков разработки проекта бюджета муниципального округа;</a:t>
            </a:r>
          </a:p>
          <a:p>
            <a:pPr indent="360000" algn="just">
              <a:spcBef>
                <a:spcPts val="0"/>
              </a:spcBef>
            </a:pPr>
            <a:r>
              <a:rPr lang="ru-RU" sz="1300" dirty="0" smtClean="0">
                <a:latin typeface="Georgia" panose="02040502050405020303" pitchFamily="18" charset="0"/>
              </a:rPr>
              <a:t>2. </a:t>
            </a:r>
            <a:r>
              <a:rPr lang="ru-RU" sz="1300" dirty="0">
                <a:latin typeface="Georgia" panose="02040502050405020303" pitchFamily="18" charset="0"/>
              </a:rPr>
              <a:t>У</a:t>
            </a:r>
            <a:r>
              <a:rPr lang="ru-RU" sz="1300" dirty="0" smtClean="0">
                <a:latin typeface="Georgia" panose="02040502050405020303" pitchFamily="18" charset="0"/>
              </a:rPr>
              <a:t>величение </a:t>
            </a:r>
            <a:r>
              <a:rPr lang="ru-RU" sz="1300" dirty="0">
                <a:latin typeface="Georgia" panose="02040502050405020303" pitchFamily="18" charset="0"/>
              </a:rPr>
              <a:t>(не снижение) доли расходов бюджета муниципального округа формируемых в рамках муниципальных программ;</a:t>
            </a:r>
          </a:p>
          <a:p>
            <a:pPr indent="360000" algn="just">
              <a:spcBef>
                <a:spcPts val="0"/>
              </a:spcBef>
            </a:pP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smtClean="0">
                <a:latin typeface="Georgia" panose="02040502050405020303" pitchFamily="18" charset="0"/>
              </a:rPr>
              <a:t>3. Соблюдение </a:t>
            </a:r>
            <a:r>
              <a:rPr lang="ru-RU" sz="1300" dirty="0">
                <a:latin typeface="Georgia" panose="02040502050405020303" pitchFamily="18" charset="0"/>
              </a:rPr>
              <a:t>установленных законодательством Российской Федерации  требований о сроках и составе  отчетности об исполнении бюджета муниципального округа;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indent="360000" algn="just">
              <a:spcBef>
                <a:spcPts val="0"/>
              </a:spcBef>
            </a:pPr>
            <a:r>
              <a:rPr lang="ru-RU" sz="1300" dirty="0" smtClean="0">
                <a:latin typeface="Georgia" panose="02040502050405020303" pitchFamily="18" charset="0"/>
              </a:rPr>
              <a:t>4. Отсутствие  </a:t>
            </a:r>
            <a:r>
              <a:rPr lang="ru-RU" sz="1300" dirty="0">
                <a:latin typeface="Georgia" panose="02040502050405020303" pitchFamily="18" charset="0"/>
              </a:rPr>
              <a:t>просроченной кредиторской задолженности бюджета муниципального округа;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indent="360000" algn="just">
              <a:spcBef>
                <a:spcPts val="0"/>
              </a:spcBef>
            </a:pPr>
            <a:r>
              <a:rPr lang="ru-RU" sz="1300" dirty="0" smtClean="0">
                <a:latin typeface="Georgia" panose="02040502050405020303" pitchFamily="18" charset="0"/>
              </a:rPr>
              <a:t>5. Отношение </a:t>
            </a:r>
            <a:r>
              <a:rPr lang="ru-RU" sz="1300" dirty="0">
                <a:latin typeface="Georgia" panose="02040502050405020303" pitchFamily="18" charset="0"/>
              </a:rPr>
              <a:t>объема муниципального долга к общему годовому объему доходов бюджета муниципального округа без учета утвержденного объема безвозмездных поступлений (в процентах</a:t>
            </a:r>
            <a:r>
              <a:rPr lang="ru-RU" sz="1300" dirty="0" smtClean="0">
                <a:latin typeface="Georgia" panose="02040502050405020303" pitchFamily="18" charset="0"/>
              </a:rPr>
              <a:t>);</a:t>
            </a:r>
          </a:p>
          <a:p>
            <a:pPr indent="360000" algn="just">
              <a:spcBef>
                <a:spcPts val="0"/>
              </a:spcBef>
            </a:pPr>
            <a:r>
              <a:rPr lang="ru-RU" sz="1300" dirty="0" smtClean="0">
                <a:latin typeface="Georgia" panose="02040502050405020303" pitchFamily="18" charset="0"/>
              </a:rPr>
              <a:t>6. Доля </a:t>
            </a:r>
            <a:r>
              <a:rPr lang="ru-RU" sz="1300" dirty="0">
                <a:latin typeface="Georgia" panose="02040502050405020303" pitchFamily="18" charset="0"/>
              </a:rPr>
              <a:t>расходов на обслуживание муниципального долга в общем объеме расходов бюджета муниципального округа, за исключением объема расходов, которые осуществляются за счет субвенций, предоставляемых из бюджетов бюджетной системы Российской Федерации (в процентах)</a:t>
            </a:r>
            <a:endParaRPr lang="ru-RU" sz="1400" dirty="0">
              <a:latin typeface="Georgia" panose="02040502050405020303" pitchFamily="18" charset="0"/>
            </a:endParaRPr>
          </a:p>
          <a:p>
            <a:pPr indent="360000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  <a:p>
            <a:pPr indent="360000" algn="just"/>
            <a:endParaRPr lang="ru-RU" altLang="ru-RU" sz="1400" b="1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</a:t>
            </a:r>
            <a:r>
              <a:rPr lang="ru-RU" altLang="ru-RU" sz="1800" b="1" dirty="0" err="1" smtClean="0">
                <a:solidFill>
                  <a:srgbClr val="C00000"/>
                </a:solidFill>
                <a:latin typeface="Georgia" pitchFamily="18" charset="0"/>
              </a:rPr>
              <a:t>Велижский</a:t>
            </a:r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altLang="ru-RU" sz="1800" b="1" dirty="0">
                <a:solidFill>
                  <a:srgbClr val="C00000"/>
                </a:solidFill>
                <a:latin typeface="Georgia" pitchFamily="18" charset="0"/>
              </a:rPr>
              <a:t>муниципальный округ» Смоленской области</a:t>
            </a:r>
            <a:endParaRPr lang="ru-RU" altLang="ru-RU" sz="18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08588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68" y="4724400"/>
            <a:ext cx="2019631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89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24400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736532"/>
              </p:ext>
            </p:extLst>
          </p:nvPr>
        </p:nvGraphicFramePr>
        <p:xfrm>
          <a:off x="685800" y="1676400"/>
          <a:ext cx="8077200" cy="27398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05604"/>
                <a:gridCol w="1553307"/>
                <a:gridCol w="1397977"/>
                <a:gridCol w="1320312"/>
              </a:tblGrid>
              <a:tr h="4207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9363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7 093 954,00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6 635 354,00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6 635 354,00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7209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7 086 454,00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6 627 854,00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6 627 854,00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53378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Управление муниципальным долгом»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7 500,00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7 500,00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7 500,00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25" name="Заголовок 1"/>
          <p:cNvSpPr txBox="1">
            <a:spLocks/>
          </p:cNvSpPr>
          <p:nvPr/>
        </p:nvSpPr>
        <p:spPr bwMode="auto">
          <a:xfrm>
            <a:off x="469900" y="150812"/>
            <a:ext cx="8686800" cy="89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65651B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>
                <a:solidFill>
                  <a:srgbClr val="65651B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65651B"/>
                </a:solidFill>
                <a:latin typeface="Georgia" pitchFamily="18" charset="0"/>
              </a:rPr>
              <a:t>«Развитие </a:t>
            </a:r>
            <a:r>
              <a:rPr lang="ru-RU" altLang="ru-RU" sz="1800" b="1" dirty="0">
                <a:solidFill>
                  <a:srgbClr val="65651B"/>
                </a:solidFill>
                <a:latin typeface="Georgia" pitchFamily="18" charset="0"/>
              </a:rPr>
              <a:t>автомобильных дорог местного значения на территории муниципального образования «</a:t>
            </a:r>
            <a:r>
              <a:rPr lang="ru-RU" altLang="ru-RU" sz="1800" b="1" dirty="0" err="1">
                <a:solidFill>
                  <a:srgbClr val="65651B"/>
                </a:solidFill>
                <a:latin typeface="Georgia" pitchFamily="18" charset="0"/>
              </a:rPr>
              <a:t>Велижский</a:t>
            </a:r>
            <a:r>
              <a:rPr lang="ru-RU" altLang="ru-RU" sz="1800" b="1" dirty="0">
                <a:solidFill>
                  <a:srgbClr val="65651B"/>
                </a:solidFill>
                <a:latin typeface="Georgia" pitchFamily="18" charset="0"/>
              </a:rPr>
              <a:t> </a:t>
            </a:r>
            <a:r>
              <a:rPr lang="ru-RU" altLang="ru-RU" sz="1800" b="1" dirty="0" smtClean="0">
                <a:solidFill>
                  <a:srgbClr val="65651B"/>
                </a:solidFill>
                <a:latin typeface="Georgia" pitchFamily="18" charset="0"/>
              </a:rPr>
              <a:t>муниципальный округ» Смоленской области </a:t>
            </a:r>
            <a:endParaRPr lang="ru-RU" altLang="ru-RU" sz="1800" b="1" dirty="0">
              <a:solidFill>
                <a:srgbClr val="65651B"/>
              </a:solidFill>
              <a:latin typeface="Georgia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374150"/>
              </p:ext>
            </p:extLst>
          </p:nvPr>
        </p:nvGraphicFramePr>
        <p:xfrm>
          <a:off x="774700" y="3810000"/>
          <a:ext cx="8077200" cy="2540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1"/>
                <a:gridCol w="1524000"/>
                <a:gridCol w="1447800"/>
                <a:gridCol w="1371599"/>
              </a:tblGrid>
              <a:tr h="3955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2027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560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ctr"/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12 997 700,00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13 062 800,00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17 216 800,00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</a:tr>
              <a:tr h="1482670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«Развитие сети автомобильных дорог местного значения на территории муниципального образования «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Велижский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муниципальный округ» Смоленской области и искусственных дорожных сооружений на них»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12997700,00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13062800,00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17216800,00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19099" y="1049339"/>
            <a:ext cx="8483601" cy="2608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Сохранение и развитие сети автомобильных дорог общего пользования местного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значения на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территории муниципального образования «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муниципальный округ» Смоленской области и искусственных сооружений на них </a:t>
            </a: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Задачи муниципальной </a:t>
            </a:r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программы:</a:t>
            </a:r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Сохранение и обеспечение развития сети автомобильных дорог на территории муниципального образования «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муниципальный округ» Смоленской области;</a:t>
            </a: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Приведение в нормативное состояние дворовых территорий многоквартирных домов, проездов к дворовым территориям;</a:t>
            </a: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Сохранение и обеспечение развития сети автомобильных дорог и искусственных сооружений на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них.</a:t>
            </a:r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 txBox="1">
            <a:spLocks/>
          </p:cNvSpPr>
          <p:nvPr/>
        </p:nvSpPr>
        <p:spPr bwMode="auto">
          <a:xfrm>
            <a:off x="304800" y="381000"/>
            <a:ext cx="8712201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</a:r>
            <a:r>
              <a:rPr lang="ru-RU" altLang="ru-RU" sz="1800" b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1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муниципальный округ» Смоленской области </a:t>
            </a:r>
            <a:endParaRPr lang="ru-RU" altLang="ru-RU" sz="18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476340"/>
              </p:ext>
            </p:extLst>
          </p:nvPr>
        </p:nvGraphicFramePr>
        <p:xfrm>
          <a:off x="304800" y="3925379"/>
          <a:ext cx="8153399" cy="2674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1447800"/>
                <a:gridCol w="1447800"/>
                <a:gridCol w="1295399"/>
              </a:tblGrid>
              <a:tr h="3594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2027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</a:tr>
              <a:tr h="50941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ctr"/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1 372 500,00</a:t>
                      </a:r>
                      <a:endParaRPr lang="ru-RU" sz="1400" b="1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1 285 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559,90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523 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600,00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</a:tr>
              <a:tr h="1769104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«Предоставление субсидии из бюджета муниципального образования «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Велижский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муниципальный округ» Смоленской области на финансирование расходов, связанных с покрытием затрат от перевозки пассажиров на внутри муниципальных пригородных маршрутах»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1 372 500,00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1285559,90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523600,00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062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5796588"/>
            <a:ext cx="1828800" cy="96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1000" y="1600199"/>
            <a:ext cx="8077199" cy="2286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Цели муниципальной программы:</a:t>
            </a:r>
          </a:p>
          <a:p>
            <a:pPr indent="36000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1. Обеспечение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населения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услугами пассажирского автотранспорта на 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внутримуниципальных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маршрутах.</a:t>
            </a:r>
          </a:p>
          <a:p>
            <a:pPr indent="36000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2. Оптимизация маршрутной сети с учетом транспортных потребностей населения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indent="360000"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Целевые показатели </a:t>
            </a:r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муниципальной </a:t>
            </a:r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программы: </a:t>
            </a:r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1.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Уровень соблюдения схем и утвержденных графиков движения по маршрутной сети внутри муниципальных маршрутов.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2.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Соблюдение тарифов, утвержденных Администрацией муниципального образования «</a:t>
            </a:r>
            <a:r>
              <a:rPr lang="ru-RU" sz="1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район».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400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334000"/>
            <a:ext cx="3276600" cy="140425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77031" y="152400"/>
            <a:ext cx="9151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65651B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65651B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65651B"/>
                </a:solidFill>
                <a:latin typeface="Georgia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altLang="ru-RU" sz="2000" b="1" dirty="0" err="1">
                <a:solidFill>
                  <a:srgbClr val="65651B"/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rgbClr val="65651B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rgbClr val="65651B"/>
                </a:solidFill>
                <a:latin typeface="Georgia" pitchFamily="18" charset="0"/>
              </a:rPr>
              <a:t>муниципальный округ» Смоленской области </a:t>
            </a:r>
            <a:endParaRPr lang="ru-RU" altLang="ru-RU" sz="2000" dirty="0">
              <a:solidFill>
                <a:srgbClr val="65651B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8938"/>
              </p:ext>
            </p:extLst>
          </p:nvPr>
        </p:nvGraphicFramePr>
        <p:xfrm>
          <a:off x="1409700" y="4358481"/>
          <a:ext cx="6705600" cy="7318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2027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200 000,00 </a:t>
                      </a:r>
                      <a:r>
                        <a:rPr lang="ru-RU" sz="1800" kern="1200" dirty="0" smtClean="0">
                          <a:effectLst/>
                          <a:latin typeface="Georgia" panose="02040502050405020303" pitchFamily="18" charset="0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66800" y="1447800"/>
            <a:ext cx="7620000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создание условий для осуществления градостроительной деятельности на территории 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Велижского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района на основании актуализации Схемы территориального планирования 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Велижского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района, местных нормативов градостроительного проектирования, подготовки документов территориального планирования и градостроительного зонирования 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Велижского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городского и сельских поселений 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Велижского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района для улучшения социально-экономических условий жизни населения.</a:t>
            </a: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Задачи: </a:t>
            </a: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Своевременная актуализация градостроительного зонирования, градостроительных регламентов, и нормативов градостроительного проектирования.</a:t>
            </a:r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indent="450000" defTabSz="539750" eaLnBrk="1" hangingPunct="1"/>
            <a:r>
              <a:rPr altLang="ru-RU" sz="1400" b="1" dirty="0" smtClean="0">
                <a:latin typeface="Times New Roman" pitchFamily="18" charset="0"/>
              </a:rPr>
              <a:t>	</a:t>
            </a:r>
            <a:endParaRPr lang="ru-RU" altLang="ru-RU" sz="1400" dirty="0" smtClean="0"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" y="685800"/>
            <a:ext cx="7772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0000" algn="just">
              <a:spcBef>
                <a:spcPts val="0"/>
              </a:spcBef>
            </a:pPr>
            <a:r>
              <a:rPr lang="ru-RU" b="1" dirty="0">
                <a:solidFill>
                  <a:srgbClr val="F08746"/>
                </a:solidFill>
                <a:latin typeface="Georgia" panose="02040502050405020303" pitchFamily="18" charset="0"/>
              </a:rPr>
              <a:t>Бюджетный процесс - </a:t>
            </a:r>
            <a:r>
              <a:rPr lang="ru-RU" dirty="0">
                <a:latin typeface="Georgia" panose="02040502050405020303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  <a:latin typeface="Georgia" panose="02040502050405020303" pitchFamily="18" charset="0"/>
              </a:rPr>
              <a:t>Гражданин, и его участие в бюджетном процессе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Помогает формировать доходную часть бюджета (налог на доходы физических лиц);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Получает социальные гарантии - расходная часть бюджета (образование, культура, здравоохранение, социальная поддержка и др.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Возможности влияния граждан на состав бюджета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dirty="0">
                <a:latin typeface="Georgia" panose="02040502050405020303" pitchFamily="18" charset="0"/>
              </a:rPr>
              <a:t>Участие в публичных слушаниях по проекту решения </a:t>
            </a:r>
            <a:r>
              <a:rPr lang="ru-RU" dirty="0" err="1">
                <a:latin typeface="Georgia" panose="02040502050405020303" pitchFamily="18" charset="0"/>
              </a:rPr>
              <a:t>Велижского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окружного Совета </a:t>
            </a:r>
            <a:r>
              <a:rPr lang="ru-RU" dirty="0">
                <a:latin typeface="Georgia" panose="02040502050405020303" pitchFamily="18" charset="0"/>
              </a:rPr>
              <a:t>депутатов «О бюджете муниципального образования «</a:t>
            </a:r>
            <a:r>
              <a:rPr lang="ru-RU" dirty="0" err="1">
                <a:latin typeface="Georgia" panose="02040502050405020303" pitchFamily="18" charset="0"/>
              </a:rPr>
              <a:t>Велижский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муниципальный округ» Смоленской области </a:t>
            </a:r>
            <a:r>
              <a:rPr lang="ru-RU" dirty="0">
                <a:latin typeface="Georgia" panose="02040502050405020303" pitchFamily="18" charset="0"/>
              </a:rPr>
              <a:t>на текущий год и плановый период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 txBox="1">
            <a:spLocks/>
          </p:cNvSpPr>
          <p:nvPr/>
        </p:nvSpPr>
        <p:spPr bwMode="auto">
          <a:xfrm>
            <a:off x="990600" y="381000"/>
            <a:ext cx="779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b="1" dirty="0">
                <a:latin typeface="Georgia" pitchFamily="18" charset="0"/>
              </a:rPr>
              <a:t>Муниципальная </a:t>
            </a:r>
            <a:r>
              <a:rPr lang="ru-RU" altLang="ru-RU" b="1" dirty="0" smtClean="0">
                <a:latin typeface="Georgia" pitchFamily="18" charset="0"/>
              </a:rPr>
              <a:t>программа «Доступная </a:t>
            </a:r>
            <a:r>
              <a:rPr lang="ru-RU" altLang="ru-RU" b="1" dirty="0">
                <a:latin typeface="Georgia" pitchFamily="18" charset="0"/>
              </a:rPr>
              <a:t>среда»</a:t>
            </a:r>
            <a:endParaRPr lang="ru-RU" altLang="ru-RU" dirty="0"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768398"/>
              </p:ext>
            </p:extLst>
          </p:nvPr>
        </p:nvGraphicFramePr>
        <p:xfrm>
          <a:off x="1219200" y="1993899"/>
          <a:ext cx="6477000" cy="225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420"/>
                <a:gridCol w="1506279"/>
                <a:gridCol w="1355650"/>
                <a:gridCol w="1355651"/>
              </a:tblGrid>
              <a:tr h="2431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2027 год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</a:tr>
              <a:tr h="5529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6 000,00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</a:tr>
              <a:tr h="840627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«Повышение уровня социальной адаптации инвалидов»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6000,00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1649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95799"/>
            <a:ext cx="2366460" cy="185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599" y="1052520"/>
            <a:ext cx="7947025" cy="928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создание условий для улучшения качества жизни инвалидов и других маломобильных групп населения, проживающих на территории муниципального образования «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муниципальный округ» Смоленской области</a:t>
            </a:r>
          </a:p>
          <a:p>
            <a:pPr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76201"/>
            <a:ext cx="7704667" cy="1219199"/>
          </a:xfrm>
        </p:spPr>
        <p:txBody>
          <a:bodyPr/>
          <a:lstStyle/>
          <a:p>
            <a:r>
              <a:rPr lang="ru-RU" sz="1800" dirty="0">
                <a:latin typeface="Georgia" panose="02040502050405020303" pitchFamily="18" charset="0"/>
              </a:rPr>
              <a:t>Муниципальная программа</a:t>
            </a:r>
            <a:br>
              <a:rPr lang="ru-RU" sz="1800" dirty="0">
                <a:latin typeface="Georgia" panose="02040502050405020303" pitchFamily="18" charset="0"/>
              </a:rPr>
            </a:br>
            <a:r>
              <a:rPr lang="ru-RU" sz="1800" dirty="0">
                <a:latin typeface="Georgia" panose="02040502050405020303" pitchFamily="18" charset="0"/>
              </a:rPr>
              <a:t>«Повышение безопасности дорожного движения в муниципальном образовании «</a:t>
            </a:r>
            <a:r>
              <a:rPr lang="ru-RU" sz="1800" dirty="0" err="1">
                <a:latin typeface="Georgia" panose="02040502050405020303" pitchFamily="18" charset="0"/>
              </a:rPr>
              <a:t>Велижский</a:t>
            </a:r>
            <a:r>
              <a:rPr lang="ru-RU" sz="1800" dirty="0">
                <a:latin typeface="Georgia" panose="02040502050405020303" pitchFamily="18" charset="0"/>
              </a:rPr>
              <a:t> муниципальный округ» Смоленской области</a:t>
            </a:r>
            <a:br>
              <a:rPr lang="ru-RU" sz="1800" dirty="0">
                <a:latin typeface="Georgia" panose="02040502050405020303" pitchFamily="18" charset="0"/>
              </a:rPr>
            </a:br>
            <a:endParaRPr lang="ru-RU" sz="18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066800"/>
            <a:ext cx="7704667" cy="838200"/>
          </a:xfrm>
        </p:spPr>
        <p:txBody>
          <a:bodyPr/>
          <a:lstStyle/>
          <a:p>
            <a:endParaRPr lang="ru-RU" sz="1400" b="1" dirty="0" smtClean="0">
              <a:latin typeface="Georgia" panose="02040502050405020303" pitchFamily="18" charset="0"/>
            </a:endParaRPr>
          </a:p>
          <a:p>
            <a:endParaRPr lang="ru-RU" sz="1400" b="1" dirty="0">
              <a:latin typeface="Georgia" panose="02040502050405020303" pitchFamily="18" charset="0"/>
            </a:endParaRPr>
          </a:p>
          <a:p>
            <a:r>
              <a:rPr lang="ru-RU" sz="1400" b="1" dirty="0" smtClean="0">
                <a:latin typeface="Georgia" panose="02040502050405020303" pitchFamily="18" charset="0"/>
              </a:rPr>
              <a:t>Цель </a:t>
            </a:r>
            <a:r>
              <a:rPr lang="ru-RU" sz="1400" b="1" dirty="0">
                <a:latin typeface="Georgia" panose="02040502050405020303" pitchFamily="18" charset="0"/>
              </a:rPr>
              <a:t>муниципальной программы:</a:t>
            </a:r>
            <a:r>
              <a:rPr lang="ru-RU" sz="1400" dirty="0">
                <a:latin typeface="Georgia" panose="02040502050405020303" pitchFamily="18" charset="0"/>
              </a:rPr>
              <a:t> сокращение количества ДТП, количества лиц погибших и пострадавших в результате ДТП, повышение эффективности работы по предупреждению детского дорожно-транспортного </a:t>
            </a:r>
            <a:r>
              <a:rPr lang="ru-RU" sz="1400" dirty="0" smtClean="0">
                <a:latin typeface="Georgia" panose="02040502050405020303" pitchFamily="18" charset="0"/>
              </a:rPr>
              <a:t>травматизма</a:t>
            </a:r>
          </a:p>
          <a:p>
            <a:endParaRPr lang="ru-RU" sz="1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592509"/>
              </p:ext>
            </p:extLst>
          </p:nvPr>
        </p:nvGraphicFramePr>
        <p:xfrm>
          <a:off x="762000" y="1951502"/>
          <a:ext cx="8153400" cy="481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1371600"/>
                <a:gridCol w="1371600"/>
                <a:gridCol w="1371600"/>
              </a:tblGrid>
              <a:tr h="3977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Показатели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2025 год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 2026 год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 2027 год</a:t>
                      </a:r>
                      <a:endParaRPr lang="ru-RU" sz="1400" b="1" dirty="0"/>
                    </a:p>
                  </a:txBody>
                  <a:tcPr/>
                </a:tc>
              </a:tr>
              <a:tr h="5018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215 000,00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53495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«Обеспечение условий для безопасного и комфортного движения пешеходов в муниципальном образовании «</a:t>
                      </a:r>
                      <a:r>
                        <a:rPr lang="ru-RU" sz="1400" dirty="0" err="1" smtClean="0">
                          <a:latin typeface="Georgia" panose="02040502050405020303" pitchFamily="18" charset="0"/>
                        </a:rPr>
                        <a:t>Велижский</a:t>
                      </a:r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муниципальный округ» Смоленской области»</a:t>
                      </a:r>
                    </a:p>
                    <a:p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100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000,00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9150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«Предупреждение опасного поведения детей и подростков на дорогах»</a:t>
                      </a:r>
                    </a:p>
                    <a:p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15 000,00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3283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«Изготовление документации в области обеспечения безопасности дорожного движения в соответствии с действующим законодательством»</a:t>
                      </a:r>
                    </a:p>
                    <a:p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100 000,00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7536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 flipV="1">
            <a:off x="198438" y="2971800"/>
            <a:ext cx="8839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990600" y="114300"/>
            <a:ext cx="739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«Гражданско-патриотическое воспитание граждан в </a:t>
            </a:r>
            <a:r>
              <a:rPr lang="ru-RU" altLang="ru-RU" b="1" dirty="0" smtClean="0">
                <a:solidFill>
                  <a:srgbClr val="002060"/>
                </a:solidFill>
                <a:latin typeface="Georgia" pitchFamily="18" charset="0"/>
              </a:rPr>
              <a:t>Велижском </a:t>
            </a:r>
            <a:r>
              <a:rPr lang="ru-RU" altLang="ru-RU" b="1" dirty="0">
                <a:solidFill>
                  <a:srgbClr val="002060"/>
                </a:solidFill>
                <a:latin typeface="Georgia" pitchFamily="18" charset="0"/>
              </a:rPr>
              <a:t>районе»</a:t>
            </a:r>
          </a:p>
        </p:txBody>
      </p:sp>
      <p:pic>
        <p:nvPicPr>
          <p:cNvPr id="11267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4539300"/>
            <a:ext cx="2811462" cy="209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693156"/>
              </p:ext>
            </p:extLst>
          </p:nvPr>
        </p:nvGraphicFramePr>
        <p:xfrm>
          <a:off x="567531" y="1833084"/>
          <a:ext cx="8237537" cy="2613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6137"/>
                <a:gridCol w="1371600"/>
                <a:gridCol w="1143000"/>
                <a:gridCol w="1066800"/>
              </a:tblGrid>
              <a:tr h="3530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24 000,00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«Организация и проведение мероприятий по гражданскому и патриотическому воспитанию граждан»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3 000,00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«Повышение престижа военной службы в молодежной среде и реализация комплекса воспитательных и развивающих мероприятий для допризывной молодежи»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21 000,00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06500" y="1144428"/>
            <a:ext cx="7391400" cy="62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азвитие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 совершенствование системы гражданско-патриотического воспитания граждан в Велижском районе.</a:t>
            </a:r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5800" y="76200"/>
            <a:ext cx="8237538" cy="93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b="1" dirty="0" smtClean="0">
              <a:latin typeface="Georgia" pitchFamily="18" charset="0"/>
            </a:endParaRP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b="1" dirty="0">
              <a:latin typeface="Georgia" pitchFamily="18" charset="0"/>
            </a:endParaRP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b="1" dirty="0" smtClean="0">
              <a:latin typeface="Georgia" pitchFamily="18" charset="0"/>
            </a:endParaRP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b="1" dirty="0">
              <a:latin typeface="Georgia" pitchFamily="18" charset="0"/>
            </a:endParaRP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b="1" dirty="0" smtClean="0">
              <a:latin typeface="Georgia" pitchFamily="18" charset="0"/>
            </a:endParaRP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b="1" dirty="0">
              <a:latin typeface="Georgia" pitchFamily="18" charset="0"/>
            </a:endParaRP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b="1" dirty="0" smtClean="0">
              <a:latin typeface="Georgia" pitchFamily="18" charset="0"/>
            </a:endParaRP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b="1" dirty="0">
              <a:latin typeface="Georgia" pitchFamily="18" charset="0"/>
            </a:endParaRP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b="1" dirty="0" smtClean="0">
              <a:latin typeface="Georgia" pitchFamily="18" charset="0"/>
            </a:endParaRPr>
          </a:p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b="1" dirty="0" smtClean="0">
                <a:latin typeface="Georgia" pitchFamily="18" charset="0"/>
              </a:rPr>
              <a:t>Муниципальная </a:t>
            </a:r>
            <a:r>
              <a:rPr lang="ru-RU" altLang="ru-RU" b="1" dirty="0">
                <a:latin typeface="Georgia" pitchFamily="18" charset="0"/>
              </a:rPr>
              <a:t>программа</a:t>
            </a:r>
            <a:br>
              <a:rPr lang="ru-RU" altLang="ru-RU" b="1" dirty="0">
                <a:latin typeface="Georgia" pitchFamily="18" charset="0"/>
              </a:rPr>
            </a:br>
            <a:r>
              <a:rPr lang="ru-RU" altLang="ru-RU" b="1" dirty="0">
                <a:latin typeface="Georgia" pitchFamily="18" charset="0"/>
              </a:rPr>
              <a:t>«Развитие физической культуры и спорта в муниципальном образовании «</a:t>
            </a:r>
            <a:r>
              <a:rPr lang="ru-RU" altLang="ru-RU" b="1" dirty="0" err="1">
                <a:latin typeface="Georgia" pitchFamily="18" charset="0"/>
              </a:rPr>
              <a:t>Велижский</a:t>
            </a:r>
            <a:r>
              <a:rPr lang="ru-RU" altLang="ru-RU" b="1" dirty="0">
                <a:latin typeface="Georgia" pitchFamily="18" charset="0"/>
              </a:rPr>
              <a:t> муниципальный округ» </a:t>
            </a:r>
          </a:p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b="1" dirty="0">
                <a:latin typeface="Georgia" pitchFamily="18" charset="0"/>
              </a:rPr>
              <a:t>Смоленской области </a:t>
            </a: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3048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5800" y="1012606"/>
            <a:ext cx="7772400" cy="3330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«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создание условий для укрепления здоровья населения путем развития инфраструктуры спорта,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популяризации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массового спорта 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приобщения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различных слоев общества к регулярным занятиям физической культурой и спортом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»</a:t>
            </a:r>
          </a:p>
          <a:p>
            <a:pPr indent="360000"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Целевые </a:t>
            </a:r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показатели реализации </a:t>
            </a:r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муниципальной программы: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Увеличение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удельного веса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населения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района, систематически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занимающегося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физической культурой и спортом;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Увеличение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доли учащихся,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занимающихся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в спортивных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школах.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5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457200"/>
            <a:ext cx="7704137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4267200"/>
            <a:ext cx="312420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9263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9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06175"/>
            <a:ext cx="173978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7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687" y="5306175"/>
            <a:ext cx="16764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63500" y="18736"/>
            <a:ext cx="8839200" cy="133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Профилактика безопасности и 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правонарушений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ru-RU" altLang="ru-RU" sz="20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программа «Комплексные меры противодействия злоупотребления наркотиками и их незаконному обороту в Велижском 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201931"/>
              </p:ext>
            </p:extLst>
          </p:nvPr>
        </p:nvGraphicFramePr>
        <p:xfrm>
          <a:off x="495300" y="2819400"/>
          <a:ext cx="8331200" cy="207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1447800"/>
                <a:gridCol w="1467757"/>
                <a:gridCol w="1338943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2027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5 000,00 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«Организация и проведение мероприятий, связанных с противодействием злоупотреблению наркотиками и их незаконному обороту»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5000,00</a:t>
                      </a:r>
                      <a:endParaRPr lang="ru-RU" sz="14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713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20" y="5306175"/>
            <a:ext cx="1995480" cy="1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3700" y="1447800"/>
            <a:ext cx="84328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</a:t>
            </a:r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программы</a:t>
            </a:r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 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Недопущение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на территории района роста граждан, злоупотребляющих наркотическими средствами и психотропными веществами, а также курительными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смесями;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Снижение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преступлений и правонарушений в сфере незаконного оборота наркотиков, совершенных на территории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района.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«Комплексные меры профилактики правонарушений и усилению борьбы с преступностью в Велижском районе»</a:t>
            </a:r>
            <a:r>
              <a:rPr lang="ru-RU" altLang="ru-RU" sz="18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18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1400" b="1" dirty="0" smtClean="0"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latin typeface="Georgia" panose="02040502050405020303" pitchFamily="18" charset="0"/>
              </a:rPr>
              <a:t>Обеспечение безопасности граждан на территории </a:t>
            </a:r>
            <a:r>
              <a:rPr lang="ru-RU" sz="1400" dirty="0" err="1">
                <a:latin typeface="Georgia" panose="02040502050405020303" pitchFamily="18" charset="0"/>
              </a:rPr>
              <a:t>Велижского</a:t>
            </a:r>
            <a:r>
              <a:rPr lang="ru-RU" sz="1400" dirty="0">
                <a:latin typeface="Georgia" panose="02040502050405020303" pitchFamily="18" charset="0"/>
              </a:rPr>
              <a:t> района. </a:t>
            </a:r>
            <a:endParaRPr lang="ru-RU" sz="1400" b="1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b="1" dirty="0" smtClean="0">
                <a:latin typeface="Georgia" panose="02040502050405020303" pitchFamily="18" charset="0"/>
              </a:rPr>
              <a:t>Целевые показатели реализации муниципальной программы: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1. </a:t>
            </a:r>
            <a:r>
              <a:rPr lang="ru-RU" sz="1400" dirty="0">
                <a:latin typeface="Georgia" panose="02040502050405020303" pitchFamily="18" charset="0"/>
              </a:rPr>
              <a:t>Снижение количества правонарушений, совершаемых несовершеннолетними до 23,5% от общего количества правонарушений к 2027 году;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2. </a:t>
            </a:r>
            <a:r>
              <a:rPr lang="ru-RU" sz="1400" dirty="0">
                <a:latin typeface="Georgia" panose="02040502050405020303" pitchFamily="18" charset="0"/>
              </a:rPr>
              <a:t>Снижение количества преступлений, совершаемых несовершеннолетними до 49% от общего количества преступлений к 2027 году.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endParaRPr lang="ru-RU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145105"/>
              </p:ext>
            </p:extLst>
          </p:nvPr>
        </p:nvGraphicFramePr>
        <p:xfrm>
          <a:off x="457200" y="2667000"/>
          <a:ext cx="8382000" cy="38084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52999"/>
                <a:gridCol w="1219200"/>
                <a:gridCol w="1143000"/>
                <a:gridCol w="1066801"/>
              </a:tblGrid>
              <a:tr h="4055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на 2025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9" marB="45729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на 2026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9" marB="45729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на 2027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9" marB="45729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870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l"/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effectLst/>
                          <a:latin typeface="+mn-lt"/>
                        </a:rPr>
                        <a:t>1 058 857,00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971 905,00 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900 </a:t>
                      </a:r>
                      <a:r>
                        <a:rPr lang="ru-RU" sz="1400" b="1" dirty="0" smtClean="0">
                          <a:effectLst/>
                          <a:latin typeface="+mn-lt"/>
                        </a:rPr>
                        <a:t>172,00 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4097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effectLst/>
                          <a:latin typeface="Georgia" panose="02040502050405020303" pitchFamily="18" charset="0"/>
                        </a:rPr>
                        <a:t>Комплекс процессных мероприятий «Проведение мероприятий по предупреждению правонарушений и антиобщественных действий несовершеннолетних и молодежи, выявление и устранение причин и условий, способствующих этому»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533 905,00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485 905,00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485 905,00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28778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effectLst/>
                          <a:latin typeface="Georgia" panose="02040502050405020303" pitchFamily="18" charset="0"/>
                        </a:rPr>
                        <a:t>Комплекс процессных мероприятий «Проведение мероприятий по снижению криминогенной активности в общественных местах и на улицах района»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506 000,00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486 000,00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486 000,00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28778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effectLst/>
                          <a:latin typeface="Georgia" panose="02040502050405020303" pitchFamily="18" charset="0"/>
                        </a:rPr>
                        <a:t>Комплекс процессных мероприятий  «Проведение мероприятий по вовлечению граждан в предупреждение и раскрытие правонарушений»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+mn-lt"/>
                        </a:rPr>
                        <a:t>18 952,00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5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228600"/>
            <a:ext cx="78486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«Профилактика терроризма и экстремизма на территории муниципального образования «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муниципальный округ» Смоленской области 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1400" b="1" dirty="0" smtClean="0">
                <a:latin typeface="Georgia" panose="02040502050405020303" pitchFamily="18" charset="0"/>
              </a:rPr>
              <a:t>Цель муниципальной программы: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>
                <a:latin typeface="Georgia" panose="02040502050405020303" pitchFamily="18" charset="0"/>
              </a:rPr>
              <a:t>Профилактика терроризма и экстремизма на территории муниципального образования «</a:t>
            </a:r>
            <a:r>
              <a:rPr lang="ru-RU" sz="1400" dirty="0" err="1"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latin typeface="Georgia" panose="02040502050405020303" pitchFamily="18" charset="0"/>
              </a:rPr>
              <a:t> муниципальный округ» Смоленской </a:t>
            </a:r>
            <a:r>
              <a:rPr lang="ru-RU" sz="1400" dirty="0" smtClean="0">
                <a:latin typeface="Georgia" panose="02040502050405020303" pitchFamily="18" charset="0"/>
              </a:rPr>
              <a:t>области.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400" b="1" dirty="0" smtClean="0">
                <a:latin typeface="Georgia" panose="02040502050405020303" pitchFamily="18" charset="0"/>
              </a:rPr>
              <a:t> Задачи:</a:t>
            </a:r>
          </a:p>
          <a:p>
            <a:pPr marL="0" indent="360000" algn="just">
              <a:spcBef>
                <a:spcPts val="0"/>
              </a:spcBef>
              <a:buAutoNum type="arabicPeriod"/>
            </a:pPr>
            <a:r>
              <a:rPr lang="ru-RU" sz="1400" dirty="0" smtClean="0">
                <a:latin typeface="Georgia" panose="02040502050405020303" pitchFamily="18" charset="0"/>
              </a:rPr>
              <a:t>Вовлечение </a:t>
            </a:r>
            <a:r>
              <a:rPr lang="ru-RU" sz="1400" dirty="0">
                <a:latin typeface="Georgia" panose="02040502050405020303" pitchFamily="18" charset="0"/>
              </a:rPr>
              <a:t>в работу по предупреждению терроризма и экстремизма общественных объединений и организаций, национальных общественных организаций, религиозных организаций и общин, культурных и просветительных учреждений, средств массовой информации, предприятий и организаций всех форм собственности</a:t>
            </a:r>
            <a:r>
              <a:rPr lang="ru-RU" sz="1400" dirty="0" smtClean="0">
                <a:latin typeface="Georgia" panose="02040502050405020303" pitchFamily="18" charset="0"/>
              </a:rPr>
              <a:t>;</a:t>
            </a:r>
          </a:p>
          <a:p>
            <a:pPr marL="0" indent="360000" algn="just">
              <a:spcBef>
                <a:spcPts val="0"/>
              </a:spcBef>
              <a:buAutoNum type="arabicPeriod"/>
            </a:pPr>
            <a:r>
              <a:rPr lang="ru-RU" sz="1400" dirty="0">
                <a:latin typeface="Georgia" panose="02040502050405020303" pitchFamily="18" charset="0"/>
              </a:rPr>
              <a:t>П</a:t>
            </a:r>
            <a:r>
              <a:rPr lang="ru-RU" sz="1400" dirty="0" smtClean="0">
                <a:latin typeface="Georgia" panose="02040502050405020303" pitchFamily="18" charset="0"/>
              </a:rPr>
              <a:t>рофилактика </a:t>
            </a:r>
            <a:r>
              <a:rPr lang="ru-RU" sz="1400" dirty="0">
                <a:latin typeface="Georgia" panose="02040502050405020303" pitchFamily="18" charset="0"/>
              </a:rPr>
              <a:t>терроризма и экстремизма в образовательных учреждениях</a:t>
            </a:r>
            <a:r>
              <a:rPr lang="ru-RU" sz="1400" dirty="0" smtClean="0">
                <a:latin typeface="Georgia" panose="02040502050405020303" pitchFamily="18" charset="0"/>
              </a:rPr>
              <a:t>;</a:t>
            </a:r>
          </a:p>
          <a:p>
            <a:pPr marL="0" indent="360000" algn="just">
              <a:spcBef>
                <a:spcPts val="0"/>
              </a:spcBef>
              <a:buFont typeface="Arial" charset="0"/>
              <a:buAutoNum type="arabicPeriod"/>
            </a:pPr>
            <a:r>
              <a:rPr lang="ru-RU" sz="1400" dirty="0">
                <a:latin typeface="Georgia" panose="02040502050405020303" pitchFamily="18" charset="0"/>
              </a:rPr>
              <a:t>П</a:t>
            </a:r>
            <a:r>
              <a:rPr lang="ru-RU" sz="1400" dirty="0" smtClean="0">
                <a:latin typeface="Georgia" panose="02040502050405020303" pitchFamily="18" charset="0"/>
              </a:rPr>
              <a:t>овышение </a:t>
            </a:r>
            <a:r>
              <a:rPr lang="ru-RU" sz="1400" dirty="0">
                <a:latin typeface="Georgia" panose="02040502050405020303" pitchFamily="18" charset="0"/>
              </a:rPr>
              <a:t>уровня антитеррористической защиты населения, недопущение проявлений политического, этнического и религиозного экстремизма.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792853"/>
              </p:ext>
            </p:extLst>
          </p:nvPr>
        </p:nvGraphicFramePr>
        <p:xfrm>
          <a:off x="914400" y="3886200"/>
          <a:ext cx="7543801" cy="1798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1331259"/>
                <a:gridCol w="1331259"/>
                <a:gridCol w="1109383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2027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  <a:tr h="4267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ctr"/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1 000,00 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0,00 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0,00</a:t>
                      </a:r>
                      <a:endParaRPr lang="ru-RU" sz="14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79119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"Активизация профилактической и информационно-пропагандистской работы"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1000,00 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25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228600" y="304800"/>
            <a:ext cx="88392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«Укрепление общественного здоровья»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286471"/>
              </p:ext>
            </p:extLst>
          </p:nvPr>
        </p:nvGraphicFramePr>
        <p:xfrm>
          <a:off x="1752600" y="4876800"/>
          <a:ext cx="6400800" cy="9144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2027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2 000,00</a:t>
                      </a:r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96900" y="881854"/>
            <a:ext cx="8458200" cy="373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Цели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лучшение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здоровья населения, качества жизни граждан, формирование культуры общественного здоровья, ответственного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отношения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к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здоровью.</a:t>
            </a:r>
          </a:p>
          <a:p>
            <a:pPr indent="360000" algn="just"/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Целевые показатели реализации программы: </a:t>
            </a:r>
          </a:p>
          <a:p>
            <a:pPr indent="360000" algn="just"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Увеличение числа граждан, охваченных профилактическими мероприятиями по 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противодей-ствию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потреблению табака, алкоголя, мотивации к ведению здорового образа жизни, до 71 % от общего числа населения к 2027 году.</a:t>
            </a: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>
              <a:buFontTx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Снижение распространенности потребления табака среди населения муниципального образования до 35% от общей численности взрослого населения муниципального образования к 2027 году.</a:t>
            </a:r>
          </a:p>
          <a:p>
            <a:pPr indent="360000" algn="just"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Увеличение доли граждан, систематически занимающихся физической культурой и спортом, в общей численности населения муниципального образования до 25,0 % к 2027 году. </a:t>
            </a:r>
          </a:p>
          <a:p>
            <a:pPr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54100" y="361458"/>
            <a:ext cx="7467600" cy="93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Муниципальная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программа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«Охрана окружающей среды на территории муниципального образования «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муниципальный округ» Смоленской области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136030"/>
              </p:ext>
            </p:extLst>
          </p:nvPr>
        </p:nvGraphicFramePr>
        <p:xfrm>
          <a:off x="825500" y="4419600"/>
          <a:ext cx="7696200" cy="20421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08400"/>
                <a:gridCol w="1371600"/>
                <a:gridCol w="1447800"/>
                <a:gridCol w="1168400"/>
              </a:tblGrid>
              <a:tr h="2647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00B050"/>
                    </a:solidFill>
                  </a:tcPr>
                </a:tc>
              </a:tr>
              <a:tr h="541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119 500,00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131 900,00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135 600,00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81371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«Чистая территория муниципального образования «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Велижский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муниципальный округ» Смоленской области»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119 500,00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131 900,00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135 600,00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39800" y="1295400"/>
            <a:ext cx="7696200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Цели муниципальной программы: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Улучшение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экологической ситуации на территории Велижского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района;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Сохранение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чистоты природных территорий и природного биологического разнообразия;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3.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Снижение вредного воздействия на окружающую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среду.</a:t>
            </a:r>
          </a:p>
          <a:p>
            <a:pPr indent="360000" algn="just"/>
            <a:endParaRPr lang="ru-RU" sz="14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Целевые показатели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Увеличение объема ликвидированных несанкционированных свалок к 2028 г. до 1100 куб. м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indent="360000" algn="just"/>
            <a:endParaRPr lang="ru-RU" sz="14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Задачи муниципальной </a:t>
            </a:r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программы:</a:t>
            </a:r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Сохранение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природы, информирование об актуальных проблемах и состоянии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экологии;</a:t>
            </a:r>
          </a:p>
          <a:p>
            <a:pPr indent="360000"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Развитие и совершенствование системы обращения с отходами. </a:t>
            </a:r>
            <a:endParaRPr lang="ru-RU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620000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бюджетной системы муниципального образования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Велижский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округ» Смоленской области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190694"/>
              </p:ext>
            </p:extLst>
          </p:nvPr>
        </p:nvGraphicFramePr>
        <p:xfrm>
          <a:off x="685800" y="1524000"/>
          <a:ext cx="7620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72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066800" y="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Georgia" pitchFamily="18" charset="0"/>
              </a:rPr>
              <a:t>Муниципальная </a:t>
            </a:r>
            <a:r>
              <a:rPr lang="ru-RU" altLang="ru-RU" sz="1600" b="1" dirty="0" smtClean="0">
                <a:solidFill>
                  <a:srgbClr val="002060"/>
                </a:solidFill>
                <a:latin typeface="Georgia" pitchFamily="18" charset="0"/>
              </a:rPr>
              <a:t>программа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«Создание благоприятного предпринимательского климата на территории муниципального образования «</a:t>
            </a:r>
            <a:r>
              <a:rPr lang="ru-RU" sz="16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муниципальный округ»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Смоленской области</a:t>
            </a:r>
            <a:endParaRPr lang="ru-RU" alt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691903"/>
              </p:ext>
            </p:extLst>
          </p:nvPr>
        </p:nvGraphicFramePr>
        <p:xfrm>
          <a:off x="604630" y="4419600"/>
          <a:ext cx="8153400" cy="1656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7144"/>
                <a:gridCol w="1195002"/>
                <a:gridCol w="1045627"/>
                <a:gridCol w="1045627"/>
              </a:tblGrid>
              <a:tr h="5334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  <a:tr h="391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37 000,00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37 000,00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05572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благоприятных условий для развития малого и среднего предпринимательства»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37 000,00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37 000,00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09600" y="914400"/>
            <a:ext cx="8153400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3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Обеспечение благоприятных условий для развития малого и среднего предпринимательства и повышение его вклада в экономику муниципального образования «</a:t>
            </a:r>
            <a:r>
              <a:rPr lang="ru-RU" sz="13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 муниципальный округ» Смоленской области</a:t>
            </a:r>
            <a:endParaRPr lang="ru-RU" sz="1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3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Задачи:</a:t>
            </a: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Имущественная поддержка субъектов малого предпринимательства;</a:t>
            </a:r>
            <a:endParaRPr lang="ru-RU" sz="1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Совершенствование нормативной правовой базы и мониторинг деятельности субъектов малого и среднего предпринимательства;</a:t>
            </a:r>
            <a:endParaRPr lang="ru-RU" sz="1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Предоставление субъектам малого и среднего предпринимательства организационной, информационной и консультационной поддержки;</a:t>
            </a:r>
            <a:endParaRPr lang="ru-RU" sz="1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4.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Содействию росту конкурентоспособности и продвижению продукции субъектов малого и среднего предпринимательства на товарные рынки;</a:t>
            </a:r>
            <a:endParaRPr lang="ru-RU" sz="1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5.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Мероприятия по организации и проведению информационной компании по формированию положительного образа предпринимателя, популяризация предпринимательства в обществе;</a:t>
            </a:r>
            <a:endParaRPr lang="ru-RU" sz="1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6.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Организация работы совещательных органов по малому и среднему предпринимательству;</a:t>
            </a:r>
            <a:endParaRPr lang="ru-RU" sz="13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7. </a:t>
            </a:r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Мероприятия по решению кадровых проблем субъектов малого предпринимательства</a:t>
            </a:r>
            <a:r>
              <a:rPr lang="ru-RU" sz="1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indent="360000" algn="just"/>
            <a:r>
              <a:rPr lang="ru-RU" sz="1300" dirty="0">
                <a:solidFill>
                  <a:schemeClr val="tx1"/>
                </a:solidFill>
                <a:latin typeface="Georgia" panose="02040502050405020303" pitchFamily="18" charset="0"/>
              </a:rPr>
              <a:t>8. Обеспечение благоприятных условий для развития малого и среднего предпринимательства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1265165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6375" y="257175"/>
            <a:ext cx="8763000" cy="45519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cap="all" dirty="0" smtClean="0">
                <a:latin typeface="Georgia" panose="02040502050405020303" pitchFamily="18" charset="0"/>
              </a:rPr>
              <a:t>Социальное обеспечение граждан в 2025-2027 </a:t>
            </a:r>
            <a:r>
              <a:rPr lang="ru-RU" sz="1800" b="1" cap="all" dirty="0" smtClean="0">
                <a:latin typeface="Georgia" panose="02040502050405020303" pitchFamily="18" charset="0"/>
              </a:rPr>
              <a:t>годах</a:t>
            </a:r>
            <a:endParaRPr lang="ru-RU" sz="1800" cap="all" dirty="0" smtClean="0">
              <a:latin typeface="Georgia" panose="02040502050405020303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064590" y="669068"/>
            <a:ext cx="7467600" cy="89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600" b="1" dirty="0">
                <a:latin typeface="Georgia" pitchFamily="18" charset="0"/>
              </a:rPr>
              <a:t>Муниципальная программа «Обеспечение жильем молодых семей на территории муниципального образования «</a:t>
            </a:r>
            <a:r>
              <a:rPr lang="ru-RU" altLang="ru-RU" sz="1600" b="1" dirty="0" err="1">
                <a:latin typeface="Georgia" pitchFamily="18" charset="0"/>
              </a:rPr>
              <a:t>Велижский</a:t>
            </a:r>
            <a:r>
              <a:rPr lang="ru-RU" altLang="ru-RU" sz="1600" b="1" dirty="0">
                <a:latin typeface="Georgia" pitchFamily="18" charset="0"/>
              </a:rPr>
              <a:t> </a:t>
            </a:r>
            <a:r>
              <a:rPr lang="ru-RU" altLang="ru-RU" sz="1600" b="1" dirty="0" smtClean="0">
                <a:latin typeface="Georgia" pitchFamily="18" charset="0"/>
              </a:rPr>
              <a:t>муниципальный округ» Смоленской области»</a:t>
            </a:r>
            <a:endParaRPr lang="ru-RU" altLang="ru-RU" sz="1600" b="1" dirty="0"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2000" y="1521994"/>
            <a:ext cx="8026400" cy="2592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Цель муниципальной программы: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поддержка органами местного самоуправления муниципального образования «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район» решения жилищной проблемы молодых семей, проживающих на территории муниципального образования «</a:t>
            </a:r>
            <a:r>
              <a:rPr lang="ru-RU" sz="1400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 район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»,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признанных в установленном порядке, нуждающимися в улучшении жилищных условий </a:t>
            </a: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endParaRPr lang="en-US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indent="360000" algn="just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Задачи </a:t>
            </a:r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муниципальной программы</a:t>
            </a:r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Предоставление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молодым семьям социальных выплат на приобретение жилого помещения или создание объекта индивидуального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жилищного;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2. Создание условий для привлечение молодыми семьями собственных средств, дополнительных финансовых средств банков и других организаций, предоставляющих ипотечные жилищные кредиты и займы на приобретение жилого помещения или создание объекта индивидуального жилищного строительства.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643726"/>
              </p:ext>
            </p:extLst>
          </p:nvPr>
        </p:nvGraphicFramePr>
        <p:xfrm>
          <a:off x="710095" y="4253337"/>
          <a:ext cx="8078306" cy="22998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51593"/>
                <a:gridCol w="1260305"/>
                <a:gridCol w="1288414"/>
                <a:gridCol w="1377994"/>
              </a:tblGrid>
              <a:tr h="3463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2027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  <a:tr h="6234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1 549 414,26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1 548 028,55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1 157 555,78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44381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«Предоставление молодым семьям социальных выплат на приобретение жилого помещения или создание объекта индивидуального жилищного строительства»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1 549 414,26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548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028,55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1 157 555,78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ru-RU" sz="1600" b="1" dirty="0">
                <a:latin typeface="Georgia" panose="02040502050405020303" pitchFamily="18" charset="0"/>
              </a:rPr>
              <a:t>Муниципальная программа «Поддержка общественных организаций муниципального образования «</a:t>
            </a:r>
            <a:r>
              <a:rPr lang="ru-RU" sz="1600" b="1" dirty="0" err="1">
                <a:latin typeface="Georgia" panose="02040502050405020303" pitchFamily="18" charset="0"/>
              </a:rPr>
              <a:t>Велижский</a:t>
            </a:r>
            <a:r>
              <a:rPr lang="ru-RU" sz="1600" b="1" dirty="0">
                <a:latin typeface="Georgia" panose="02040502050405020303" pitchFamily="18" charset="0"/>
              </a:rPr>
              <a:t> муниципальный округ» Смоленской области»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2286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300" b="1" dirty="0" smtClean="0">
                <a:latin typeface="Georgia" panose="02040502050405020303" pitchFamily="18" charset="0"/>
              </a:rPr>
              <a:t>Цель </a:t>
            </a:r>
            <a:r>
              <a:rPr lang="ru-RU" sz="1300" b="1" dirty="0">
                <a:latin typeface="Georgia" panose="02040502050405020303" pitchFamily="18" charset="0"/>
              </a:rPr>
              <a:t>муниципальной программы: </a:t>
            </a:r>
            <a:r>
              <a:rPr lang="ru-RU" sz="1300" dirty="0">
                <a:latin typeface="Georgia" panose="02040502050405020303" pitchFamily="18" charset="0"/>
              </a:rPr>
              <a:t>стабильное повышение качества и уровня жизни отдельных категорий граждан из числа лиц, замещавших муниципальные должности, должности муниципальной службы (муниципальные должности муниципальной службы) в органах местного самоуправления муниципального образования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</a:t>
            </a:r>
            <a:r>
              <a:rPr lang="ru-RU" sz="1300" dirty="0" smtClean="0">
                <a:latin typeface="Georgia" panose="02040502050405020303" pitchFamily="18" charset="0"/>
              </a:rPr>
              <a:t>области</a:t>
            </a:r>
          </a:p>
          <a:p>
            <a:pPr marL="0" indent="0" algn="just">
              <a:buNone/>
            </a:pPr>
            <a:r>
              <a:rPr lang="ru-RU" sz="1300" b="1" dirty="0" smtClean="0">
                <a:latin typeface="Georgia" panose="02040502050405020303" pitchFamily="18" charset="0"/>
              </a:rPr>
              <a:t>Задачи </a:t>
            </a:r>
            <a:r>
              <a:rPr lang="ru-RU" sz="1300" b="1" dirty="0">
                <a:latin typeface="Georgia" panose="02040502050405020303" pitchFamily="18" charset="0"/>
              </a:rPr>
              <a:t>муниципальной </a:t>
            </a:r>
            <a:r>
              <a:rPr lang="ru-RU" sz="1300" b="1" dirty="0" smtClean="0">
                <a:latin typeface="Georgia" panose="02040502050405020303" pitchFamily="18" charset="0"/>
              </a:rPr>
              <a:t>программы: </a:t>
            </a:r>
          </a:p>
          <a:p>
            <a:pPr marL="0" indent="0" algn="just"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1. Назначение </a:t>
            </a:r>
            <a:r>
              <a:rPr lang="ru-RU" sz="1300" dirty="0">
                <a:latin typeface="Georgia" panose="02040502050405020303" pitchFamily="18" charset="0"/>
              </a:rPr>
              <a:t>и расчёт пенсии за выслугу лет лицам, замещавшим муниципальные должности, должности муниципальной службы (муниципальные должности муниципальной службы);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2. Обеспечение </a:t>
            </a:r>
            <a:r>
              <a:rPr lang="ru-RU" sz="1300" dirty="0">
                <a:latin typeface="Georgia" panose="02040502050405020303" pitchFamily="18" charset="0"/>
              </a:rPr>
              <a:t>своевременного перечисления средств из бюджета для реализации мероприятия муниципальной программы «Создание условий для эффективной деятельности Администрации муниципального образования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</a:t>
            </a:r>
            <a:r>
              <a:rPr lang="ru-RU" sz="1300" dirty="0" smtClean="0">
                <a:latin typeface="Georgia" panose="02040502050405020303" pitchFamily="18" charset="0"/>
              </a:rPr>
              <a:t>муниципальный </a:t>
            </a:r>
            <a:r>
              <a:rPr lang="ru-RU" sz="1300" dirty="0">
                <a:latin typeface="Georgia" panose="02040502050405020303" pitchFamily="18" charset="0"/>
              </a:rPr>
              <a:t>округ» Смоленской области</a:t>
            </a:r>
            <a:r>
              <a:rPr lang="ru-RU" sz="1300" dirty="0" smtClean="0">
                <a:latin typeface="Georgia" panose="02040502050405020303" pitchFamily="18" charset="0"/>
              </a:rPr>
              <a:t>.</a:t>
            </a:r>
          </a:p>
          <a:p>
            <a:pPr marL="0" indent="0" algn="just">
              <a:buNone/>
            </a:pPr>
            <a:endParaRPr lang="ru-RU" sz="13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300" dirty="0">
              <a:latin typeface="Georgia" panose="02040502050405020303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172741"/>
              </p:ext>
            </p:extLst>
          </p:nvPr>
        </p:nvGraphicFramePr>
        <p:xfrm>
          <a:off x="533400" y="3224690"/>
          <a:ext cx="8077200" cy="230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1752600"/>
                <a:gridCol w="1295400"/>
                <a:gridCol w="1371600"/>
              </a:tblGrid>
              <a:tr h="3586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2027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  <a:tr h="3586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8 826 500,00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8 826 500,00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8 826 500,00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53305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«Осуществление назначения, расчета и выплаты пенсии за выслугу лет лицам, замещавшим муниципальные должности, должности муниципальной службы (муниципальные должности муниципальной службы)»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8 826 500,00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8 826 500,00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8 826 500,00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38" y="4495800"/>
            <a:ext cx="3495261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5034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ru-RU" sz="1600" b="1" dirty="0">
                <a:latin typeface="Georgia" panose="02040502050405020303" pitchFamily="18" charset="0"/>
              </a:rPr>
              <a:t>Муниципальная программа «Поддержка общественных организаций муниципального образования «</a:t>
            </a:r>
            <a:r>
              <a:rPr lang="ru-RU" sz="1600" b="1" dirty="0" err="1">
                <a:latin typeface="Georgia" panose="02040502050405020303" pitchFamily="18" charset="0"/>
              </a:rPr>
              <a:t>Велижский</a:t>
            </a:r>
            <a:r>
              <a:rPr lang="ru-RU" sz="1600" b="1" dirty="0">
                <a:latin typeface="Georgia" panose="02040502050405020303" pitchFamily="18" charset="0"/>
              </a:rPr>
              <a:t> муниципальный округ» Смоленской области»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2286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300" b="1" dirty="0" smtClean="0">
                <a:latin typeface="Georgia" panose="02040502050405020303" pitchFamily="18" charset="0"/>
              </a:rPr>
              <a:t>Цель </a:t>
            </a:r>
            <a:r>
              <a:rPr lang="ru-RU" sz="1300" b="1" dirty="0">
                <a:latin typeface="Georgia" panose="02040502050405020303" pitchFamily="18" charset="0"/>
              </a:rPr>
              <a:t>муниципальной программы: </a:t>
            </a:r>
            <a:r>
              <a:rPr lang="ru-RU" sz="1300" dirty="0">
                <a:latin typeface="Georgia" panose="02040502050405020303" pitchFamily="18" charset="0"/>
              </a:rPr>
              <a:t>Создание правовых и экономических условий для поддержки общественных организаций социальной направленности муниципального образования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</a:t>
            </a:r>
            <a:r>
              <a:rPr lang="ru-RU" sz="1300" dirty="0" smtClean="0">
                <a:latin typeface="Georgia" panose="02040502050405020303" pitchFamily="18" charset="0"/>
              </a:rPr>
              <a:t>области</a:t>
            </a:r>
          </a:p>
          <a:p>
            <a:pPr marL="0" indent="0" algn="just">
              <a:buNone/>
            </a:pPr>
            <a:r>
              <a:rPr lang="ru-RU" sz="1300" b="1" dirty="0" smtClean="0">
                <a:latin typeface="Georgia" panose="02040502050405020303" pitchFamily="18" charset="0"/>
              </a:rPr>
              <a:t>Задачи </a:t>
            </a:r>
            <a:r>
              <a:rPr lang="ru-RU" sz="1300" b="1" dirty="0">
                <a:latin typeface="Georgia" panose="02040502050405020303" pitchFamily="18" charset="0"/>
              </a:rPr>
              <a:t>муниципальной </a:t>
            </a:r>
            <a:r>
              <a:rPr lang="ru-RU" sz="1300" b="1" dirty="0" smtClean="0">
                <a:latin typeface="Georgia" panose="02040502050405020303" pitchFamily="18" charset="0"/>
              </a:rPr>
              <a:t>программы: </a:t>
            </a:r>
          </a:p>
          <a:p>
            <a:pPr marL="0" indent="0" algn="just"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1. </a:t>
            </a:r>
            <a:r>
              <a:rPr lang="ru-RU" sz="1300" dirty="0">
                <a:latin typeface="Georgia" panose="02040502050405020303" pitchFamily="18" charset="0"/>
              </a:rPr>
              <a:t>Совершенствование нормативно-правовой базы в сфере поддержки общественных организаций социальной направленности муниципального образования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 области;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2. </a:t>
            </a:r>
            <a:r>
              <a:rPr lang="ru-RU" sz="1300" dirty="0">
                <a:latin typeface="Georgia" panose="02040502050405020303" pitchFamily="18" charset="0"/>
              </a:rPr>
              <a:t>Информационное обеспечение членов общественных организаций социальной </a:t>
            </a:r>
            <a:r>
              <a:rPr lang="ru-RU" sz="1300" dirty="0" smtClean="0">
                <a:latin typeface="Georgia" panose="02040502050405020303" pitchFamily="18" charset="0"/>
              </a:rPr>
              <a:t>направленности;</a:t>
            </a:r>
          </a:p>
          <a:p>
            <a:pPr marL="0" indent="0" algn="just"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3. Повышение </a:t>
            </a:r>
            <a:r>
              <a:rPr lang="ru-RU" sz="1300" dirty="0">
                <a:latin typeface="Georgia" panose="02040502050405020303" pitchFamily="18" charset="0"/>
              </a:rPr>
              <a:t>активности общественных организаций в процессе решения социально значимых проблем муниципального образования «</a:t>
            </a:r>
            <a:r>
              <a:rPr lang="ru-RU" sz="1300" dirty="0" err="1">
                <a:latin typeface="Georgia" panose="02040502050405020303" pitchFamily="18" charset="0"/>
              </a:rPr>
              <a:t>Велижский</a:t>
            </a:r>
            <a:r>
              <a:rPr lang="ru-RU" sz="1300" dirty="0">
                <a:latin typeface="Georgia" panose="02040502050405020303" pitchFamily="18" charset="0"/>
              </a:rPr>
              <a:t> муниципальный округ» Смоленской  области</a:t>
            </a: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3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3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829843"/>
              </p:ext>
            </p:extLst>
          </p:nvPr>
        </p:nvGraphicFramePr>
        <p:xfrm>
          <a:off x="533400" y="3352800"/>
          <a:ext cx="8001000" cy="2975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980"/>
                <a:gridCol w="1531620"/>
                <a:gridCol w="1447800"/>
                <a:gridCol w="13716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</a:p>
                    <a:p>
                      <a:pPr algn="ctr"/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На 202</a:t>
                      </a:r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6</a:t>
                      </a:r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год</a:t>
                      </a:r>
                    </a:p>
                    <a:p>
                      <a:pPr algn="ctr"/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Georgia" panose="02040502050405020303" pitchFamily="18" charset="0"/>
                        </a:rPr>
                        <a:t>На 202</a:t>
                      </a:r>
                      <a:r>
                        <a:rPr lang="en-US" sz="1400" smtClean="0">
                          <a:latin typeface="Georgia" panose="02040502050405020303" pitchFamily="18" charset="0"/>
                        </a:rPr>
                        <a:t>7</a:t>
                      </a:r>
                      <a:r>
                        <a:rPr lang="ru-RU" sz="140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год</a:t>
                      </a:r>
                    </a:p>
                    <a:p>
                      <a:pPr algn="ctr"/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Предусмотрено 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</a:p>
                    <a:p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420 000,00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«Создание условий для выполнения уставных задач Совета ветеранов войны, труда, Вооруженных сил и правоохранительных органов»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210 000,00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«Создание условий для выполнения уставных задач общества инвалидов»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210 000,00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6103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096962"/>
          </a:xfrm>
        </p:spPr>
        <p:txBody>
          <a:bodyPr/>
          <a:lstStyle/>
          <a:p>
            <a:pPr algn="l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Информация об объемах бюджетных ассигнований, направляемых на реализацию проектов</a:t>
            </a:r>
            <a:endParaRPr lang="ru-RU" sz="2000" i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524000"/>
            <a:ext cx="7010400" cy="4495800"/>
          </a:xfrm>
        </p:spPr>
        <p:txBody>
          <a:bodyPr/>
          <a:lstStyle/>
          <a:p>
            <a:pPr algn="ctr"/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 descr="http://sosh16maykop.ru/images/d8807455-a37d-4eaa-8afc-067e3cc3a3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-152400"/>
            <a:ext cx="2664296" cy="24558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279297"/>
              </p:ext>
            </p:extLst>
          </p:nvPr>
        </p:nvGraphicFramePr>
        <p:xfrm>
          <a:off x="457200" y="2163789"/>
          <a:ext cx="7581901" cy="3632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9537"/>
                <a:gridCol w="1539472"/>
                <a:gridCol w="1616446"/>
                <a:gridCol w="16164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2027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Региональный проект «Современная школа»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6 151 749,48 руб.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6 403 049,48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6 667 149,48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Региональный проект «Патриотическое воспитание граждан Российской Федерации»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 руб.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0,00руб.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 руб.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Ведомственный проект</a:t>
                      </a: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effectLst/>
                          <a:latin typeface="Georgia" panose="02040502050405020303" pitchFamily="18" charset="0"/>
                        </a:rPr>
                        <a:t>«Оказание государственной поддержки детям-сиротам, проживающим на территории Смоленской области, в обеспечении жильем»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3 243 826,40 руб.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3 720 715,00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1 081 275,50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Всего по проектам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9 395 575,88 руб.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10 123 764,48 руб.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7 748 424,98 руб.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1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</a:t>
            </a:r>
            <a:r>
              <a:rPr lang="ru-RU" altLang="ru-RU" sz="1800" dirty="0" err="1">
                <a:latin typeface="Georgia" pitchFamily="18" charset="0"/>
              </a:rPr>
              <a:t>Велижский</a:t>
            </a:r>
            <a:r>
              <a:rPr lang="ru-RU" altLang="ru-RU" sz="1800" dirty="0">
                <a:latin typeface="Georgia" pitchFamily="18" charset="0"/>
              </a:rPr>
              <a:t> </a:t>
            </a:r>
            <a:r>
              <a:rPr lang="ru-RU" altLang="ru-RU" sz="1800" dirty="0" smtClean="0">
                <a:latin typeface="Georgia" pitchFamily="18" charset="0"/>
              </a:rPr>
              <a:t>муниципальный округ» Смоленской области, </a:t>
            </a:r>
            <a:r>
              <a:rPr lang="ru-RU" altLang="ru-RU" sz="1800" dirty="0">
                <a:latin typeface="Georgia" pitchFamily="18" charset="0"/>
              </a:rPr>
              <a:t>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Georgia" pitchFamily="18" charset="0"/>
              </a:rPr>
              <a:t>«Бюджет для граждан»</a:t>
            </a:r>
            <a:r>
              <a:rPr lang="ru-RU" altLang="ru-RU" sz="1800" dirty="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</a:t>
            </a:r>
            <a:r>
              <a:rPr lang="ru-RU" altLang="ru-RU" sz="1800" dirty="0" err="1">
                <a:latin typeface="Georgia" pitchFamily="18" charset="0"/>
              </a:rPr>
              <a:t>Велижский</a:t>
            </a:r>
            <a:r>
              <a:rPr lang="ru-RU" altLang="ru-RU" sz="1800" dirty="0">
                <a:latin typeface="Georgia" pitchFamily="18" charset="0"/>
              </a:rPr>
              <a:t>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</a:t>
            </a:r>
            <a:r>
              <a:rPr lang="ru-RU" altLang="ru-RU" sz="1700" b="1" dirty="0" smtClean="0">
                <a:latin typeface="Georgia" pitchFamily="18" charset="0"/>
              </a:rPr>
              <a:t>муниципальный округ»</a:t>
            </a:r>
            <a:r>
              <a:rPr lang="ru-RU" altLang="ru-RU" sz="1700" b="1" dirty="0">
                <a:latin typeface="Georgia" pitchFamily="18" charset="0"/>
              </a:rPr>
              <a:t/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</a:t>
            </a:r>
            <a:r>
              <a:rPr lang="ru-RU" altLang="ru-RU" sz="1700" b="1" dirty="0" smtClean="0">
                <a:latin typeface="Georgia" pitchFamily="18" charset="0"/>
              </a:rPr>
              <a:t>окружного </a:t>
            </a:r>
            <a:r>
              <a:rPr lang="ru-RU" altLang="ru-RU" sz="1700" b="1" dirty="0">
                <a:latin typeface="Georgia" pitchFamily="18" charset="0"/>
              </a:rPr>
              <a:t>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457200"/>
            <a:ext cx="8077200" cy="97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муниципального образования 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Велижский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округ» Смоленской области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Объект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14875"/>
              </p:ext>
            </p:extLst>
          </p:nvPr>
        </p:nvGraphicFramePr>
        <p:xfrm>
          <a:off x="914401" y="1600200"/>
          <a:ext cx="7620000" cy="4311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518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dirty="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620000" cy="12954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Основные задачи бюджетной и налоговой политики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муниципального образования «</a:t>
            </a:r>
            <a:r>
              <a:rPr lang="ru-RU" sz="20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Велижский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 муниципальный округ» Смоленской области</a:t>
            </a:r>
            <a:b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 2025 и плановый период 2026 и 2027 годов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981200"/>
            <a:ext cx="7848600" cy="4114800"/>
          </a:xfrm>
        </p:spPr>
        <p:txBody>
          <a:bodyPr>
            <a:normAutofit lnSpcReduction="10000"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  <a:latin typeface="Georgia" panose="02040502050405020303" pitchFamily="18" charset="0"/>
              </a:rPr>
              <a:t>1</a:t>
            </a: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Сохранение устойчивости бюджетной системы муниципального образования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Велижский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муниципальный округ» Смоленской области и обеспечение долгосрочной сбалансированности бюджета муниципального образования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Велижский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муниципальный округ» Смоленской области.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2.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Создание условий для восстановления роста экономики, занятости и доходов населения, развития малого и среднего предпринимательства.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3.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Создание условий для привлечения инвестиций в экономику района в целях ее устойчивого развития и повышения конкурентоспособности.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4.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Укрепление доходной базы бюджета муниципального образования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Велижский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муниципальный округ» Смоленской области  за счет повышение эффективности администрирования налоговых и неналоговых доходов и мобилизации имеющихся резервов.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2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18360</TotalTime>
  <Words>6215</Words>
  <Application>Microsoft Office PowerPoint</Application>
  <PresentationFormat>Экран (4:3)</PresentationFormat>
  <Paragraphs>1024</Paragraphs>
  <Slides>65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65</vt:i4>
      </vt:variant>
    </vt:vector>
  </HeadingPairs>
  <TitlesOfParts>
    <vt:vector size="77" baseType="lpstr"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Грань</vt:lpstr>
      <vt:lpstr>Ион</vt:lpstr>
      <vt:lpstr>1_Savon</vt:lpstr>
      <vt:lpstr>Полосы</vt:lpstr>
      <vt:lpstr>Тема Office</vt:lpstr>
      <vt:lpstr>1_Легкий дым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17 декабря 2024 № 63 «о бюджете муниципального образования «Велижский муниципальный округ» Смоленской области на 2025 год и плановый период 2026 и 2027 годов» и направлен на увеличение степени информированности граждан о проводимой в Велижском округе бюджетной политики.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муниципальный округ» Смоленской области»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                                                                    Глоссарий            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 </vt:lpstr>
      <vt:lpstr>Структура бюджетной системы муниципального образования «Велижский муниципальный округ» Смоленской области</vt:lpstr>
      <vt:lpstr>Проект бюджета муниципального образования  «Велижский муниципальный округ» Смоленской области </vt:lpstr>
      <vt:lpstr>Бюджет</vt:lpstr>
      <vt:lpstr>Основные задачи бюджетной и налоговой политики  муниципального образования «Велижский муниципальный округ» Смоленской области  на 2025 и плановый период 2026 и 2027 годов </vt:lpstr>
      <vt:lpstr>Презентация PowerPoint</vt:lpstr>
      <vt:lpstr>Основные направления бюджетной политики на 2025-2027 годы </vt:lpstr>
      <vt:lpstr>Презентация PowerPoint</vt:lpstr>
      <vt:lpstr>Основные направления налоговой политики на 2025-2027 годы </vt:lpstr>
      <vt:lpstr>Презентация PowerPoint</vt:lpstr>
      <vt:lpstr>Прогноз социально-экономического развития муниципального образования «Велижский район» на 2024-2027 годы</vt:lpstr>
      <vt:lpstr>Прогноз социально-экономического развития муниципального образования «Велижский район» на 2024-2027 годы</vt:lpstr>
      <vt:lpstr>Темп роста численности населения за последние  5 лет в Велижском районе Смоленской области</vt:lpstr>
      <vt:lpstr>Исполнение бюджета муниципального образования «Велижский район» за предшествующие текущему годы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«Велижский муниципальный округ» Смоленской области на 2025 год, тыс. руб.</vt:lpstr>
      <vt:lpstr>Структура прогнозируемых налоговых и неналоговых доходов бюджета муниципального образования «Велижский муниципальный округ» Смоленской области на плановый период 2026 года, тыс. руб.</vt:lpstr>
      <vt:lpstr>Структура прогнозируемых налоговых и неналоговых доходов бюджета муниципального образования «Велижский муниципальный округ» Смоленской области  на плановый период 2027 года, тыс. руб.</vt:lpstr>
      <vt:lpstr>Презентация PowerPoint</vt:lpstr>
      <vt:lpstr>Планируемый Объем поступления межбюджетных трансфертов  в бюджет муниципального образования «Велижский муниципальный округ» смоленской области на 2025 год из общей суммы доходов,%.</vt:lpstr>
      <vt:lpstr>Планируемый Объем поступления межбюджетных трансфертов  в бюджет муниципального образования «Велижский район» на 2025 год из общей суммы доходов,%</vt:lpstr>
      <vt:lpstr>Планируемый Объем поступления межбюджетных трансфертов  в бюджет муниципального образования «Велижский район» на 2026 год из общей суммы доходов,%.</vt:lpstr>
      <vt:lpstr>Распределение расходов бюджета муниципального образования                 «Велижский муниципальный округ» Смоленской области на 2025 год, тыс. руб.</vt:lpstr>
      <vt:lpstr>Распределение расходов бюджета муниципального образования                 «Велижский муниципальный округ» Смоленской области на 2026 год, тыс. руб.</vt:lpstr>
      <vt:lpstr>Распределение расходов бюджета муниципального образования                 «Велижский муниципальный округ» Смоленской области на 2027 год, тыс. руб.</vt:lpstr>
      <vt:lpstr>Презентация PowerPoint</vt:lpstr>
      <vt:lpstr>Источники финансирования дефицита местного бюджета</vt:lpstr>
      <vt:lpstr>Презентация PowerPoint</vt:lpstr>
      <vt:lpstr>Перечень муниципальных программ муниципального образования «Велижский муниципальный округ» Смоленской области</vt:lpstr>
      <vt:lpstr>Муниципальная программа «Развитие образования и молодежной политики в муниципальном образовании «Велижский муниципальный округ» Смоленской области        </vt:lpstr>
      <vt:lpstr>Муниципальная программа «Развитие образования и молодежной политики в муниципальном образовании «Велижский муниципальный округ» Смоленской области </vt:lpstr>
      <vt:lpstr>Презентация PowerPoint</vt:lpstr>
      <vt:lpstr>Муниципальная программа «Создание условий для эффективной деятельности Администрации муниципального образования «Велижский муниципальный округ» Смоленской области </vt:lpstr>
      <vt:lpstr>Муниципальная программа «Создание условий для эффективной деятельности Администрации муниципального образования «Велижский муниципальный округ» Смоленской области » </vt:lpstr>
      <vt:lpstr>Муниципальная программа «Регистрация права муниципальной собственности муниципального образования «Велижский муниципальный округ» Смоленской области </vt:lpstr>
      <vt:lpstr>Презентация PowerPoint</vt:lpstr>
      <vt:lpstr>Муниципальная программа «Развитие культуры и туризма в муниципальном образовании «Велижский муниципальный округ» Смоленской области       </vt:lpstr>
      <vt:lpstr>Муниципальная программа «Развитие культуры и туризма в муниципальном образовании «Велижский муниципальный округ» Смоленской области</vt:lpstr>
      <vt:lpstr>Презентация PowerPoint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муниципальный округ» Смоленской области      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муниципальный округ» Смоленской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«Повышение безопасности дорожного движения в муниципальном образовании «Велижский муниципальный округ» Смоленской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«Комплексные меры профилактики правонарушений и усилению борьбы с преступностью в Велижском районе»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«Поддержка общественных организаций муниципального образования «Велижский муниципальный округ» Смоленской области»</vt:lpstr>
      <vt:lpstr>Муниципальная программа «Поддержка общественных организаций муниципального образования «Велижский муниципальный округ» Смоленской области»</vt:lpstr>
      <vt:lpstr>Информация об объемах бюджетных ассигнований, направляемых на реализацию проектов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Н.В. Яновская</cp:lastModifiedBy>
  <cp:revision>1997</cp:revision>
  <cp:lastPrinted>2024-12-24T08:46:05Z</cp:lastPrinted>
  <dcterms:created xsi:type="dcterms:W3CDTF">1601-01-01T00:00:00Z</dcterms:created>
  <dcterms:modified xsi:type="dcterms:W3CDTF">2024-12-27T13:54:06Z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