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64"/>
  </p:notesMasterIdLst>
  <p:sldIdLst>
    <p:sldId id="256" r:id="rId13"/>
    <p:sldId id="257" r:id="rId14"/>
    <p:sldId id="258" r:id="rId15"/>
    <p:sldId id="259" r:id="rId16"/>
    <p:sldId id="328" r:id="rId17"/>
    <p:sldId id="316" r:id="rId18"/>
    <p:sldId id="325" r:id="rId19"/>
    <p:sldId id="264" r:id="rId20"/>
    <p:sldId id="323" r:id="rId21"/>
    <p:sldId id="324" r:id="rId22"/>
    <p:sldId id="313" r:id="rId23"/>
    <p:sldId id="314" r:id="rId24"/>
    <p:sldId id="311" r:id="rId25"/>
    <p:sldId id="312" r:id="rId26"/>
    <p:sldId id="260" r:id="rId27"/>
    <p:sldId id="261" r:id="rId28"/>
    <p:sldId id="306" r:id="rId29"/>
    <p:sldId id="308" r:id="rId30"/>
    <p:sldId id="309" r:id="rId31"/>
    <p:sldId id="263" r:id="rId32"/>
    <p:sldId id="302" r:id="rId33"/>
    <p:sldId id="303" r:id="rId34"/>
    <p:sldId id="304" r:id="rId35"/>
    <p:sldId id="290" r:id="rId36"/>
    <p:sldId id="292" r:id="rId37"/>
    <p:sldId id="291" r:id="rId38"/>
    <p:sldId id="327" r:id="rId39"/>
    <p:sldId id="317" r:id="rId40"/>
    <p:sldId id="268" r:id="rId41"/>
    <p:sldId id="293" r:id="rId42"/>
    <p:sldId id="318" r:id="rId43"/>
    <p:sldId id="299" r:id="rId44"/>
    <p:sldId id="329" r:id="rId45"/>
    <p:sldId id="319" r:id="rId46"/>
    <p:sldId id="295" r:id="rId47"/>
    <p:sldId id="271" r:id="rId48"/>
    <p:sldId id="320" r:id="rId49"/>
    <p:sldId id="296" r:id="rId50"/>
    <p:sldId id="287" r:id="rId51"/>
    <p:sldId id="269" r:id="rId52"/>
    <p:sldId id="315" r:id="rId53"/>
    <p:sldId id="289" r:id="rId54"/>
    <p:sldId id="285" r:id="rId55"/>
    <p:sldId id="321" r:id="rId56"/>
    <p:sldId id="288" r:id="rId57"/>
    <p:sldId id="297" r:id="rId58"/>
    <p:sldId id="272" r:id="rId59"/>
    <p:sldId id="322" r:id="rId60"/>
    <p:sldId id="326" r:id="rId61"/>
    <p:sldId id="273" r:id="rId62"/>
    <p:sldId id="274" r:id="rId63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6092" autoAdjust="0"/>
  </p:normalViewPr>
  <p:slideViewPr>
    <p:cSldViewPr>
      <p:cViewPr varScale="1">
        <p:scale>
          <a:sx n="79" d="100"/>
          <a:sy n="79" d="100"/>
        </p:scale>
        <p:origin x="15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D95-44D0-B70D-3232DC7C57E0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D95-44D0-B70D-3232DC7C57E0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D95-44D0-B70D-3232DC7C57E0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D95-44D0-B70D-3232DC7C57E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4D95-44D0-B70D-3232DC7C57E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4D95-44D0-B70D-3232DC7C57E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4D95-44D0-B70D-3232DC7C57E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4D95-44D0-B70D-3232DC7C57E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4D95-44D0-B70D-3232DC7C57E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4D95-44D0-B70D-3232DC7C57E0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4D95-44D0-B70D-3232DC7C57E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4D95-44D0-B70D-3232DC7C57E0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95-44D0-B70D-3232DC7C57E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95-44D0-B70D-3232DC7C57E0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 formatCode="#,##0.00">
                  <c:v>25165.4</c:v>
                </c:pt>
                <c:pt idx="1">
                  <c:v>1883.1</c:v>
                </c:pt>
                <c:pt idx="2" formatCode="General">
                  <c:v>4.9000000000000004</c:v>
                </c:pt>
                <c:pt idx="3" formatCode="General">
                  <c:v>284.7</c:v>
                </c:pt>
                <c:pt idx="4" formatCode="General">
                  <c:v>961.3</c:v>
                </c:pt>
                <c:pt idx="5" formatCode="#,##0.00">
                  <c:v>3210.4</c:v>
                </c:pt>
                <c:pt idx="6" formatCode="#,##0.00">
                  <c:v>1147.7</c:v>
                </c:pt>
                <c:pt idx="7" formatCode="General">
                  <c:v>184.1</c:v>
                </c:pt>
                <c:pt idx="8" formatCode="#,##0.00">
                  <c:v>1749.4</c:v>
                </c:pt>
                <c:pt idx="9" formatCode="General">
                  <c:v>0</c:v>
                </c:pt>
                <c:pt idx="10" formatCode="General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95-44D0-B70D-3232DC7C5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Темп роста населения,</a:t>
            </a:r>
            <a:r>
              <a:rPr lang="ru-RU" sz="1800" baseline="0" dirty="0" smtClean="0">
                <a:solidFill>
                  <a:schemeClr val="tx1"/>
                </a:solidFill>
              </a:rPr>
              <a:t> %</a:t>
            </a:r>
            <a:endParaRPr lang="ru-RU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0615897333485492E-2"/>
                  <c:y val="-2.259565221696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09-4E4D-B9C2-7FB487E30FE4}"/>
                </c:ext>
              </c:extLst>
            </c:dLbl>
            <c:dLbl>
              <c:idx val="1"/>
              <c:layout>
                <c:manualLayout>
                  <c:x val="4.419077656053863E-2"/>
                  <c:y val="-2.1933045860910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09-4E4D-B9C2-7FB487E30FE4}"/>
                </c:ext>
              </c:extLst>
            </c:dLbl>
            <c:dLbl>
              <c:idx val="3"/>
              <c:layout>
                <c:manualLayout>
                  <c:x val="3.490335311346951E-2"/>
                  <c:y val="-3.37761250615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09-4E4D-B9C2-7FB487E30FE4}"/>
                </c:ext>
              </c:extLst>
            </c:dLbl>
            <c:dLbl>
              <c:idx val="4"/>
              <c:layout>
                <c:manualLayout>
                  <c:x val="4.9999999999999923E-3"/>
                  <c:y val="-4.293104553640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09-4E4D-B9C2-7FB487E30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10351</c:v>
                </c:pt>
                <c:pt idx="1">
                  <c:v>10173</c:v>
                </c:pt>
                <c:pt idx="2">
                  <c:v>10117</c:v>
                </c:pt>
                <c:pt idx="3">
                  <c:v>9843</c:v>
                </c:pt>
                <c:pt idx="4">
                  <c:v>8985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09-4E4D-B9C2-7FB487E30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220096"/>
        <c:axId val="210219312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1237113402061855E-2"/>
                  <c:y val="-2.5423728813559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09-4E4D-B9C2-7FB487E30FE4}"/>
                </c:ext>
              </c:extLst>
            </c:dLbl>
            <c:dLbl>
              <c:idx val="1"/>
              <c:layout>
                <c:manualLayout>
                  <c:x val="-4.1237113402061855E-2"/>
                  <c:y val="3.3898305084745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09-4E4D-B9C2-7FB487E30FE4}"/>
                </c:ext>
              </c:extLst>
            </c:dLbl>
            <c:dLbl>
              <c:idx val="2"/>
              <c:layout>
                <c:manualLayout>
                  <c:x val="-3.0927835051546455E-2"/>
                  <c:y val="7.6271186440677971E-2"/>
                </c:manualLayout>
              </c:layout>
              <c:tx>
                <c:rich>
                  <a:bodyPr/>
                  <a:lstStyle/>
                  <a:p>
                    <a:fld id="{6CD02FE2-B658-4904-B805-DF8C76E906CE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F09-4E4D-B9C2-7FB487E30FE4}"/>
                </c:ext>
              </c:extLst>
            </c:dLbl>
            <c:dLbl>
              <c:idx val="3"/>
              <c:layout>
                <c:manualLayout>
                  <c:x val="-3.0927835051546393E-2"/>
                  <c:y val="6.2146892655367235E-2"/>
                </c:manualLayout>
              </c:layout>
              <c:tx>
                <c:rich>
                  <a:bodyPr/>
                  <a:lstStyle/>
                  <a:p>
                    <a:fld id="{9C619421-8767-4580-9B0E-DC057F42534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F09-4E4D-B9C2-7FB487E30FE4}"/>
                </c:ext>
              </c:extLst>
            </c:dLbl>
            <c:dLbl>
              <c:idx val="4"/>
              <c:layout>
                <c:manualLayout>
                  <c:x val="-3.0927835051546518E-2"/>
                  <c:y val="4.2372881355932097E-2"/>
                </c:manualLayout>
              </c:layout>
              <c:tx>
                <c:rich>
                  <a:bodyPr/>
                  <a:lstStyle/>
                  <a:p>
                    <a:fld id="{63529398-096C-4AEF-9A21-B810F74D32AA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F09-4E4D-B9C2-7FB487E30F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98.22</c:v>
                </c:pt>
                <c:pt idx="1">
                  <c:v>98.280359385566612</c:v>
                </c:pt>
                <c:pt idx="2">
                  <c:v>99.449523247812849</c:v>
                </c:pt>
                <c:pt idx="3">
                  <c:v>97.291687259068894</c:v>
                </c:pt>
                <c:pt idx="4">
                  <c:v>91.283145382505339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F09-4E4D-B9C2-7FB487E30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213040"/>
        <c:axId val="210216176"/>
      </c:lineChart>
      <c:catAx>
        <c:axId val="2102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219312"/>
        <c:crosses val="autoZero"/>
        <c:auto val="1"/>
        <c:lblAlgn val="ctr"/>
        <c:lblOffset val="100"/>
        <c:noMultiLvlLbl val="0"/>
      </c:catAx>
      <c:valAx>
        <c:axId val="21021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220096"/>
        <c:crosses val="autoZero"/>
        <c:crossBetween val="between"/>
      </c:valAx>
      <c:valAx>
        <c:axId val="210216176"/>
        <c:scaling>
          <c:orientation val="minMax"/>
        </c:scaling>
        <c:delete val="0"/>
        <c:axPos val="r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213040"/>
        <c:crosses val="max"/>
        <c:crossBetween val="between"/>
      </c:valAx>
      <c:catAx>
        <c:axId val="210213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216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343-43DB-90ED-481F5C5E2B66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343-43DB-90ED-481F5C5E2B66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343-43DB-90ED-481F5C5E2B66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343-43DB-90ED-481F5C5E2B6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3343-43DB-90ED-481F5C5E2B6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3343-43DB-90ED-481F5C5E2B6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3343-43DB-90ED-481F5C5E2B6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3343-43DB-90ED-481F5C5E2B6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3343-43DB-90ED-481F5C5E2B6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3343-43DB-90ED-481F5C5E2B66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3343-43DB-90ED-481F5C5E2B6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3343-43DB-90ED-481F5C5E2B66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43-43DB-90ED-481F5C5E2B6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43-43DB-90ED-481F5C5E2B66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26838.7</c:v>
                </c:pt>
                <c:pt idx="1">
                  <c:v>1911.1</c:v>
                </c:pt>
                <c:pt idx="2" formatCode="General">
                  <c:v>296.10000000000002</c:v>
                </c:pt>
                <c:pt idx="3" formatCode="General">
                  <c:v>999.8</c:v>
                </c:pt>
                <c:pt idx="4" formatCode="General">
                  <c:v>4.2</c:v>
                </c:pt>
                <c:pt idx="5">
                  <c:v>3372.9</c:v>
                </c:pt>
                <c:pt idx="6">
                  <c:v>1193.5999999999999</c:v>
                </c:pt>
                <c:pt idx="7" formatCode="General">
                  <c:v>191.4</c:v>
                </c:pt>
                <c:pt idx="8">
                  <c:v>1081.2</c:v>
                </c:pt>
                <c:pt idx="9" formatCode="General">
                  <c:v>0</c:v>
                </c:pt>
                <c:pt idx="10" formatCode="General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343-43DB-90ED-481F5C5E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6C4-4BF2-9397-BEFA30D400DF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6C4-4BF2-9397-BEFA30D400DF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6C4-4BF2-9397-BEFA30D400DF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6C4-4BF2-9397-BEFA30D400D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76C4-4BF2-9397-BEFA30D400D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76C4-4BF2-9397-BEFA30D400D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76C4-4BF2-9397-BEFA30D400D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76C4-4BF2-9397-BEFA30D400D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76C4-4BF2-9397-BEFA30D400D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76C4-4BF2-9397-BEFA30D400D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76C4-4BF2-9397-BEFA30D400D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76C4-4BF2-9397-BEFA30D400DF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6C4-4BF2-9397-BEFA30D400D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C4-4BF2-9397-BEFA30D400DF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28997.3</c:v>
                </c:pt>
                <c:pt idx="1">
                  <c:v>1949.2</c:v>
                </c:pt>
                <c:pt idx="2" formatCode="General">
                  <c:v>307.89999999999998</c:v>
                </c:pt>
                <c:pt idx="3">
                  <c:v>1039.8</c:v>
                </c:pt>
                <c:pt idx="4" formatCode="General">
                  <c:v>3.6</c:v>
                </c:pt>
                <c:pt idx="5">
                  <c:v>3550.4</c:v>
                </c:pt>
                <c:pt idx="6">
                  <c:v>1241.3</c:v>
                </c:pt>
                <c:pt idx="7" formatCode="General">
                  <c:v>198.9</c:v>
                </c:pt>
                <c:pt idx="8">
                  <c:v>1083.7</c:v>
                </c:pt>
                <c:pt idx="9" formatCode="General">
                  <c:v>0</c:v>
                </c:pt>
                <c:pt idx="10" formatCode="General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C4-4BF2-9397-BEFA30D40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C485-4F6D-8CB7-EE2DC9153E0F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C485-4F6D-8CB7-EE2DC9153E0F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C485-4F6D-8CB7-EE2DC9153E0F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C485-4F6D-8CB7-EE2DC9153E0F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85-4F6D-8CB7-EE2DC9153E0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85-4F6D-8CB7-EE2DC9153E0F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74666.899999999994</c:v>
                </c:pt>
                <c:pt idx="1">
                  <c:v>137946.1</c:v>
                </c:pt>
                <c:pt idx="2">
                  <c:v>137946.1</c:v>
                </c:pt>
                <c:pt idx="3">
                  <c:v>27475.4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85-4F6D-8CB7-EE2DC9153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9CFB-4E42-8311-3A92C99B369E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9CFB-4E42-8311-3A92C99B369E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9CFB-4E42-8311-3A92C99B369E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9CFB-4E42-8311-3A92C99B369E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FB-4E42-8311-3A92C99B369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FB-4E42-8311-3A92C99B369E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128727.4</c:v>
                </c:pt>
                <c:pt idx="1">
                  <c:v>25779.599999999999</c:v>
                </c:pt>
                <c:pt idx="2">
                  <c:v>137505.79999999999</c:v>
                </c:pt>
                <c:pt idx="3">
                  <c:v>27349.599999999999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FB-4E42-8311-3A92C99B3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A02E-4543-91A3-D5D76D452CD6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A02E-4543-91A3-D5D76D452CD6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A02E-4543-91A3-D5D76D452CD6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A02E-4543-91A3-D5D76D452CD6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2E-4543-91A3-D5D76D452CD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2E-4543-91A3-D5D76D452CD6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126152</c:v>
                </c:pt>
                <c:pt idx="1">
                  <c:v>88340</c:v>
                </c:pt>
                <c:pt idx="2">
                  <c:v>141926.79999999999</c:v>
                </c:pt>
                <c:pt idx="3">
                  <c:v>27297.5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2E-4543-91A3-D5D76D452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FC2-49BA-B55E-D6F7F9E84B6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FC2-49BA-B55E-D6F7F9E84B6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FC2-49BA-B55E-D6F7F9E84B6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FC2-49BA-B55E-D6F7F9E84B6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FC2-49BA-B55E-D6F7F9E84B6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FC2-49BA-B55E-D6F7F9E84B6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FC2-49BA-B55E-D6F7F9E84B6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FC2-49BA-B55E-D6F7F9E84B6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2FC2-49BA-B55E-D6F7F9E84B6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2FC2-49BA-B55E-D6F7F9E84B6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40605.5</c:v>
                </c:pt>
                <c:pt idx="1">
                  <c:v>99</c:v>
                </c:pt>
                <c:pt idx="2">
                  <c:v>29353.200000000001</c:v>
                </c:pt>
                <c:pt idx="4" formatCode="0.0">
                  <c:v>205315.5</c:v>
                </c:pt>
                <c:pt idx="5">
                  <c:v>47124.800000000003</c:v>
                </c:pt>
                <c:pt idx="6" formatCode="0.0">
                  <c:v>17140.099999999999</c:v>
                </c:pt>
                <c:pt idx="7">
                  <c:v>10446.1</c:v>
                </c:pt>
                <c:pt idx="8">
                  <c:v>3.2</c:v>
                </c:pt>
                <c:pt idx="9">
                  <c:v>27947.1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C2-49BA-B55E-D6F7F9E84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B8A-4F52-B67B-9EC71BBEDB9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FB8A-4F52-B67B-9EC71BBEDB9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B8A-4F52-B67B-9EC71BBEDB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FB8A-4F52-B67B-9EC71BBEDB9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FB8A-4F52-B67B-9EC71BBEDB9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FB8A-4F52-B67B-9EC71BBEDB9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FB8A-4F52-B67B-9EC71BBEDB9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FB8A-4F52-B67B-9EC71BBEDB9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FB8A-4F52-B67B-9EC71BBEDB9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 formatCode="General">
                  <c:v>34042.199999999997</c:v>
                </c:pt>
                <c:pt idx="1">
                  <c:v>99</c:v>
                </c:pt>
                <c:pt idx="2" formatCode="General">
                  <c:v>7765.9</c:v>
                </c:pt>
                <c:pt idx="3" formatCode="General">
                  <c:v>177241.9</c:v>
                </c:pt>
                <c:pt idx="4" formatCode="General">
                  <c:v>36688.1</c:v>
                </c:pt>
                <c:pt idx="5" formatCode="General">
                  <c:v>17338.599999999999</c:v>
                </c:pt>
                <c:pt idx="6" formatCode="General">
                  <c:v>15003.9</c:v>
                </c:pt>
                <c:pt idx="7" formatCode="General">
                  <c:v>3.2</c:v>
                </c:pt>
                <c:pt idx="8" formatCode="General">
                  <c:v>27349.599999999999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8A-4F52-B67B-9EC71BBED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C9D-40F3-9B7B-48472720C13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C9D-40F3-9B7B-48472720C13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C9D-40F3-9B7B-48472720C13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C9D-40F3-9B7B-48472720C13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C9D-40F3-9B7B-48472720C13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C9D-40F3-9B7B-48472720C13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C9D-40F3-9B7B-48472720C13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C9D-40F3-9B7B-48472720C13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C9D-40F3-9B7B-48472720C13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 formatCode="General">
                  <c:v>34042.199999999997</c:v>
                </c:pt>
                <c:pt idx="1">
                  <c:v>99</c:v>
                </c:pt>
                <c:pt idx="2" formatCode="General">
                  <c:v>73558.899999999994</c:v>
                </c:pt>
                <c:pt idx="3" formatCode="General">
                  <c:v>170981.7</c:v>
                </c:pt>
                <c:pt idx="4" formatCode="General">
                  <c:v>37826.800000000003</c:v>
                </c:pt>
                <c:pt idx="5" formatCode="General">
                  <c:v>17380.900000000001</c:v>
                </c:pt>
                <c:pt idx="6" formatCode="General">
                  <c:v>15013.1</c:v>
                </c:pt>
                <c:pt idx="7" formatCode="General">
                  <c:v>3.2</c:v>
                </c:pt>
                <c:pt idx="8" formatCode="General">
                  <c:v>27297.5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C9D-40F3-9B7B-48472720C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86ECD-71DD-473C-82C5-F6403F2E9C6D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CC605-A093-4AB5-BDE1-034BBCD3C4C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D20A8-A3B9-4D48-A73A-11B062B41F8A}" type="parTrans" cxnId="{08798A8F-1263-4451-A848-5B979078B4D6}">
      <dgm:prSet/>
      <dgm:spPr/>
      <dgm:t>
        <a:bodyPr/>
        <a:lstStyle/>
        <a:p>
          <a:endParaRPr lang="ru-RU"/>
        </a:p>
      </dgm:t>
    </dgm:pt>
    <dgm:pt modelId="{A12810F0-1A03-430B-9F26-128DC5AB82B4}" type="sibTrans" cxnId="{08798A8F-1263-4451-A848-5B979078B4D6}">
      <dgm:prSet/>
      <dgm:spPr/>
      <dgm:t>
        <a:bodyPr/>
        <a:lstStyle/>
        <a:p>
          <a:endParaRPr lang="ru-RU"/>
        </a:p>
      </dgm:t>
    </dgm:pt>
    <dgm:pt modelId="{BF7BDC7D-A68F-4548-82F8-1E4AB38C9C0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4CA82-65F9-40FF-9A47-DB2006B980C2}" type="parTrans" cxnId="{47B96835-1C5C-4F9E-BF74-817DD754EE88}">
      <dgm:prSet/>
      <dgm:spPr/>
      <dgm:t>
        <a:bodyPr/>
        <a:lstStyle/>
        <a:p>
          <a:endParaRPr lang="ru-RU"/>
        </a:p>
      </dgm:t>
    </dgm:pt>
    <dgm:pt modelId="{932FFABA-B9B0-448C-A9E4-5094179E7951}" type="sibTrans" cxnId="{47B96835-1C5C-4F9E-BF74-817DD754EE88}">
      <dgm:prSet/>
      <dgm:spPr/>
      <dgm:t>
        <a:bodyPr/>
        <a:lstStyle/>
        <a:p>
          <a:endParaRPr lang="ru-RU"/>
        </a:p>
      </dgm:t>
    </dgm:pt>
    <dgm:pt modelId="{280561D2-84A2-4ACC-AD4B-F1027DD8D03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D04B8-E3F1-4332-96CA-150C93662240}" type="parTrans" cxnId="{8A18E6AF-90D9-484F-AD98-3E3DEEAD4659}">
      <dgm:prSet/>
      <dgm:spPr/>
      <dgm:t>
        <a:bodyPr/>
        <a:lstStyle/>
        <a:p>
          <a:endParaRPr lang="ru-RU"/>
        </a:p>
      </dgm:t>
    </dgm:pt>
    <dgm:pt modelId="{F9C089D4-A3D2-4C62-8AFC-D995D8247D6B}" type="sibTrans" cxnId="{8A18E6AF-90D9-484F-AD98-3E3DEEAD4659}">
      <dgm:prSet/>
      <dgm:spPr/>
      <dgm:t>
        <a:bodyPr/>
        <a:lstStyle/>
        <a:p>
          <a:endParaRPr lang="ru-RU"/>
        </a:p>
      </dgm:t>
    </dgm:pt>
    <dgm:pt modelId="{D22CC915-1D71-4D27-8570-44875631395B}" type="pres">
      <dgm:prSet presAssocID="{83986ECD-71DD-473C-82C5-F6403F2E9C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69C4A-5AA2-42A1-9934-EF48F0C6EDA2}" type="pres">
      <dgm:prSet presAssocID="{44DCC605-A093-4AB5-BDE1-034BBCD3C4C2}" presName="node" presStyleLbl="node1" presStyleIdx="0" presStyleCnt="3" custScaleX="128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145C-C2CB-4A41-9C7B-88C559B8A7E7}" type="pres">
      <dgm:prSet presAssocID="{A12810F0-1A03-430B-9F26-128DC5AB82B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F4281E0-C957-4140-BFDC-FC1E4832389B}" type="pres">
      <dgm:prSet presAssocID="{A12810F0-1A03-430B-9F26-128DC5AB82B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CAE3AD0-AD0B-4C95-A4D7-BED0B41121C2}" type="pres">
      <dgm:prSet presAssocID="{BF7BDC7D-A68F-4548-82F8-1E4AB38C9C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83E3C-8C89-4486-BFFC-C373F00354BB}" type="pres">
      <dgm:prSet presAssocID="{932FFABA-B9B0-448C-A9E4-5094179E795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CF6AD22-4BB2-4673-9480-6A97F488BB4C}" type="pres">
      <dgm:prSet presAssocID="{932FFABA-B9B0-448C-A9E4-5094179E795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BD4067F-2083-4CDE-BF0F-5BCCF41808F7}" type="pres">
      <dgm:prSet presAssocID="{280561D2-84A2-4ACC-AD4B-F1027DD8D0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42421-DB92-498B-9DF1-D3B558144398}" type="pres">
      <dgm:prSet presAssocID="{F9C089D4-A3D2-4C62-8AFC-D995D8247D6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4BDDB25-78F8-4A2E-A67C-DEB5F9C51426}" type="pres">
      <dgm:prSet presAssocID="{F9C089D4-A3D2-4C62-8AFC-D995D8247D6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C328B28-38AF-432B-AAA5-D53772648D78}" type="presOf" srcId="{F9C089D4-A3D2-4C62-8AFC-D995D8247D6B}" destId="{94BDDB25-78F8-4A2E-A67C-DEB5F9C51426}" srcOrd="1" destOrd="0" presId="urn:microsoft.com/office/officeart/2005/8/layout/cycle7"/>
    <dgm:cxn modelId="{801C2A8C-EA62-49D6-A52B-DF1608AE0CFE}" type="presOf" srcId="{932FFABA-B9B0-448C-A9E4-5094179E7951}" destId="{8CF6AD22-4BB2-4673-9480-6A97F488BB4C}" srcOrd="1" destOrd="0" presId="urn:microsoft.com/office/officeart/2005/8/layout/cycle7"/>
    <dgm:cxn modelId="{1E7C9B67-7B71-43B1-9213-F2D1CE94FBE8}" type="presOf" srcId="{44DCC605-A093-4AB5-BDE1-034BBCD3C4C2}" destId="{14A69C4A-5AA2-42A1-9934-EF48F0C6EDA2}" srcOrd="0" destOrd="0" presId="urn:microsoft.com/office/officeart/2005/8/layout/cycle7"/>
    <dgm:cxn modelId="{3B09F59E-A36C-4815-8D3F-580D1FCE6456}" type="presOf" srcId="{A12810F0-1A03-430B-9F26-128DC5AB82B4}" destId="{4BC2145C-C2CB-4A41-9C7B-88C559B8A7E7}" srcOrd="0" destOrd="0" presId="urn:microsoft.com/office/officeart/2005/8/layout/cycle7"/>
    <dgm:cxn modelId="{ED618970-8798-4F90-A363-E0C0B5789D9D}" type="presOf" srcId="{F9C089D4-A3D2-4C62-8AFC-D995D8247D6B}" destId="{CA942421-DB92-498B-9DF1-D3B558144398}" srcOrd="0" destOrd="0" presId="urn:microsoft.com/office/officeart/2005/8/layout/cycle7"/>
    <dgm:cxn modelId="{DD8EA85B-2D81-4AD4-A378-23D4AF52DFA1}" type="presOf" srcId="{A12810F0-1A03-430B-9F26-128DC5AB82B4}" destId="{FF4281E0-C957-4140-BFDC-FC1E4832389B}" srcOrd="1" destOrd="0" presId="urn:microsoft.com/office/officeart/2005/8/layout/cycle7"/>
    <dgm:cxn modelId="{47B96835-1C5C-4F9E-BF74-817DD754EE88}" srcId="{83986ECD-71DD-473C-82C5-F6403F2E9C6D}" destId="{BF7BDC7D-A68F-4548-82F8-1E4AB38C9C02}" srcOrd="1" destOrd="0" parTransId="{3C34CA82-65F9-40FF-9A47-DB2006B980C2}" sibTransId="{932FFABA-B9B0-448C-A9E4-5094179E7951}"/>
    <dgm:cxn modelId="{5D2B32AE-C3D9-4B28-BF2E-5536FFC4FF89}" type="presOf" srcId="{83986ECD-71DD-473C-82C5-F6403F2E9C6D}" destId="{D22CC915-1D71-4D27-8570-44875631395B}" srcOrd="0" destOrd="0" presId="urn:microsoft.com/office/officeart/2005/8/layout/cycle7"/>
    <dgm:cxn modelId="{40787E60-3AAB-4C3D-BB28-16A73B2BD410}" type="presOf" srcId="{932FFABA-B9B0-448C-A9E4-5094179E7951}" destId="{E7E83E3C-8C89-4486-BFFC-C373F00354BB}" srcOrd="0" destOrd="0" presId="urn:microsoft.com/office/officeart/2005/8/layout/cycle7"/>
    <dgm:cxn modelId="{08798A8F-1263-4451-A848-5B979078B4D6}" srcId="{83986ECD-71DD-473C-82C5-F6403F2E9C6D}" destId="{44DCC605-A093-4AB5-BDE1-034BBCD3C4C2}" srcOrd="0" destOrd="0" parTransId="{310D20A8-A3B9-4D48-A73A-11B062B41F8A}" sibTransId="{A12810F0-1A03-430B-9F26-128DC5AB82B4}"/>
    <dgm:cxn modelId="{C5988772-2E3D-46BC-BDDE-945CB20918CE}" type="presOf" srcId="{BF7BDC7D-A68F-4548-82F8-1E4AB38C9C02}" destId="{2CAE3AD0-AD0B-4C95-A4D7-BED0B41121C2}" srcOrd="0" destOrd="0" presId="urn:microsoft.com/office/officeart/2005/8/layout/cycle7"/>
    <dgm:cxn modelId="{8A18E6AF-90D9-484F-AD98-3E3DEEAD4659}" srcId="{83986ECD-71DD-473C-82C5-F6403F2E9C6D}" destId="{280561D2-84A2-4ACC-AD4B-F1027DD8D03D}" srcOrd="2" destOrd="0" parTransId="{A46D04B8-E3F1-4332-96CA-150C93662240}" sibTransId="{F9C089D4-A3D2-4C62-8AFC-D995D8247D6B}"/>
    <dgm:cxn modelId="{4880E530-F64A-4BA3-9E3F-4402121DB640}" type="presOf" srcId="{280561D2-84A2-4ACC-AD4B-F1027DD8D03D}" destId="{1BD4067F-2083-4CDE-BF0F-5BCCF41808F7}" srcOrd="0" destOrd="0" presId="urn:microsoft.com/office/officeart/2005/8/layout/cycle7"/>
    <dgm:cxn modelId="{2B3AA770-66C6-4693-9F64-1BE4EA8271DD}" type="presParOf" srcId="{D22CC915-1D71-4D27-8570-44875631395B}" destId="{14A69C4A-5AA2-42A1-9934-EF48F0C6EDA2}" srcOrd="0" destOrd="0" presId="urn:microsoft.com/office/officeart/2005/8/layout/cycle7"/>
    <dgm:cxn modelId="{C60689AD-BD71-45A5-8987-33FD69B9284F}" type="presParOf" srcId="{D22CC915-1D71-4D27-8570-44875631395B}" destId="{4BC2145C-C2CB-4A41-9C7B-88C559B8A7E7}" srcOrd="1" destOrd="0" presId="urn:microsoft.com/office/officeart/2005/8/layout/cycle7"/>
    <dgm:cxn modelId="{43011676-81C3-4DC7-B646-CAF29E1C9057}" type="presParOf" srcId="{4BC2145C-C2CB-4A41-9C7B-88C559B8A7E7}" destId="{FF4281E0-C957-4140-BFDC-FC1E4832389B}" srcOrd="0" destOrd="0" presId="urn:microsoft.com/office/officeart/2005/8/layout/cycle7"/>
    <dgm:cxn modelId="{A4898E02-F45D-448A-B86F-ED199B2A5B95}" type="presParOf" srcId="{D22CC915-1D71-4D27-8570-44875631395B}" destId="{2CAE3AD0-AD0B-4C95-A4D7-BED0B41121C2}" srcOrd="2" destOrd="0" presId="urn:microsoft.com/office/officeart/2005/8/layout/cycle7"/>
    <dgm:cxn modelId="{AB69BBA4-302E-4ECB-8F91-6F7C831DF1AC}" type="presParOf" srcId="{D22CC915-1D71-4D27-8570-44875631395B}" destId="{E7E83E3C-8C89-4486-BFFC-C373F00354BB}" srcOrd="3" destOrd="0" presId="urn:microsoft.com/office/officeart/2005/8/layout/cycle7"/>
    <dgm:cxn modelId="{5EC9BF6C-2DDF-4446-BC76-DB2A55DA40D0}" type="presParOf" srcId="{E7E83E3C-8C89-4486-BFFC-C373F00354BB}" destId="{8CF6AD22-4BB2-4673-9480-6A97F488BB4C}" srcOrd="0" destOrd="0" presId="urn:microsoft.com/office/officeart/2005/8/layout/cycle7"/>
    <dgm:cxn modelId="{D5838518-3322-42C9-8BB8-A08DCAF02764}" type="presParOf" srcId="{D22CC915-1D71-4D27-8570-44875631395B}" destId="{1BD4067F-2083-4CDE-BF0F-5BCCF41808F7}" srcOrd="4" destOrd="0" presId="urn:microsoft.com/office/officeart/2005/8/layout/cycle7"/>
    <dgm:cxn modelId="{3F4CF799-FCA0-45B1-94C7-256D60396955}" type="presParOf" srcId="{D22CC915-1D71-4D27-8570-44875631395B}" destId="{CA942421-DB92-498B-9DF1-D3B558144398}" srcOrd="5" destOrd="0" presId="urn:microsoft.com/office/officeart/2005/8/layout/cycle7"/>
    <dgm:cxn modelId="{19764047-A158-4B15-9BA1-A977DD783F82}" type="presParOf" srcId="{CA942421-DB92-498B-9DF1-D3B558144398}" destId="{94BDDB25-78F8-4A2E-A67C-DEB5F9C514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97817-352A-4098-81D9-81365BD57C82}" type="doc">
      <dgm:prSet loTypeId="urn:microsoft.com/office/officeart/2005/8/layout/process1" loCatId="process" qsTypeId="urn:microsoft.com/office/officeart/2005/8/quickstyle/simple1" qsCatId="simple" csTypeId="urn:microsoft.com/office/officeart/2005/8/colors/accent1_5" csCatId="accent1" phldr="1"/>
      <dgm:spPr/>
    </dgm:pt>
    <dgm:pt modelId="{649E78AC-A59F-4DC0-AE96-24354E6E2AA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7302A-092F-4385-86F5-AF24C63B8D12}" type="parTrans" cxnId="{21A54E54-8959-4A5A-A099-BF0472442FB1}">
      <dgm:prSet/>
      <dgm:spPr/>
      <dgm:t>
        <a:bodyPr/>
        <a:lstStyle/>
        <a:p>
          <a:endParaRPr lang="ru-RU"/>
        </a:p>
      </dgm:t>
    </dgm:pt>
    <dgm:pt modelId="{82173CA5-C727-41A9-9B10-AAD3524C3B37}" type="sibTrans" cxnId="{21A54E54-8959-4A5A-A099-BF0472442FB1}">
      <dgm:prSet/>
      <dgm:spPr/>
      <dgm:t>
        <a:bodyPr/>
        <a:lstStyle/>
        <a:p>
          <a:endParaRPr lang="ru-RU"/>
        </a:p>
      </dgm:t>
    </dgm:pt>
    <dgm:pt modelId="{B8DD3E17-4E92-4313-A13A-7886D1EE9C77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A3830-BFE2-423E-84D8-845D468F993A}" type="parTrans" cxnId="{27E1A616-CB84-490F-90AE-A8BA79B5E481}">
      <dgm:prSet/>
      <dgm:spPr/>
      <dgm:t>
        <a:bodyPr/>
        <a:lstStyle/>
        <a:p>
          <a:endParaRPr lang="ru-RU"/>
        </a:p>
      </dgm:t>
    </dgm:pt>
    <dgm:pt modelId="{E16420B5-EDFA-4FF1-B089-BDA829C8C916}" type="sibTrans" cxnId="{27E1A616-CB84-490F-90AE-A8BA79B5E481}">
      <dgm:prSet/>
      <dgm:spPr/>
      <dgm:t>
        <a:bodyPr/>
        <a:lstStyle/>
        <a:p>
          <a:endParaRPr lang="ru-RU"/>
        </a:p>
      </dgm:t>
    </dgm:pt>
    <dgm:pt modelId="{50CB0955-3E02-4185-9069-FA02906ECDB5}">
      <dgm:prSet phldrT="[Текст]"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«Велижский район»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737F44-4958-4BF9-B9B0-1E29728E5DC2}" type="parTrans" cxnId="{22645EA2-C9AD-41A1-833D-E43665399703}">
      <dgm:prSet/>
      <dgm:spPr/>
      <dgm:t>
        <a:bodyPr/>
        <a:lstStyle/>
        <a:p>
          <a:endParaRPr lang="ru-RU"/>
        </a:p>
      </dgm:t>
    </dgm:pt>
    <dgm:pt modelId="{1BB1A138-4D1C-4EC6-9EB4-EF0CE3CE95C5}" type="sibTrans" cxnId="{22645EA2-C9AD-41A1-833D-E43665399703}">
      <dgm:prSet/>
      <dgm:spPr/>
      <dgm:t>
        <a:bodyPr/>
        <a:lstStyle/>
        <a:p>
          <a:endParaRPr lang="ru-RU"/>
        </a:p>
      </dgm:t>
    </dgm:pt>
    <dgm:pt modelId="{20E9ACDA-952F-4C21-8FA1-9BFC7AFB8A99}" type="pres">
      <dgm:prSet presAssocID="{2E397817-352A-4098-81D9-81365BD57C82}" presName="Name0" presStyleCnt="0">
        <dgm:presLayoutVars>
          <dgm:dir/>
          <dgm:resizeHandles val="exact"/>
        </dgm:presLayoutVars>
      </dgm:prSet>
      <dgm:spPr/>
    </dgm:pt>
    <dgm:pt modelId="{EACE0E51-9EEE-4A73-ACCA-EC37A4BAA523}" type="pres">
      <dgm:prSet presAssocID="{649E78AC-A59F-4DC0-AE96-24354E6E2AA5}" presName="node" presStyleLbl="node1" presStyleIdx="0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DFCDE-B796-4993-B5BA-4922C86B1764}" type="pres">
      <dgm:prSet presAssocID="{82173CA5-C727-41A9-9B10-AAD3524C3B3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65003FC-F1A0-4F05-B8E7-EBA7B537E266}" type="pres">
      <dgm:prSet presAssocID="{82173CA5-C727-41A9-9B10-AAD3524C3B3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2FF87D4-880F-493B-B791-B4F9EF20662B}" type="pres">
      <dgm:prSet presAssocID="{B8DD3E17-4E92-4313-A13A-7886D1EE9C77}" presName="node" presStyleLbl="node1" presStyleIdx="1" presStyleCnt="3" custScaleY="13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6425-03B9-454D-806A-646D142ACA0C}" type="pres">
      <dgm:prSet presAssocID="{E16420B5-EDFA-4FF1-B089-BDA829C8C91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6E52AEC-0034-4130-91DC-E05A7B5EDE52}" type="pres">
      <dgm:prSet presAssocID="{E16420B5-EDFA-4FF1-B089-BDA829C8C91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855CCA-EDB8-45CC-AD9D-A9FB81CEF4B7}" type="pres">
      <dgm:prSet presAssocID="{50CB0955-3E02-4185-9069-FA02906ECDB5}" presName="node" presStyleLbl="node1" presStyleIdx="2" presStyleCnt="3" custScaleX="117530" custScaleY="136504" custLinFactNeighborY="-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DA5C01-92CA-4142-9549-30A3199686EE}" type="presOf" srcId="{B8DD3E17-4E92-4313-A13A-7886D1EE9C77}" destId="{42FF87D4-880F-493B-B791-B4F9EF20662B}" srcOrd="0" destOrd="0" presId="urn:microsoft.com/office/officeart/2005/8/layout/process1"/>
    <dgm:cxn modelId="{BB9EDDEC-8779-4094-9A9B-ACAADF522A2A}" type="presOf" srcId="{649E78AC-A59F-4DC0-AE96-24354E6E2AA5}" destId="{EACE0E51-9EEE-4A73-ACCA-EC37A4BAA523}" srcOrd="0" destOrd="0" presId="urn:microsoft.com/office/officeart/2005/8/layout/process1"/>
    <dgm:cxn modelId="{381F5D57-A2FB-4080-958D-2CAD89C97ABC}" type="presOf" srcId="{E16420B5-EDFA-4FF1-B089-BDA829C8C916}" destId="{26E52AEC-0034-4130-91DC-E05A7B5EDE52}" srcOrd="1" destOrd="0" presId="urn:microsoft.com/office/officeart/2005/8/layout/process1"/>
    <dgm:cxn modelId="{5E375D7E-79CC-4AB6-B056-1874DBABC569}" type="presOf" srcId="{50CB0955-3E02-4185-9069-FA02906ECDB5}" destId="{D1855CCA-EDB8-45CC-AD9D-A9FB81CEF4B7}" srcOrd="0" destOrd="0" presId="urn:microsoft.com/office/officeart/2005/8/layout/process1"/>
    <dgm:cxn modelId="{22645EA2-C9AD-41A1-833D-E43665399703}" srcId="{2E397817-352A-4098-81D9-81365BD57C82}" destId="{50CB0955-3E02-4185-9069-FA02906ECDB5}" srcOrd="2" destOrd="0" parTransId="{06737F44-4958-4BF9-B9B0-1E29728E5DC2}" sibTransId="{1BB1A138-4D1C-4EC6-9EB4-EF0CE3CE95C5}"/>
    <dgm:cxn modelId="{57F0B8F9-EE71-4759-A5A2-7757552503DC}" type="presOf" srcId="{E16420B5-EDFA-4FF1-B089-BDA829C8C916}" destId="{9A4D6425-03B9-454D-806A-646D142ACA0C}" srcOrd="0" destOrd="0" presId="urn:microsoft.com/office/officeart/2005/8/layout/process1"/>
    <dgm:cxn modelId="{27E1A616-CB84-490F-90AE-A8BA79B5E481}" srcId="{2E397817-352A-4098-81D9-81365BD57C82}" destId="{B8DD3E17-4E92-4313-A13A-7886D1EE9C77}" srcOrd="1" destOrd="0" parTransId="{77EA3830-BFE2-423E-84D8-845D468F993A}" sibTransId="{E16420B5-EDFA-4FF1-B089-BDA829C8C916}"/>
    <dgm:cxn modelId="{21A54E54-8959-4A5A-A099-BF0472442FB1}" srcId="{2E397817-352A-4098-81D9-81365BD57C82}" destId="{649E78AC-A59F-4DC0-AE96-24354E6E2AA5}" srcOrd="0" destOrd="0" parTransId="{0B67302A-092F-4385-86F5-AF24C63B8D12}" sibTransId="{82173CA5-C727-41A9-9B10-AAD3524C3B37}"/>
    <dgm:cxn modelId="{B87B056F-CD5F-406E-918E-195022D98E78}" type="presOf" srcId="{82173CA5-C727-41A9-9B10-AAD3524C3B37}" destId="{065003FC-F1A0-4F05-B8E7-EBA7B537E266}" srcOrd="1" destOrd="0" presId="urn:microsoft.com/office/officeart/2005/8/layout/process1"/>
    <dgm:cxn modelId="{1D95ACDD-0DE7-4180-A339-32BD532CE62E}" type="presOf" srcId="{2E397817-352A-4098-81D9-81365BD57C82}" destId="{20E9ACDA-952F-4C21-8FA1-9BFC7AFB8A99}" srcOrd="0" destOrd="0" presId="urn:microsoft.com/office/officeart/2005/8/layout/process1"/>
    <dgm:cxn modelId="{611FA9CB-6264-471A-96CB-5B5F5D478083}" type="presOf" srcId="{82173CA5-C727-41A9-9B10-AAD3524C3B37}" destId="{6C7DFCDE-B796-4993-B5BA-4922C86B1764}" srcOrd="0" destOrd="0" presId="urn:microsoft.com/office/officeart/2005/8/layout/process1"/>
    <dgm:cxn modelId="{35DCE172-DC03-4007-8BA7-852B39F78BB7}" type="presParOf" srcId="{20E9ACDA-952F-4C21-8FA1-9BFC7AFB8A99}" destId="{EACE0E51-9EEE-4A73-ACCA-EC37A4BAA523}" srcOrd="0" destOrd="0" presId="urn:microsoft.com/office/officeart/2005/8/layout/process1"/>
    <dgm:cxn modelId="{D1722801-E46E-4D8D-9659-284B779B503B}" type="presParOf" srcId="{20E9ACDA-952F-4C21-8FA1-9BFC7AFB8A99}" destId="{6C7DFCDE-B796-4993-B5BA-4922C86B1764}" srcOrd="1" destOrd="0" presId="urn:microsoft.com/office/officeart/2005/8/layout/process1"/>
    <dgm:cxn modelId="{AE616BAB-A1A5-41D1-96D9-340E36B655B7}" type="presParOf" srcId="{6C7DFCDE-B796-4993-B5BA-4922C86B1764}" destId="{065003FC-F1A0-4F05-B8E7-EBA7B537E266}" srcOrd="0" destOrd="0" presId="urn:microsoft.com/office/officeart/2005/8/layout/process1"/>
    <dgm:cxn modelId="{48F199BF-39BC-43CF-BEEB-1F044A4B2759}" type="presParOf" srcId="{20E9ACDA-952F-4C21-8FA1-9BFC7AFB8A99}" destId="{42FF87D4-880F-493B-B791-B4F9EF20662B}" srcOrd="2" destOrd="0" presId="urn:microsoft.com/office/officeart/2005/8/layout/process1"/>
    <dgm:cxn modelId="{B553545C-0692-4C79-9DAF-61014EA9C1A9}" type="presParOf" srcId="{20E9ACDA-952F-4C21-8FA1-9BFC7AFB8A99}" destId="{9A4D6425-03B9-454D-806A-646D142ACA0C}" srcOrd="3" destOrd="0" presId="urn:microsoft.com/office/officeart/2005/8/layout/process1"/>
    <dgm:cxn modelId="{F8AD8012-CE4C-4BCC-92EE-761AA881776E}" type="presParOf" srcId="{9A4D6425-03B9-454D-806A-646D142ACA0C}" destId="{26E52AEC-0034-4130-91DC-E05A7B5EDE52}" srcOrd="0" destOrd="0" presId="urn:microsoft.com/office/officeart/2005/8/layout/process1"/>
    <dgm:cxn modelId="{FFF6DC9A-0E55-4571-8C09-25CD8328363A}" type="presParOf" srcId="{20E9ACDA-952F-4C21-8FA1-9BFC7AFB8A99}" destId="{D1855CCA-EDB8-45CC-AD9D-A9FB81CEF4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69C4A-5AA2-42A1-9934-EF48F0C6EDA2}">
      <dsp:nvSpPr>
        <dsp:cNvPr id="0" name=""/>
        <dsp:cNvSpPr/>
      </dsp:nvSpPr>
      <dsp:spPr>
        <a:xfrm>
          <a:off x="2312350" y="1020"/>
          <a:ext cx="2995299" cy="1164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муниципального образования «Велижский район»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6459" y="35129"/>
        <a:ext cx="2927081" cy="1096362"/>
      </dsp:txXfrm>
    </dsp:sp>
    <dsp:sp modelId="{4BC2145C-C2CB-4A41-9C7B-88C559B8A7E7}">
      <dsp:nvSpPr>
        <dsp:cNvPr id="0" name=""/>
        <dsp:cNvSpPr/>
      </dsp:nvSpPr>
      <dsp:spPr>
        <a:xfrm rot="3600000">
          <a:off x="4165033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287314" y="2125619"/>
        <a:ext cx="967472" cy="244561"/>
      </dsp:txXfrm>
    </dsp:sp>
    <dsp:sp modelId="{2CAE3AD0-AD0B-4C95-A4D7-BED0B41121C2}">
      <dsp:nvSpPr>
        <dsp:cNvPr id="0" name=""/>
        <dsp:cNvSpPr/>
      </dsp:nvSpPr>
      <dsp:spPr>
        <a:xfrm>
          <a:off x="4567521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Велижского городского поселения и бюджеты сельских поселений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630" y="3364308"/>
        <a:ext cx="2260942" cy="1096362"/>
      </dsp:txXfrm>
    </dsp:sp>
    <dsp:sp modelId="{E7E83E3C-8C89-4486-BFFC-C373F00354BB}">
      <dsp:nvSpPr>
        <dsp:cNvPr id="0" name=""/>
        <dsp:cNvSpPr/>
      </dsp:nvSpPr>
      <dsp:spPr>
        <a:xfrm rot="10800000">
          <a:off x="3203982" y="3708687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326263" y="3790208"/>
        <a:ext cx="967472" cy="244561"/>
      </dsp:txXfrm>
    </dsp:sp>
    <dsp:sp modelId="{1BD4067F-2083-4CDE-BF0F-5BCCF41808F7}">
      <dsp:nvSpPr>
        <dsp:cNvPr id="0" name=""/>
        <dsp:cNvSpPr/>
      </dsp:nvSpPr>
      <dsp:spPr>
        <a:xfrm>
          <a:off x="723318" y="3330199"/>
          <a:ext cx="2329160" cy="1164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«Велижский район»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7427" y="3364308"/>
        <a:ext cx="2260942" cy="1096362"/>
      </dsp:txXfrm>
    </dsp:sp>
    <dsp:sp modelId="{CA942421-DB92-498B-9DF1-D3B558144398}">
      <dsp:nvSpPr>
        <dsp:cNvPr id="0" name=""/>
        <dsp:cNvSpPr/>
      </dsp:nvSpPr>
      <dsp:spPr>
        <a:xfrm rot="18000000">
          <a:off x="2242931" y="2044098"/>
          <a:ext cx="1212034" cy="40760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365212" y="2125619"/>
        <a:ext cx="967472" cy="244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0E51-9EEE-4A73-ACCA-EC37A4BAA523}">
      <dsp:nvSpPr>
        <dsp:cNvPr id="0" name=""/>
        <dsp:cNvSpPr/>
      </dsp:nvSpPr>
      <dsp:spPr>
        <a:xfrm>
          <a:off x="1340" y="701839"/>
          <a:ext cx="1916162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Прогноз социально-экономического развития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62" y="757961"/>
        <a:ext cx="1803918" cy="2795098"/>
      </dsp:txXfrm>
    </dsp:sp>
    <dsp:sp modelId="{6C7DFCDE-B796-4993-B5BA-4922C86B1764}">
      <dsp:nvSpPr>
        <dsp:cNvPr id="0" name=""/>
        <dsp:cNvSpPr/>
      </dsp:nvSpPr>
      <dsp:spPr>
        <a:xfrm>
          <a:off x="2109118" y="1917906"/>
          <a:ext cx="406226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09118" y="2012948"/>
        <a:ext cx="284358" cy="285124"/>
      </dsp:txXfrm>
    </dsp:sp>
    <dsp:sp modelId="{42FF87D4-880F-493B-B791-B4F9EF20662B}">
      <dsp:nvSpPr>
        <dsp:cNvPr id="0" name=""/>
        <dsp:cNvSpPr/>
      </dsp:nvSpPr>
      <dsp:spPr>
        <a:xfrm>
          <a:off x="2683967" y="701839"/>
          <a:ext cx="1916162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Основные направления бюджетной и налоговой политики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0089" y="757961"/>
        <a:ext cx="1803918" cy="2795098"/>
      </dsp:txXfrm>
    </dsp:sp>
    <dsp:sp modelId="{9A4D6425-03B9-454D-806A-646D142ACA0C}">
      <dsp:nvSpPr>
        <dsp:cNvPr id="0" name=""/>
        <dsp:cNvSpPr/>
      </dsp:nvSpPr>
      <dsp:spPr>
        <a:xfrm rot="21580659">
          <a:off x="4791742" y="1910295"/>
          <a:ext cx="406232" cy="475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15020"/>
            <a:satOff val="-56216"/>
            <a:lumOff val="455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91743" y="2005680"/>
        <a:ext cx="284362" cy="285124"/>
      </dsp:txXfrm>
    </dsp:sp>
    <dsp:sp modelId="{D1855CCA-EDB8-45CC-AD9D-A9FB81CEF4B7}">
      <dsp:nvSpPr>
        <dsp:cNvPr id="0" name=""/>
        <dsp:cNvSpPr/>
      </dsp:nvSpPr>
      <dsp:spPr>
        <a:xfrm>
          <a:off x="5366594" y="685801"/>
          <a:ext cx="2252065" cy="2907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Муниципальные программы муниципального образования «Велижский район»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2555" y="751762"/>
        <a:ext cx="2120143" cy="2775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B2B60-068C-4B66-A1E0-12C5980AA95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9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20.12.2022 №85 (в редакции от 18.04.2023 №22, от 24.10.2023 №55))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1" cy="46920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5.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Реализация приоритетных направлений и национальных проектов, в первую очередь направленных на решение задач, поставленных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Указе Президента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Сохранение социальной направленности консолидированного бюджета муниципального образования «Велижский район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7.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Обеспечение прозрачного механизма оценки эффективности предоставленных налоговых льгот, установленных соответствующими муниципальными законами.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8.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Открытость и прозрачность управления общественными финансами.</a:t>
            </a:r>
          </a:p>
          <a:p>
            <a:pPr indent="450000">
              <a:spcBef>
                <a:spcPts val="0"/>
              </a:spcBef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4676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199" cy="5334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Основными направлениями бюджетной политики муниципального образования «Велижский район» на среднесрочный период являются: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первоочередных и приоритетных направлениях, в том числе на достижении целей и результатов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региональных проектов,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направленных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на реализацию национальных проектов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охранение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реалистичности и минимизация рисков несбалансированности бюджета;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5.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едопущение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принятия новых расходных обязательств, не обеспеченных источниками финансирования;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6.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оддержка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инвестиционной активности субъектов предпринимательской деятельности;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7.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беспечение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«Велижский район», размещение информации о бюджете в формате «Бюджет для граждан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сфере межбюджетных отношений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1.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аключение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 органами местного самоуправления, получающими дотации на выравнивание бюджетной обеспеченности, соглашений о мерах по социально-экономическому развитию и оздоровлению муниципальных финансов, а также осуществление контроля за исполнением органами местного самоуправления обязательств, предусмотренных указанными соглашениями;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тимулирование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органов местного самоуправления в увеличении собственной доходной базы местных бюджетов;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еализация 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мер по укреплению финансовой дисциплины, соблюдению органами местного самоуправления требований бюджетного законодательства.</a:t>
            </a: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1. Мобилизация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доходов. 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мобилизации доходов в консолидированный бюджет муниципального образования «Велижский район»  планируется проведение следующих мероприятий: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продолжение работы, направленной на повышение объемов поступлений налога на доходы физических лиц за счет создания условий для роста общего объема фонда оплаты труда в регионе,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</a:t>
            </a:r>
            <a:r>
              <a:rPr lang="ru-RU" sz="17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  </a:r>
          </a:p>
          <a:p>
            <a:pPr algn="just"/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2. Совершенствование налогового </a:t>
            </a:r>
            <a:r>
              <a:rPr lang="ru-RU" sz="17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администрирования</a:t>
            </a:r>
          </a:p>
          <a:p>
            <a:pPr algn="just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Georgia" panose="02040502050405020303" pitchFamily="18" charset="0"/>
              </a:rPr>
              <a:t>- по повышению ответственности администраторов доходов консолидированного бюджета муниципального образования «Велижский район»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143000"/>
            <a:ext cx="7696200" cy="4768222"/>
          </a:xfrm>
        </p:spPr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взаимодействию органов власти всех уровней,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области, и сокращения недоимки;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- по проведению органами местного самоуправления муниципальных образований Велижского района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о сотрудниках, имеющих задолженность по имущественным налогам.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64935"/>
              </p:ext>
            </p:extLst>
          </p:nvPr>
        </p:nvGraphicFramePr>
        <p:xfrm>
          <a:off x="1371600" y="1143000"/>
          <a:ext cx="7162799" cy="134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377520,7 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319362,4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383716,3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378034,5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319362,4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383716,3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-513,8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27475,4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</a:t>
            </a:r>
            <a:r>
              <a:rPr lang="ru-RU" sz="15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27297,5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513,8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1,5%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27475,4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27349,6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27297,5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79093,6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9571,9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73602,9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 smtClean="0"/>
              <a:t>342906,9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schemeClr val="bg1"/>
                </a:solidFill>
              </a:rPr>
              <a:t>283434,1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345310,4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«Велижский район» 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2023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34613,8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35928,3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38405,9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92439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190095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59309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157676,0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 117232,0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smtClean="0">
                <a:latin typeface="Georgia" panose="02040502050405020303" pitchFamily="18" charset="0"/>
              </a:rPr>
              <a:t>-  111848,0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год – 137946,1 тыс.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137505,8 тыс.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 141926,8 тыс. руб. </a:t>
            </a:r>
          </a:p>
          <a:p>
            <a:pPr algn="ctr">
              <a:defRPr/>
            </a:pP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</a:t>
            </a: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33519,2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–25779,6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88340,1 тыс</a:t>
            </a:r>
            <a:r>
              <a:rPr lang="ru-RU" sz="1400" dirty="0">
                <a:latin typeface="Georgia" panose="02040502050405020303" pitchFamily="18" charset="0"/>
              </a:rPr>
              <a:t>. руб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(в </a:t>
            </a:r>
            <a:r>
              <a:rPr lang="ru-RU" sz="1400" dirty="0" err="1" smtClean="0">
                <a:latin typeface="Georgia" panose="02040502050405020303" pitchFamily="18" charset="0"/>
              </a:rPr>
              <a:t>т.ч</a:t>
            </a:r>
            <a:r>
              <a:rPr lang="ru-RU" sz="1400" dirty="0" smtClean="0">
                <a:latin typeface="Georgia" panose="02040502050405020303" pitchFamily="18" charset="0"/>
              </a:rPr>
              <a:t>. возврат остатков прошлых лет 128,5 тыс. руб.)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</a:t>
            </a:r>
            <a:r>
              <a:rPr lang="ru-RU" sz="2000" dirty="0" smtClean="0">
                <a:latin typeface="Georgia" panose="02040502050405020303" pitchFamily="18" charset="0"/>
              </a:rPr>
              <a:t>трансферты</a:t>
            </a:r>
          </a:p>
          <a:p>
            <a:pPr algn="ctr">
              <a:defRPr/>
            </a:pPr>
            <a:endParaRPr lang="ru-RU" sz="1200" dirty="0" smtClean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(</a:t>
            </a:r>
            <a:r>
              <a:rPr lang="ru-RU" sz="1200" dirty="0">
                <a:latin typeface="Georgia" panose="02040502050405020303" pitchFamily="18" charset="0"/>
              </a:rPr>
              <a:t>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2023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13894,1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2916,7 тыс</a:t>
            </a:r>
            <a:r>
              <a:rPr lang="ru-RU" sz="14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3195,5 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97132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721542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944505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3346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2372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7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«Велижский район»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1137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Источники финансирования дефицита местного бюджета</a:t>
            </a:r>
            <a:endParaRPr lang="ru-RU" sz="20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355194"/>
              </p:ext>
            </p:extLst>
          </p:nvPr>
        </p:nvGraphicFramePr>
        <p:xfrm>
          <a:off x="457200" y="1066800"/>
          <a:ext cx="8229600" cy="485114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7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Наименование вида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источника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2023 год, тыс. руб.</a:t>
                      </a:r>
                      <a:endParaRPr lang="ru-RU" sz="16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2024 год, тыс. руб.</a:t>
                      </a:r>
                      <a:endParaRPr lang="ru-RU" sz="16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2025 год, тыс. руб.</a:t>
                      </a:r>
                      <a:endParaRPr lang="ru-RU" sz="1600" b="1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6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 т. ч.: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513,8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4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600" b="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Бюджетные кредиты из </a:t>
                      </a: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</a:t>
                      </a: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513,8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величение остатков средств бюджетов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-377520,7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319362,5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383716,3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меньшение остатков средств бюджетов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378034,5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319362,5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383716,3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372350" cy="54927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«Велижский район»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1"/>
            <a:ext cx="8686800" cy="6172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образования и молодежной политики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эффективной деятельности Администрации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физической культуры и спорта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«Развитие культуры и туризма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«Обеспечение жильем молодых семей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"Укрепление общественного </a:t>
            </a:r>
            <a:r>
              <a:rPr lang="ru-RU" sz="1300" dirty="0" smtClean="0">
                <a:latin typeface="Georgia" panose="02040502050405020303" pitchFamily="18" charset="0"/>
              </a:rPr>
              <a:t>здоровья«;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"Регистрация права муниципальной собственности муниципального образования "Велижский район" и муниципального образования Велижское городское </a:t>
            </a:r>
            <a:r>
              <a:rPr lang="ru-RU" sz="1300" dirty="0" smtClean="0">
                <a:latin typeface="Georgia" panose="02040502050405020303" pitchFamily="18" charset="0"/>
              </a:rPr>
              <a:t>поселение«;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8.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противодействия злоупотреблению наркотиками и их незаконному обороту в Велижском </a:t>
            </a:r>
            <a:r>
              <a:rPr lang="ru-RU" sz="1300" dirty="0" smtClean="0">
                <a:latin typeface="Georgia" panose="02040502050405020303" pitchFamily="18" charset="0"/>
              </a:rPr>
              <a:t>районе;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9.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«Комплексные меры по профилактике правонарушений и усилению борьбы с преступностью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10.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«Противодействие коррупции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11.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«Гражданско-патриотическое воспитание граждан в Велижском районе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12.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"Профилактика терроризма и экстремизма на территории муниципального образования "Велижский район"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13.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«Формирование законопослушного поведения участников дорожного движения в муниципальном образовании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14.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эффективного управления муниципальными финансами в муниципальном образовании «Велижский район»»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15.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16.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«Доступная среда</a:t>
            </a:r>
            <a:r>
              <a:rPr lang="ru-RU" sz="1300" dirty="0" smtClean="0">
                <a:latin typeface="Georgia" panose="02040502050405020303" pitchFamily="18" charset="0"/>
              </a:rPr>
              <a:t>»;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17.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«Повышение безопасности дорожного движения в муниципальном образовании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18.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«Программа развития автомобильных дорог местного значения на территории муниципального образования «Велижский район» </a:t>
            </a:r>
            <a:r>
              <a:rPr lang="ru-RU" sz="1300" dirty="0" smtClean="0"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300" dirty="0" smtClean="0">
                <a:latin typeface="Georgia" pitchFamily="18" charset="0"/>
              </a:rPr>
              <a:t>19. Муниципальная программа «Создание </a:t>
            </a:r>
            <a:r>
              <a:rPr lang="ru-RU" altLang="ru-RU" sz="1300" dirty="0">
                <a:latin typeface="Georgia" pitchFamily="18" charset="0"/>
              </a:rPr>
              <a:t>условий для осуществления градостроительной деятельности на территории муниципального образования «Велижский район» </a:t>
            </a:r>
            <a:r>
              <a:rPr lang="ru-RU" altLang="ru-RU" sz="1300" dirty="0" smtClean="0">
                <a:latin typeface="Georgia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 smtClean="0">
                <a:latin typeface="Georgia" panose="02040502050405020303" pitchFamily="18" charset="0"/>
              </a:rPr>
              <a:t>20. Муниципальная </a:t>
            </a:r>
            <a:r>
              <a:rPr lang="ru-RU" sz="1300" dirty="0">
                <a:latin typeface="Georgia" panose="02040502050405020303" pitchFamily="18" charset="0"/>
              </a:rPr>
              <a:t>программа «Проведение капитального ремонта и (или) строительство шахтных колодцев, расположенных на территории муниципального образования «Велижский район</a:t>
            </a:r>
            <a:r>
              <a:rPr lang="ru-RU" sz="1300" dirty="0" smtClean="0">
                <a:latin typeface="Georgia" panose="02040502050405020303" pitchFamily="18" charset="0"/>
              </a:rPr>
              <a:t>».</a:t>
            </a:r>
            <a:endParaRPr lang="ru-RU" altLang="ru-RU" sz="1300" dirty="0" smtClean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altLang="ru-RU" sz="1300" dirty="0">
              <a:latin typeface="Georg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3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990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8382000" cy="5486400"/>
          </a:xfrm>
        </p:spPr>
        <p:txBody>
          <a:bodyPr>
            <a:normAutofit fontScale="92500" lnSpcReduction="10000"/>
          </a:bodyPr>
          <a:lstStyle/>
          <a:p>
            <a:pPr indent="450000">
              <a:lnSpc>
                <a:spcPct val="110000"/>
              </a:lnSpc>
            </a:pPr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1. </a:t>
            </a:r>
            <a:r>
              <a:rPr lang="ru-RU" altLang="ru-RU" sz="1400" dirty="0">
                <a:latin typeface="Georgia" panose="02040502050405020303" pitchFamily="18" charset="0"/>
              </a:rPr>
              <a:t>О</a:t>
            </a:r>
            <a:r>
              <a:rPr lang="ru-RU" altLang="ru-RU" sz="1400" dirty="0" smtClean="0">
                <a:latin typeface="Georgia" panose="02040502050405020303" pitchFamily="18" charset="0"/>
              </a:rPr>
              <a:t>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pPr indent="450000">
              <a:lnSpc>
                <a:spcPct val="110000"/>
              </a:lnSpc>
            </a:pPr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1.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2.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3.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4.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  5.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 6. формирование здоровьесберегающей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pPr indent="450000">
              <a:lnSpc>
                <a:spcPct val="110000"/>
              </a:lnSpc>
              <a:spcBef>
                <a:spcPts val="0"/>
              </a:spcBef>
            </a:pPr>
            <a:r>
              <a:rPr lang="ru-RU" altLang="ru-RU" dirty="0" smtClean="0">
                <a:latin typeface="Georgia" panose="02040502050405020303" pitchFamily="18" charset="0"/>
              </a:rPr>
              <a:t>  7. </a:t>
            </a:r>
            <a:r>
              <a:rPr lang="ru-RU" altLang="ru-RU" sz="1400" dirty="0">
                <a:latin typeface="Georgia" panose="02040502050405020303" pitchFamily="18" charset="0"/>
              </a:rPr>
              <a:t>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</a:t>
            </a:r>
            <a:endParaRPr lang="ru-RU" altLang="ru-RU" sz="1400" dirty="0" smtClean="0">
              <a:latin typeface="Georgia" panose="02040502050405020303" pitchFamily="18" charset="0"/>
            </a:endParaRPr>
          </a:p>
          <a:p>
            <a:pPr indent="450000">
              <a:lnSpc>
                <a:spcPct val="110000"/>
              </a:lnSpc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  8. </a:t>
            </a:r>
            <a:r>
              <a:rPr lang="ru-RU" altLang="ru-RU" sz="1400" dirty="0">
                <a:latin typeface="Georgia" panose="02040502050405020303" pitchFamily="18" charset="0"/>
              </a:rPr>
              <a:t>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  <a:endParaRPr lang="ru-RU" altLang="ru-RU" sz="1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1994"/>
              </p:ext>
            </p:extLst>
          </p:nvPr>
        </p:nvGraphicFramePr>
        <p:xfrm>
          <a:off x="838200" y="1066801"/>
          <a:ext cx="7391400" cy="79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3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7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210221897,94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184642969,21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178316760,33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48189"/>
              </p:ext>
            </p:extLst>
          </p:nvPr>
        </p:nvGraphicFramePr>
        <p:xfrm>
          <a:off x="762000" y="2057400"/>
          <a:ext cx="7391400" cy="46669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2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общего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133794550,22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114236539,33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111536129,33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Комплекс процессных мероприятий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«Развитие дошкольного образования»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43961348,00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35252678,00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35429278,00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33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 Развитие дополнительного образования»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9256343,00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8786207,00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9100982,00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41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молодежной политики на территории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0767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содержания отдыха, занятости детей и подростков»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296200,00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296200,00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296200,00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927090"/>
              </p:ext>
            </p:extLst>
          </p:nvPr>
        </p:nvGraphicFramePr>
        <p:xfrm>
          <a:off x="827088" y="381000"/>
          <a:ext cx="7326312" cy="5643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7531497,00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6965709,00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7019096,00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участников образовательных отношений» 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1527600,00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1527600,00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1527600,00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«Реализация мер социальной поддержки и социального обеспечения детей-сирот и детей, оставшихся без попечения родителей»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6020800,00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6068100,00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6107000,00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Ведомственный проект и региональные проекты, обеспечивающие достижение результатов федеральных проектов, входящих в состав национальных проектов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7810559,72</a:t>
                      </a:r>
                      <a:r>
                        <a:rPr lang="ru-RU" sz="16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11509935,88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7300475,00</a:t>
                      </a:r>
                    </a:p>
                    <a:p>
                      <a:pPr algn="ctr"/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30390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27005278,00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21639219,00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21446462,00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40719"/>
              </p:ext>
            </p:extLst>
          </p:nvPr>
        </p:nvGraphicFramePr>
        <p:xfrm>
          <a:off x="685800" y="2590800"/>
          <a:ext cx="7848601" cy="3418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Материально-техническое обеспечение деятельности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25655278,00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20989219,00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21446462,00</a:t>
                      </a: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Транспортное обеспечение Администрации муниципального образования «Велижский район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«Организация  информирования населения  Велижского района через средства массовой информации»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650000,00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650000,00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8355012" cy="1400175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программа «Регистрация права муниципальной собственности муниципального образования «Велижский район» и муниципального 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образования 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Велижское городское поселение»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dirty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rgbClr val="577C54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2052638"/>
            <a:ext cx="8012112" cy="4195762"/>
          </a:xfrm>
        </p:spPr>
        <p:txBody>
          <a:bodyPr/>
          <a:lstStyle/>
          <a:p>
            <a:pPr marL="0" indent="450000">
              <a:spcBef>
                <a:spcPts val="0"/>
              </a:spcBef>
              <a:buNone/>
            </a:pPr>
            <a:r>
              <a:rPr lang="ru-RU" sz="1400" b="1" dirty="0" smtClean="0">
                <a:latin typeface="Georgia" panose="02040502050405020303" pitchFamily="18" charset="0"/>
              </a:rPr>
              <a:t>Цели программы: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1400" b="1" dirty="0" smtClean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1. Регистрация </a:t>
            </a:r>
            <a:r>
              <a:rPr lang="ru-RU" sz="1400" dirty="0">
                <a:latin typeface="Georgia" panose="02040502050405020303" pitchFamily="18" charset="0"/>
              </a:rPr>
              <a:t>права муниципальной собственности на объекты муниципального имущества муниципального образования «Велижский район» и муниципального образования «Велижское городское </a:t>
            </a:r>
            <a:r>
              <a:rPr lang="ru-RU" sz="1400" dirty="0" smtClean="0">
                <a:latin typeface="Georgia" panose="02040502050405020303" pitchFamily="18" charset="0"/>
              </a:rPr>
              <a:t>поселение;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400" dirty="0">
                <a:latin typeface="Georgia" panose="02040502050405020303" pitchFamily="18" charset="0"/>
              </a:rPr>
              <a:t>2. Эффективное управление муниципальным имуществом, а также рациональное использование муниципального имущества и земельных участков, находящихся в муниципальной собственности муниципального образования «Велижский район» и муниципального образования Велижское городское поселение.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01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26196"/>
              </p:ext>
            </p:extLst>
          </p:nvPr>
        </p:nvGraphicFramePr>
        <p:xfrm>
          <a:off x="1371600" y="1752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127000,00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47069"/>
              </p:ext>
            </p:extLst>
          </p:nvPr>
        </p:nvGraphicFramePr>
        <p:xfrm>
          <a:off x="838200" y="2895600"/>
          <a:ext cx="7696200" cy="2956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"Управление муниципальным имуществом и земельными участками"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"Совершенствование учета и мониторинга использования муниципального имущества и земельных участков"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8382000" cy="5029200"/>
          </a:xfrm>
        </p:spPr>
        <p:txBody>
          <a:bodyPr>
            <a:normAutofit fontScale="92500"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dirty="0" smtClean="0">
                <a:latin typeface="Georgia" panose="02040502050405020303" pitchFamily="18" charset="0"/>
              </a:rPr>
              <a:t>     </a:t>
            </a:r>
            <a:r>
              <a:rPr lang="ru-RU" sz="1400" b="1" dirty="0" smtClean="0">
                <a:latin typeface="Georgia" panose="02040502050405020303" pitchFamily="18" charset="0"/>
              </a:rPr>
              <a:t>Цель программы:</a:t>
            </a:r>
          </a:p>
          <a:p>
            <a:pPr indent="450000" algn="just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Создание социально-экономических условий для развития культуры и туризма на территории муниципального образования «Велижский район».</a:t>
            </a:r>
          </a:p>
          <a:p>
            <a:pPr indent="450000" algn="just"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indent="450000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    </a:t>
            </a:r>
            <a:r>
              <a:rPr 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1.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2. 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«Велижский район»;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и комплектование книжного фонда централизованной библиотечной системы;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4.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культурного наследия;                                              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5. </a:t>
            </a:r>
            <a:r>
              <a:rPr lang="ru-RU" sz="1400" dirty="0">
                <a:latin typeface="Georgia" panose="02040502050405020303" pitchFamily="18" charset="0"/>
              </a:rPr>
              <a:t>У</a:t>
            </a:r>
            <a:r>
              <a:rPr lang="ru-RU" sz="1400" dirty="0" smtClean="0">
                <a:latin typeface="Georgia" panose="02040502050405020303" pitchFamily="18" charset="0"/>
              </a:rPr>
              <a:t>крепление материально-технической базы учреждений культуры района;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6. </a:t>
            </a:r>
            <a:r>
              <a:rPr lang="ru-RU" sz="1400" dirty="0">
                <a:latin typeface="Georgia" panose="02040502050405020303" pitchFamily="18" charset="0"/>
              </a:rPr>
              <a:t>В</a:t>
            </a:r>
            <a:r>
              <a:rPr lang="ru-RU" sz="1400" dirty="0" smtClean="0">
                <a:latin typeface="Georgia" panose="02040502050405020303" pitchFamily="18" charset="0"/>
              </a:rPr>
              <a:t>недрение и расширение инновационных технологий в сфере культуры;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7. </a:t>
            </a:r>
            <a:r>
              <a:rPr lang="ru-RU" sz="1400" dirty="0">
                <a:latin typeface="Georgia" panose="02040502050405020303" pitchFamily="18" charset="0"/>
              </a:rPr>
              <a:t>П</a:t>
            </a:r>
            <a:r>
              <a:rPr lang="ru-RU" sz="1400" dirty="0" smtClean="0">
                <a:latin typeface="Georgia" panose="02040502050405020303" pitchFamily="18" charset="0"/>
              </a:rPr>
              <a:t>оддержка деятельности творческих коллективов;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8.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9.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</a:t>
            </a:r>
          </a:p>
          <a:p>
            <a:pPr indent="450000"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10. </a:t>
            </a:r>
            <a:r>
              <a:rPr lang="ru-RU" sz="1400" dirty="0">
                <a:latin typeface="Georgia" panose="02040502050405020303" pitchFamily="18" charset="0"/>
              </a:rPr>
              <a:t>С</a:t>
            </a:r>
            <a:r>
              <a:rPr lang="ru-RU" sz="1400" dirty="0" smtClean="0">
                <a:latin typeface="Georgia" panose="02040502050405020303" pitchFamily="18" charset="0"/>
              </a:rPr>
              <a:t>оздание условий для развития туризма.</a:t>
            </a:r>
            <a:endParaRPr lang="ru-RU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12700" y="4572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07996"/>
              </p:ext>
            </p:extLst>
          </p:nvPr>
        </p:nvGraphicFramePr>
        <p:xfrm>
          <a:off x="838200" y="1371600"/>
          <a:ext cx="73152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3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3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47819349,00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39983576,00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41294145,00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0178"/>
              </p:ext>
            </p:extLst>
          </p:nvPr>
        </p:nvGraphicFramePr>
        <p:xfrm>
          <a:off x="762000" y="2438400"/>
          <a:ext cx="7620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3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«Музейная деятельность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1857900,00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1438900,00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1497200,00</a:t>
                      </a: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44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системы дополнительного образования детей в сфере культуры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3697355,00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3295489,00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3467389,00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894263"/>
            <a:ext cx="2968625" cy="170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1207"/>
              </p:ext>
            </p:extLst>
          </p:nvPr>
        </p:nvGraphicFramePr>
        <p:xfrm>
          <a:off x="914400" y="533400"/>
          <a:ext cx="7573964" cy="3830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Организация библиотечного обслуживания населения»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7743789,00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7527129,00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7809000,00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культурно-досуговой деятельности»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23713764,00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17007615,00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17697644,00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22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«Обеспечение деятельности отдела по культуре и спорту Администрации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10806541,00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10714443,00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10822912,00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dirty="0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Цели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1. </a:t>
            </a:r>
            <a:r>
              <a:rPr lang="ru-RU" altLang="ru-RU" sz="1400" dirty="0">
                <a:latin typeface="Georgia" panose="02040502050405020303" pitchFamily="18" charset="0"/>
              </a:rPr>
              <a:t>О</a:t>
            </a:r>
            <a:r>
              <a:rPr lang="ru-RU" altLang="ru-RU" sz="1400" dirty="0" smtClean="0">
                <a:latin typeface="Georgia" panose="02040502050405020303" pitchFamily="18" charset="0"/>
              </a:rPr>
              <a:t>беспечение долгосрочной сбалансированности и устойчивости бюджетной системы муниципального образования «Велижский район»;                                                                                              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2. </a:t>
            </a:r>
            <a:r>
              <a:rPr lang="ru-RU" altLang="ru-RU" sz="1400" dirty="0">
                <a:latin typeface="Georgia" panose="02040502050405020303" pitchFamily="18" charset="0"/>
              </a:rPr>
              <a:t>Э</a:t>
            </a:r>
            <a:r>
              <a:rPr lang="ru-RU" altLang="ru-RU" sz="1400" dirty="0" smtClean="0">
                <a:latin typeface="Georgia" panose="02040502050405020303" pitchFamily="18" charset="0"/>
              </a:rPr>
              <a:t>ффективное управление муниципальным долгом;                         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3.</a:t>
            </a:r>
            <a:r>
              <a:rPr lang="ru-RU" altLang="ru-RU" sz="1400" dirty="0">
                <a:latin typeface="Georgia" panose="02040502050405020303" pitchFamily="18" charset="0"/>
              </a:rPr>
              <a:t> </a:t>
            </a:r>
            <a:r>
              <a:rPr lang="ru-RU" altLang="ru-RU" sz="1400" dirty="0" smtClean="0">
                <a:latin typeface="Georgia" panose="02040502050405020303" pitchFamily="18" charset="0"/>
              </a:rPr>
              <a:t>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dirty="0" smtClean="0">
                <a:latin typeface="Georgia" panose="02040502050405020303" pitchFamily="18" charset="0"/>
              </a:rPr>
              <a:t>     </a:t>
            </a:r>
            <a:r>
              <a:rPr lang="ru-RU" altLang="ru-RU" sz="1400" b="1" dirty="0" smtClean="0">
                <a:latin typeface="Georgia" panose="02040502050405020303" pitchFamily="18" charset="0"/>
              </a:rPr>
              <a:t>Задачи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1. </a:t>
            </a:r>
            <a:r>
              <a:rPr lang="ru-RU" altLang="ru-RU" sz="1400" dirty="0">
                <a:latin typeface="Georgia" panose="02040502050405020303" pitchFamily="18" charset="0"/>
              </a:rPr>
              <a:t>С</a:t>
            </a:r>
            <a:r>
              <a:rPr lang="ru-RU" altLang="ru-RU" sz="1400" dirty="0" smtClean="0">
                <a:latin typeface="Georgia" panose="02040502050405020303" pitchFamily="18" charset="0"/>
              </a:rPr>
              <a:t>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2. </a:t>
            </a:r>
            <a:r>
              <a:rPr lang="ru-RU" altLang="ru-RU" sz="1400" dirty="0">
                <a:latin typeface="Georgia" panose="02040502050405020303" pitchFamily="18" charset="0"/>
              </a:rPr>
              <a:t>Д</a:t>
            </a:r>
            <a:r>
              <a:rPr lang="ru-RU" altLang="ru-RU" sz="1400" dirty="0" smtClean="0">
                <a:latin typeface="Georgia" panose="02040502050405020303" pitchFamily="18" charset="0"/>
              </a:rPr>
              <a:t>остижение приемлемых и экономически обоснованных объема и структуры муниципального долга, минимизация стоимости заимствования;                        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3. </a:t>
            </a:r>
            <a:r>
              <a:rPr lang="ru-RU" altLang="ru-RU" sz="1400" dirty="0">
                <a:latin typeface="Georgia" panose="02040502050405020303" pitchFamily="18" charset="0"/>
              </a:rPr>
              <a:t>С</a:t>
            </a:r>
            <a:r>
              <a:rPr lang="ru-RU" altLang="ru-RU" sz="1400" dirty="0" smtClean="0">
                <a:latin typeface="Georgia" panose="02040502050405020303" pitchFamily="18" charset="0"/>
              </a:rPr>
              <a:t>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</a:t>
            </a:r>
          </a:p>
          <a:p>
            <a:pPr indent="450000" algn="just">
              <a:spcBef>
                <a:spcPts val="0"/>
              </a:spcBef>
            </a:pPr>
            <a:r>
              <a:rPr lang="ru-RU" altLang="ru-RU" sz="1400" dirty="0" smtClean="0">
                <a:latin typeface="Georgia" panose="02040502050405020303" pitchFamily="18" charset="0"/>
              </a:rPr>
              <a:t>4. </a:t>
            </a:r>
            <a:r>
              <a:rPr lang="ru-RU" altLang="ru-RU" sz="1400" dirty="0">
                <a:latin typeface="Georgia" panose="02040502050405020303" pitchFamily="18" charset="0"/>
              </a:rPr>
              <a:t>В</a:t>
            </a:r>
            <a:r>
              <a:rPr lang="ru-RU" altLang="ru-RU" sz="1400" dirty="0" smtClean="0">
                <a:latin typeface="Georgia" panose="02040502050405020303" pitchFamily="18" charset="0"/>
              </a:rPr>
              <a:t>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00144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33210319,00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32233653,67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32376682,67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70500"/>
            <a:ext cx="2209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68215"/>
            <a:ext cx="1701800" cy="12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82816"/>
              </p:ext>
            </p:extLst>
          </p:nvPr>
        </p:nvGraphicFramePr>
        <p:xfrm>
          <a:off x="381000" y="2133600"/>
          <a:ext cx="7924800" cy="3088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5259932,33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4880808,00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5075937,00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08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Управление муниципальным долгом»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3245,67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393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Выравнивание бюджетной обеспеченности поселений, входящих в состав муниципального образования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27947141,00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27349600,00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27297500,00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93662" y="27432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31342"/>
              </p:ext>
            </p:extLst>
          </p:nvPr>
        </p:nvGraphicFramePr>
        <p:xfrm>
          <a:off x="1905000" y="41148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11687700,00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1372500,00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19713"/>
            <a:ext cx="24606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431800" y="3048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4261"/>
              </p:ext>
            </p:extLst>
          </p:nvPr>
        </p:nvGraphicFramePr>
        <p:xfrm>
          <a:off x="1371600" y="1577181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17171973,00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6193379,00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73558900,00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609600" y="44196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«Проведение капитального ремонта и (или) строительство шахтных колодцев, расположенных на территории муниципального образования «Велижский район»</a:t>
            </a:r>
            <a:endParaRPr lang="ru-RU" altLang="ru-RU" sz="2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91402"/>
              </p:ext>
            </p:extLst>
          </p:nvPr>
        </p:nvGraphicFramePr>
        <p:xfrm>
          <a:off x="1498599" y="5562600"/>
          <a:ext cx="6705600" cy="73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3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129000,00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38400"/>
            <a:ext cx="4089399" cy="17525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7031" y="1524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8588"/>
              </p:ext>
            </p:extLst>
          </p:nvPr>
        </p:nvGraphicFramePr>
        <p:xfrm>
          <a:off x="1600200" y="1498601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6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38113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75225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115000,00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01916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2024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2025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+mn-ea"/>
                          <a:cs typeface="Arial" charset="0"/>
                        </a:rPr>
                        <a:t>руб.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руб.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756656"/>
              </p:ext>
            </p:extLst>
          </p:nvPr>
        </p:nvGraphicFramePr>
        <p:xfrm>
          <a:off x="381000" y="3581400"/>
          <a:ext cx="845820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5000,00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 руб.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8362" y="127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69229"/>
              </p:ext>
            </p:extLst>
          </p:nvPr>
        </p:nvGraphicFramePr>
        <p:xfrm>
          <a:off x="228600" y="10668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10446128,00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15003934,00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15013137,00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27534"/>
              </p:ext>
            </p:extLst>
          </p:nvPr>
        </p:nvGraphicFramePr>
        <p:xfrm>
          <a:off x="304800" y="2667000"/>
          <a:ext cx="80010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«Развитие физкультурно-оздоровительной и спортивной работы в муниципальном образовании «Велижский район»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298428,00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230634,00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239837,00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 «Укрепление материально-технической базы»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«Ремонт спортивных объектов»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10131700,00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14773300,00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14773300,00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«Велижский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02746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Велижском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9299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814252,00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835452,00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781500,00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Велижском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46608"/>
              </p:ext>
            </p:extLst>
          </p:nvPr>
        </p:nvGraphicFramePr>
        <p:xfrm>
          <a:off x="381000" y="1447800"/>
          <a:ext cx="6400800" cy="97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 руб.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3000,00 руб.</a:t>
                      </a:r>
                      <a:endParaRPr lang="ru-RU" sz="18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304800" y="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462756" y="2057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65938"/>
              </p:ext>
            </p:extLst>
          </p:nvPr>
        </p:nvGraphicFramePr>
        <p:xfrm>
          <a:off x="609600" y="1027113"/>
          <a:ext cx="6400800" cy="914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03058"/>
              </p:ext>
            </p:extLst>
          </p:nvPr>
        </p:nvGraphicFramePr>
        <p:xfrm>
          <a:off x="1523999" y="3182612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400" y="4116387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778645"/>
              </p:ext>
            </p:extLst>
          </p:nvPr>
        </p:nvGraphicFramePr>
        <p:xfrm>
          <a:off x="819943" y="54864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руб.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12" y="5486400"/>
            <a:ext cx="1640431" cy="87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075" y="4601764"/>
            <a:ext cx="4206875" cy="3255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431800" y="2988471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Georgia" pitchFamily="18" charset="0"/>
              </a:rPr>
              <a:t>Социальное обеспечение детей - сирот</a:t>
            </a:r>
            <a:br>
              <a:rPr lang="ru-RU" altLang="ru-RU" sz="1800" b="1" dirty="0">
                <a:latin typeface="Georgia" pitchFamily="18" charset="0"/>
              </a:rPr>
            </a:br>
            <a:r>
              <a:rPr lang="ru-RU" altLang="ru-RU" sz="2000" b="1" dirty="0">
                <a:latin typeface="Georgia" pitchFamily="18" charset="0"/>
              </a:rPr>
              <a:t/>
            </a:r>
            <a:br>
              <a:rPr lang="ru-RU" altLang="ru-RU" sz="2000" b="1" dirty="0">
                <a:latin typeface="Georgia" pitchFamily="18" charset="0"/>
              </a:rPr>
            </a:br>
            <a:endParaRPr lang="ru-RU" altLang="ru-RU" sz="2000" dirty="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cap="all" dirty="0" smtClean="0">
                <a:latin typeface="Georgia" panose="02040502050405020303" pitchFamily="18" charset="0"/>
              </a:rPr>
              <a:t>Социальное обеспечение граждан в 2023-2025 году</a:t>
            </a:r>
            <a:endParaRPr lang="ru-RU" sz="2400" cap="all" dirty="0" smtClean="0">
              <a:latin typeface="Georgia" panose="02040502050405020303" pitchFamily="18" charset="0"/>
            </a:endParaRPr>
          </a:p>
        </p:txBody>
      </p:sp>
      <p:pic>
        <p:nvPicPr>
          <p:cNvPr id="11675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601765"/>
            <a:ext cx="3429000" cy="21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188693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55601"/>
              </p:ext>
            </p:extLst>
          </p:nvPr>
        </p:nvGraphicFramePr>
        <p:xfrm>
          <a:off x="441326" y="4989014"/>
          <a:ext cx="3984624" cy="12811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8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5416800,00</a:t>
                      </a:r>
                      <a:r>
                        <a:rPr lang="ru-RU" sz="1600" kern="1200" baseline="0" dirty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41252"/>
              </p:ext>
            </p:extLst>
          </p:nvPr>
        </p:nvGraphicFramePr>
        <p:xfrm>
          <a:off x="990600" y="3390698"/>
          <a:ext cx="5842000" cy="961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3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5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6020800,00 руб.</a:t>
                      </a:r>
                      <a:endParaRPr lang="ru-RU" sz="1600" dirty="0">
                        <a:latin typeface="Georgia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6068100,00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6107000,00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07" marB="458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066800" y="993923"/>
            <a:ext cx="7467600" cy="89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dirty="0"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1600" b="1" dirty="0" err="1">
                <a:latin typeface="Georgia" pitchFamily="18" charset="0"/>
              </a:rPr>
              <a:t>Велижский</a:t>
            </a:r>
            <a:r>
              <a:rPr lang="ru-RU" altLang="ru-RU" sz="1600" b="1" dirty="0"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54835"/>
              </p:ext>
            </p:extLst>
          </p:nvPr>
        </p:nvGraphicFramePr>
        <p:xfrm>
          <a:off x="1600200" y="1891309"/>
          <a:ext cx="6400800" cy="816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7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1018245,69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908274,20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Georgia" panose="02040502050405020303" pitchFamily="18" charset="0"/>
                        </a:rPr>
                        <a:t>911586,66</a:t>
                      </a:r>
                      <a:r>
                        <a:rPr lang="ru-RU" sz="1600" kern="1200" baseline="0" dirty="0" smtClean="0">
                          <a:effectLst/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096962"/>
          </a:xfrm>
        </p:spPr>
        <p:txBody>
          <a:bodyPr/>
          <a:lstStyle/>
          <a:p>
            <a:pPr algn="l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Информация об объемах бюджетных ассигнований, направляемых на реализацию проектов</a:t>
            </a:r>
            <a:endParaRPr lang="ru-RU" sz="20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49580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http://sosh16maykop.ru/images/d8807455-a37d-4eaa-8afc-067e3cc3a3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664296" cy="2455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02929"/>
              </p:ext>
            </p:extLst>
          </p:nvPr>
        </p:nvGraphicFramePr>
        <p:xfrm>
          <a:off x="914400" y="2303489"/>
          <a:ext cx="7391400" cy="409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«Современная школа»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6814210,27 руб.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10013632,00 руб.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6219200,00 руб.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Региональный проект "Успех каждого ребенка"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 руб.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415028,88 руб.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0" dirty="0" smtClean="0">
                          <a:latin typeface="+mn-lt"/>
                        </a:rPr>
                        <a:t>0,00 руб.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Ведомственный проект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effectLst/>
                          <a:latin typeface="Georgia" panose="02040502050405020303" pitchFamily="18" charset="0"/>
                        </a:rPr>
                        <a:t>«Оказание государственной поддержки детям-сиротам, проживающим на территории Смоленской области, в обеспечении жильем»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826379,48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1081275,00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1081275,00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проект «Патриотическое воспитание граждан Российской Федерации»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169969,97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Итого: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+mn-lt"/>
                        </a:rPr>
                        <a:t>7810559,72 руб.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+mn-lt"/>
                        </a:rPr>
                        <a:t>11509935,88 руб.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+mn-lt"/>
                        </a:rPr>
                        <a:t>7300475,00 руб.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1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162800" cy="114300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численности населения за последние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в Велижском районе Смоленской области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696592"/>
              </p:ext>
            </p:extLst>
          </p:nvPr>
        </p:nvGraphicFramePr>
        <p:xfrm>
          <a:off x="1219200" y="15240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92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20000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бюджетной системы муниципального образования «Велижский район»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50670"/>
              </p:ext>
            </p:extLst>
          </p:nvPr>
        </p:nvGraphicFramePr>
        <p:xfrm>
          <a:off x="685800" y="13716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42445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39,4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39,4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21,9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97" name="Прямоугольник 4"/>
              <p:cNvSpPr>
                <a:spLocks noChangeArrowheads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>
                    <a:solidFill>
                      <a:srgbClr val="404040"/>
                    </a:solidFill>
                    <a:latin typeface="Trebuchet MS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*Численность населения в муниципальном образовании «Велижский район» на 01.01.2023 </a:t>
                </a:r>
                <a:r>
                  <a:rPr lang="ru-RU" altLang="ru-RU" sz="12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года составила </a:t>
                </a:r>
                <a:r>
                  <a:rPr lang="ru-RU" altLang="ru-RU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8985 человек, площадь Велижского района составляет 1473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км</m:t>
                        </m:r>
                      </m:e>
                      <m:sup>
                        <m:r>
                          <a:rPr lang="ru-RU" altLang="ru-RU" sz="1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1200" b="1" dirty="0">
                  <a:solidFill>
                    <a:srgbClr val="577C54"/>
                  </a:solidFill>
                  <a:latin typeface="ParisianC" pitchFamily="2" charset="0"/>
                </a:endParaRPr>
              </a:p>
            </p:txBody>
          </p:sp>
        </mc:Choice>
        <mc:Fallback xmlns="">
          <p:sp>
            <p:nvSpPr>
              <p:cNvPr id="117797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867400"/>
                <a:ext cx="8610600" cy="477503"/>
              </a:xfrm>
              <a:prstGeom prst="rect">
                <a:avLst/>
              </a:prstGeom>
              <a:blipFill rotWithShape="0">
                <a:blip r:embed="rId2"/>
                <a:stretch>
                  <a:fillRect t="-1282" b="-1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457200"/>
            <a:ext cx="8077200" cy="97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образования «Велижский район»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392156"/>
              </p:ext>
            </p:extLst>
          </p:nvPr>
        </p:nvGraphicFramePr>
        <p:xfrm>
          <a:off x="914401" y="1600200"/>
          <a:ext cx="7620000" cy="431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1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00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Основные задачи бюджетной и налоговой политики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муниципального образования «Велижский район</a:t>
            </a: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» на 2023 и плановый период 2024 и 2025 годов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76400"/>
            <a:ext cx="7848600" cy="44196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1.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Сохранение устойчивости бюджетной системы муниципального образования «Велижский район» и обеспечение долгосрочной сбалансированности бюджета муниципального образования «Велижский район»  и бюджетов муниципальных образований Велижского района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2.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восстановления роста экономики, занятости и доходов населения, развития малого и среднего предпринимательства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3.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Создание условий для привлечения инвестиций в экономику района в целях ее устойчивого развития и повышения конкурентоспособности.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4.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 Укрепление доходной базы консолидированного бюджета муниципального образования «Велижский район»  за счет повышение эффективности администрирования налоговых и неналоговых доходов и мобилизации имеющихся резервов.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2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13961</TotalTime>
  <Words>3977</Words>
  <Application>Microsoft Office PowerPoint</Application>
  <PresentationFormat>Экран (4:3)</PresentationFormat>
  <Paragraphs>629</Paragraphs>
  <Slides>51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51</vt:i4>
      </vt:variant>
    </vt:vector>
  </HeadingPairs>
  <TitlesOfParts>
    <vt:vector size="78" baseType="lpstr">
      <vt:lpstr>Arial</vt:lpstr>
      <vt:lpstr>Calibri</vt:lpstr>
      <vt:lpstr>Cambria</vt:lpstr>
      <vt:lpstr>Cambria Math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20.12.2022 №85 «о бюджете муниципального образования «Велижский район»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Структура бюджетной системы муниципального образования «Велижский район»</vt:lpstr>
      <vt:lpstr>Презентация PowerPoint</vt:lpstr>
      <vt:lpstr>Проект бюджета муниципального образования «Велижский район»</vt:lpstr>
      <vt:lpstr>Бюджет</vt:lpstr>
      <vt:lpstr>Основные задачи бюджетной и налоговой политики  муниципального образования «Велижский район» на 2023 и плановый период 2024 и 2025 годов </vt:lpstr>
      <vt:lpstr>Презентация PowerPoint</vt:lpstr>
      <vt:lpstr>Основные направления бюджетной политики</vt:lpstr>
      <vt:lpstr>Презентация PowerPoint</vt:lpstr>
      <vt:lpstr>Основные направления налоговой политики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2025 года, тыс. руб.</vt:lpstr>
      <vt:lpstr>Презентация PowerPoint</vt:lpstr>
      <vt:lpstr>Структура расходов бюджета муниципального образования «Велижский район» на 2023 год, тыс. руб.</vt:lpstr>
      <vt:lpstr>Структура расходов бюджета муниципального образования «Велижский район» на плановый период 2024 года, тыс. руб.</vt:lpstr>
      <vt:lpstr>Структура расходов бюджета муниципального образования «Велижский район» на плановый период 2025 года, тыс. руб.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Распределение расходов бюджета муниципального образования                 «Велижский район» на 2025 год, тыс. руб.</vt:lpstr>
      <vt:lpstr>Источники финансирования дефицита местного бюджета</vt:lpstr>
      <vt:lpstr>Перечень муниципальных программ муниципального образования «Велижский район»</vt:lpstr>
      <vt:lpstr>Муниципальная программа «Развитие образования и молодежной политики в муниципальном образовании «Велижский район»       </vt:lpstr>
      <vt:lpstr>Муниципальная программа «Развитие образования и молодежной политики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  </vt:lpstr>
      <vt:lpstr>Презентация PowerPoint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«Развитие культуры и туризма в муниципальном образовании «Велижский район» </vt:lpstr>
      <vt:lpstr>Презентация PowerPoint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объемах бюджетных ассигнований, направляемых на реализацию проектов</vt:lpstr>
      <vt:lpstr>Темп роста численности населения за последние  5 лет в Велижском районе Смоленской области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Boris</cp:lastModifiedBy>
  <cp:revision>1445</cp:revision>
  <cp:lastPrinted>2016-01-21T12:34:56Z</cp:lastPrinted>
  <dcterms:created xsi:type="dcterms:W3CDTF">1601-01-01T00:00:00Z</dcterms:created>
  <dcterms:modified xsi:type="dcterms:W3CDTF">2023-11-01T07:33:47Z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