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5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31"/>
            <a:ext cx="77737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735" y="274644"/>
            <a:ext cx="274367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06" y="274644"/>
            <a:ext cx="807860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6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06" y="1600206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3272" y="1600206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6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600206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6356356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6356356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6356356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095" y="2098649"/>
            <a:ext cx="7723725" cy="22627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Методические рекомендации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579" y="4219935"/>
            <a:ext cx="8521225" cy="11262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созданию и регистрации сельскохозяйственного потребительского кооператива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91445" y="755487"/>
            <a:ext cx="7559438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Департамент Смоленской области по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Сельскому хозяйству и продовольствию</a:t>
            </a:r>
          </a:p>
        </p:txBody>
      </p:sp>
      <p:pic>
        <p:nvPicPr>
          <p:cNvPr id="7" name="Рисунок 6" descr="Бланк-Пт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98338" cy="20984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0"/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66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шаг.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Регистрация Устава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567" y="2083343"/>
            <a:ext cx="5406658" cy="485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устав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отметкой регистрирующего органа;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567" y="2824080"/>
            <a:ext cx="5406658" cy="5126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протокол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общего организационного собрания с отметкой регистрирующего органа;</a:t>
            </a:r>
          </a:p>
          <a:p>
            <a:pPr algn="ctr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570" y="1440683"/>
            <a:ext cx="5406656" cy="401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После регистрации кооператива выдается: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565" y="3591713"/>
            <a:ext cx="5406660" cy="485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свидетельство о государственной регистрации юридического лица;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566" y="5100085"/>
            <a:ext cx="5406659" cy="485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информационное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письмо об учете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ЕГРПО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565" y="4347173"/>
            <a:ext cx="5406660" cy="485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выписка из единого государственного реестра юридических лиц;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566" y="5826960"/>
            <a:ext cx="8362162" cy="681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	</a:t>
            </a:r>
            <a:r>
              <a:rPr lang="ru-RU" sz="2000" b="1" dirty="0" smtClean="0"/>
              <a:t>После </a:t>
            </a:r>
            <a:r>
              <a:rPr lang="ru-RU" sz="2000" b="1" dirty="0"/>
              <a:t>получения вышеуказанных документов,  необходимо сделать копии документов о регистрации и нотариально заверить их.</a:t>
            </a:r>
          </a:p>
        </p:txBody>
      </p:sp>
      <p:pic>
        <p:nvPicPr>
          <p:cNvPr id="15" name="Рисунок 14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6" name="Рисунок 15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  <p:pic>
        <p:nvPicPr>
          <p:cNvPr id="17" name="Рисунок 16" descr="док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944" y="2062529"/>
            <a:ext cx="2914411" cy="36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печ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72" y="1898788"/>
            <a:ext cx="2308646" cy="2978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ланк-Птица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шаг.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Изготовление печати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9070" y="2119652"/>
            <a:ext cx="5406658" cy="6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изготавливается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печать кооператива;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69070" y="2944445"/>
            <a:ext cx="5406658" cy="7524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2.  кооператив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ставится на учет в органах статистики, внебюджетных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фондах;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3781" y="1488751"/>
            <a:ext cx="8181947" cy="462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регистрации осуществляются следующие действия: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9070" y="3898108"/>
            <a:ext cx="5406660" cy="672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3.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открывается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счет в банке.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781" y="4814269"/>
            <a:ext cx="8181947" cy="1804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десятидневный срок проводится регистрация в органах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госстатистики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внебюджетных фондах с получением справки о постановке на учет и открытии счета.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изготовления печати необходимо обратиться в фирму, которая изготовляет печать, написать заявление на ее изготовление с приложением эскиза печати и копии свидетельства о государственной регистрации. </a:t>
            </a:r>
          </a:p>
        </p:txBody>
      </p:sp>
      <p:pic>
        <p:nvPicPr>
          <p:cNvPr id="11" name="Рисунок 10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4" name="Рисунок 13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шаг.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Открытие расчетного счета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570" y="1820397"/>
            <a:ext cx="8362159" cy="2396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копию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свидетельства о регистрации, заверенную нотариально;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копию устава, заверенную нотариально;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карточку с образцами подписей и оттиск печати, заверенные нотариально;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протокол (приказ) о назначении руководителя,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приказы о назначении на должность лиц, имеющих право первой и второй подписи в карточке с образцами подписей;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нотариально заверенную копию свидетельства о постановке на учет в налоговой инспекции;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анкеты на всех лиц, имеющих право подписи в карточке (с предоставлением паспорта);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справку из органов статистики о присвоении кодов ОГРН.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570" y="1317852"/>
            <a:ext cx="8362159" cy="401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Для открытия расчетного счета, как правило, в банк предоставляются: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569" y="4317938"/>
            <a:ext cx="8362159" cy="10322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прошествии нескольких дней (требующихся для проверки документов на соответствие российскому законодательству) банк от имени управляющего или заместителя управляющего заключает с кредитным потребительским кооперативом в лице Председателя СКПК договор банковского счета.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600" b="1" dirty="0"/>
              <a:t>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569" y="5450929"/>
            <a:ext cx="8362159" cy="12634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договоре оговаривается порядок открытия и ведения счета, указываются условия начисления процентов на остатки денежных средств на счете клиента, права, обязанности и ответственность сторон, порядок разрешения споров, форс-мажорные обстоятельства и срок действия договора.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	Об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открытии расчетного счета кооператив в десятидневный срок обязан известить налоговую инспекцию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pic>
        <p:nvPicPr>
          <p:cNvPr id="8" name="Рисунок 7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0" name="Рисунок 9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1908" y="859207"/>
            <a:ext cx="8807622" cy="3844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Основные этапы работы по созданию и регистрации сельскохозяйственного потребительского кооператива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868" y="2255110"/>
            <a:ext cx="4634314" cy="372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1 шаг. Подготовительная работа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868" y="2682347"/>
            <a:ext cx="4634314" cy="341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Создать организационный комитет</a:t>
            </a:r>
            <a:endParaRPr lang="ru-RU" sz="20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057265" y="3034190"/>
            <a:ext cx="460692" cy="150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4869" y="3203571"/>
            <a:ext cx="4634314" cy="328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Провести собрание</a:t>
            </a:r>
            <a:endParaRPr lang="ru-RU" sz="2000" b="1" dirty="0"/>
          </a:p>
        </p:txBody>
      </p:sp>
      <p:sp>
        <p:nvSpPr>
          <p:cNvPr id="5" name="Стрелка вниз 4"/>
          <p:cNvSpPr/>
          <p:nvPr/>
        </p:nvSpPr>
        <p:spPr>
          <a:xfrm rot="2249573">
            <a:off x="759445" y="3640576"/>
            <a:ext cx="451347" cy="206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280810">
            <a:off x="3413286" y="3634604"/>
            <a:ext cx="460692" cy="212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4868" y="3952665"/>
            <a:ext cx="2152743" cy="1441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При условии принятия решения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достаточного числа </a:t>
            </a:r>
            <a:r>
              <a:rPr lang="ru-RU" sz="1400" dirty="0">
                <a:solidFill>
                  <a:schemeClr val="tx1"/>
                </a:solidFill>
              </a:rPr>
              <a:t>людей о создании сельскохозяйственного  </a:t>
            </a:r>
            <a:r>
              <a:rPr lang="ru-RU" sz="1400" dirty="0" smtClean="0">
                <a:solidFill>
                  <a:schemeClr val="tx1"/>
                </a:solidFill>
              </a:rPr>
              <a:t>потребительского </a:t>
            </a:r>
            <a:r>
              <a:rPr lang="ru-RU" sz="1400" dirty="0">
                <a:solidFill>
                  <a:schemeClr val="tx1"/>
                </a:solidFill>
              </a:rPr>
              <a:t>кооператива</a:t>
            </a:r>
          </a:p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06433" y="3952665"/>
            <a:ext cx="2332012" cy="1441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Желательно пригласить  специалистов (экономиста, юриста, представителя уже действующего кооператива) для ответа  на возможные вопросы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9716" y="1305768"/>
            <a:ext cx="3989814" cy="364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шаг. Работа организационного комитета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49716" y="2441274"/>
            <a:ext cx="3989814" cy="60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Подготовка проекта Устава кооператива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49716" y="1768053"/>
            <a:ext cx="3989814" cy="575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Определение размера паевого фонда и источники его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49716" y="3141484"/>
            <a:ext cx="3989814" cy="60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Прием заявлений о вступлении в члены кооператива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49716" y="3854504"/>
            <a:ext cx="3989814" cy="8130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Подготовка и проведение общего организационного собрания членов кооператива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984" y="5563356"/>
            <a:ext cx="4634315" cy="364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шаг. Бизнес-планирование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129" y="5988307"/>
            <a:ext cx="4634315" cy="762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Создание сельскохозяйственного потребительского кооператива равноценно реализации нового инвестиционного проекта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49716" y="4851181"/>
            <a:ext cx="3989814" cy="1899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4 шаг. Регистрация кооператива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шаг.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Получение зарегистрированных документов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6 шаг. Изготовление печати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шаг. Открытие расчетного счета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5647" y="1299800"/>
            <a:ext cx="4623535" cy="8946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Обязательным условием целесообразности создания </a:t>
            </a:r>
            <a:r>
              <a:rPr lang="ru-RU" sz="1200" b="1" dirty="0" err="1" smtClean="0"/>
              <a:t>СПоК</a:t>
            </a:r>
            <a:r>
              <a:rPr lang="ru-RU" sz="1200" b="1" dirty="0" smtClean="0"/>
              <a:t> является инициатива и заинтересованность «снизу». Поэтому работа по созданию </a:t>
            </a:r>
            <a:r>
              <a:rPr lang="ru-RU" sz="1200" b="1" dirty="0" err="1" smtClean="0"/>
              <a:t>СПоК</a:t>
            </a:r>
            <a:r>
              <a:rPr lang="ru-RU" sz="1200" b="1" dirty="0" smtClean="0"/>
              <a:t> должна проводиться только при наличии активных (потенциальных) членов. </a:t>
            </a:r>
            <a:endParaRPr lang="ru-RU" sz="1200" b="1" dirty="0"/>
          </a:p>
        </p:txBody>
      </p:sp>
      <p:pic>
        <p:nvPicPr>
          <p:cNvPr id="29" name="Рисунок 28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31" name="Рисунок 30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-1"/>
            <a:ext cx="742397" cy="112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 шаг. Подготовительная работа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701" y="1351412"/>
            <a:ext cx="7666670" cy="363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Информационно-консультационная работа среди населения</a:t>
            </a:r>
            <a:endParaRPr lang="ru-RU" sz="16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95" y="1848822"/>
            <a:ext cx="5364239" cy="64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Организация публикаций информации о </a:t>
            </a:r>
            <a:r>
              <a:rPr lang="ru-RU" sz="1600" dirty="0" err="1" smtClean="0">
                <a:solidFill>
                  <a:schemeClr val="tx1"/>
                </a:solidFill>
              </a:rPr>
              <a:t>СПоК</a:t>
            </a:r>
            <a:r>
              <a:rPr lang="ru-RU" sz="1600" dirty="0" smtClean="0">
                <a:solidFill>
                  <a:schemeClr val="tx1"/>
                </a:solidFill>
              </a:rPr>
              <a:t> в периодических изданиях, пользующихся наибольшей популярностью в районе, на селе 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0701" y="2586719"/>
            <a:ext cx="8635025" cy="4159834"/>
            <a:chOff x="1290916" y="2586719"/>
            <a:chExt cx="10408021" cy="41598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90916" y="2586719"/>
              <a:ext cx="6565195" cy="6886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Систематическая, </a:t>
              </a:r>
              <a:r>
                <a:rPr lang="ru-RU" sz="1600" dirty="0"/>
                <a:t>не реже 1 раза в </a:t>
              </a:r>
              <a:r>
                <a:rPr lang="ru-RU" sz="1600" dirty="0" smtClean="0"/>
                <a:t>месяц, организация </a:t>
              </a:r>
              <a:r>
                <a:rPr lang="ru-RU" sz="1600" dirty="0"/>
                <a:t>выступления специалистов и практиков на радио и по телевидению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90916" y="3400521"/>
              <a:ext cx="6565195" cy="6886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Создание инициативной группы из заинтересованных лиц, которые привлекут остальных участников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90916" y="4176711"/>
              <a:ext cx="6565195" cy="9104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На рассматриваемом этапе важным моментом является оформление протокола о намерениях потенциальных членов создать кооператив. Протокол должен быть подписан всеми членами инициативной группы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90916" y="5221493"/>
              <a:ext cx="10408021" cy="363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Формирование организационного комитета</a:t>
              </a:r>
              <a:endPara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90916" y="5718902"/>
              <a:ext cx="10408021" cy="10276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Созданием </a:t>
              </a:r>
              <a:r>
                <a:rPr lang="ru-RU" dirty="0" err="1">
                  <a:solidFill>
                    <a:schemeClr val="tx1"/>
                  </a:solidFill>
                </a:rPr>
                <a:t>СПоК</a:t>
              </a:r>
              <a:r>
                <a:rPr lang="ru-RU" dirty="0">
                  <a:solidFill>
                    <a:schemeClr val="tx1"/>
                  </a:solidFill>
                </a:rPr>
                <a:t>, как правило, занимается инициативная группа, которая должна заинтересовать необходимый минимум для регистрации </a:t>
              </a:r>
              <a:r>
                <a:rPr lang="ru-RU" dirty="0" err="1">
                  <a:solidFill>
                    <a:schemeClr val="tx1"/>
                  </a:solidFill>
                </a:rPr>
                <a:t>СПоК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 собрании граждане и юридические лица, изъявившие желание создать кооператив, формируют организационный комитет.</a:t>
              </a:r>
            </a:p>
          </p:txBody>
        </p:sp>
      </p:grpSp>
      <p:pic>
        <p:nvPicPr>
          <p:cNvPr id="12" name="Рисунок 11" descr="Сплочени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42" y="1936554"/>
            <a:ext cx="3126618" cy="295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5" name="Рисунок 14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шаг. Работа организационного комитета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953" y="1351412"/>
            <a:ext cx="8632775" cy="363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 организационного комитета</a:t>
            </a:r>
            <a:endParaRPr lang="ru-RU" sz="20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0976" y="1852534"/>
            <a:ext cx="4924751" cy="50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одготовка бизнес-плана (технико-экономического обоснования)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проекта производственно-экономической деятельности кооператива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0976" y="2459921"/>
            <a:ext cx="4924751" cy="5022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определение размера паевого фонда и источников 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0976" y="3065228"/>
            <a:ext cx="4924751" cy="503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проекта устава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0976" y="3671584"/>
            <a:ext cx="4924751" cy="502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подготовка и проведение организационного собрания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0976" y="4276890"/>
            <a:ext cx="4924751" cy="5011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 заявлений о вступлении в члены кооператива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953" y="4881147"/>
            <a:ext cx="8632775" cy="363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Устава </a:t>
            </a:r>
            <a:r>
              <a:rPr lang="ru-RU" sz="2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СПоК</a:t>
            </a:r>
            <a:endParaRPr lang="ru-RU" sz="20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953" y="5347303"/>
            <a:ext cx="8632776" cy="145856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50" dirty="0" smtClean="0"/>
          </a:p>
          <a:p>
            <a:pPr algn="ctr"/>
            <a:r>
              <a:rPr lang="ru-RU" sz="1400" dirty="0" smtClean="0"/>
              <a:t>Основным </a:t>
            </a:r>
            <a:r>
              <a:rPr lang="ru-RU" sz="1400" dirty="0"/>
              <a:t>учредительным документом кооперативов любой формы является </a:t>
            </a:r>
            <a:r>
              <a:rPr lang="ru-RU" sz="1400" b="1" dirty="0"/>
              <a:t>устав</a:t>
            </a:r>
            <a:r>
              <a:rPr lang="ru-RU" sz="1400" dirty="0"/>
              <a:t>. Федеральный закон РФ «О сельскохозяйственной кооперации» от 08 декабря 1995 года (в ред. Федеральных законов от 02.07.2013 г. № 185-ФЗ, от 23.07.2013 г. № 251-ФЗ) подробно описывает содержание разделов этого документа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b="1" dirty="0"/>
              <a:t>Устав должен быть разработан и подписан членами кооператива к моменту его </a:t>
            </a:r>
            <a:r>
              <a:rPr lang="ru-RU" sz="1400" b="1" dirty="0" smtClean="0"/>
              <a:t>регистрации. </a:t>
            </a:r>
            <a:r>
              <a:rPr lang="ru-RU" sz="1400" dirty="0"/>
              <a:t>Копия устава кооператива, а также зарегистрированные в установленном порядке внесенные в него изменения выдаются каждому члену кооператива или каждому его ассоциированному члену либо должны быть доступны для ознакомления. </a:t>
            </a:r>
          </a:p>
          <a:p>
            <a:pPr algn="ctr"/>
            <a:endParaRPr lang="ru-RU" sz="1450" dirty="0"/>
          </a:p>
        </p:txBody>
      </p:sp>
      <p:pic>
        <p:nvPicPr>
          <p:cNvPr id="14" name="Рисунок 13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5" name="Рисунок 14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  <p:pic>
        <p:nvPicPr>
          <p:cNvPr id="16" name="Рисунок 15" descr="Documents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59" y="990260"/>
            <a:ext cx="3200954" cy="4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шаг. Работа организационного комитета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572" y="1351412"/>
            <a:ext cx="8130155" cy="363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Устава </a:t>
            </a:r>
            <a:r>
              <a:rPr lang="ru-RU" sz="2000" b="1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СПоК</a:t>
            </a:r>
            <a:endParaRPr lang="ru-RU" sz="20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572" y="1848821"/>
            <a:ext cx="8130156" cy="4874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Уставе кооператива обязательно должны быть следующие сведения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1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наименование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место нахождения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срок деятельности кооператива либо указание на бессрочный характер деятельности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предмет и цели деятельности кооператива. При этом достаточно определить одно из главных направлений деятельности кооператива с указанием, что кооператив может заниматься любой деятельностью в пределах целей, для достижения которых кооператив образован;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порядок и условия вступления в кооператив, основания и порядок прекращения членства в кооперативе;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условия о размере паевых взносов членов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состав и порядок внесения паевых взносов, ответственность за нарушение обязательства по их внесению;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размеры и условия образования неделимых фондов, если они предусмотрены;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условия образования и использования иных фондов кооператива (в ред. Федерального закона от 11.06.2003 г. № 73-ФЗ); 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 порядок распределения прибыли и убытков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условия субсидиарной ответственности членов кооператива в размере не ниже установленного настоящим Федеральным законом;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 права и обязанности членов кооператива и ассоциированных членов кооператива;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 характер, порядок и минимальный размер личного трудового участия в деятельности производственного кооператива, ответственность за нарушение обязательства по личному трудовому </a:t>
            </a:r>
            <a:r>
              <a:rPr lang="ru-RU" sz="1050" i="1" dirty="0" smtClean="0">
                <a:solidFill>
                  <a:schemeClr val="tx1"/>
                </a:solidFill>
              </a:rPr>
              <a:t>участию (в ред. Федерального закона от 11.06.2003 г. № 73-ФЗ); </a:t>
            </a:r>
            <a:endParaRPr lang="ru-RU" sz="1050" i="1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время начала и конца финансового года;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порядок оценки имущества, вносимого в счет паевого взноса, за исключением земельных </a:t>
            </a:r>
            <a:r>
              <a:rPr lang="ru-RU" sz="1050" i="1" dirty="0" smtClean="0">
                <a:solidFill>
                  <a:schemeClr val="tx1"/>
                </a:solidFill>
              </a:rPr>
              <a:t>участков;</a:t>
            </a:r>
            <a:endParaRPr lang="ru-RU" sz="1050" i="1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порядок публикации сведений о государственной регистрации, ликвидации и реорганизации кооператива в официальном органе;</a:t>
            </a:r>
          </a:p>
          <a:p>
            <a:pPr marL="171450" lvl="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1"/>
                </a:solidFill>
              </a:rPr>
              <a:t>порядок и условия реорганизации и ликвидации кооператива. </a:t>
            </a:r>
          </a:p>
        </p:txBody>
      </p:sp>
      <p:pic>
        <p:nvPicPr>
          <p:cNvPr id="8" name="Рисунок 7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9" name="Рисунок 8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шаг. Работа организационного комитета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176" y="1351412"/>
            <a:ext cx="8523552" cy="5446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общего организационного собрания кооператива, его проведение и оформление отношений с учредителями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177" y="2030372"/>
            <a:ext cx="6765303" cy="641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Первое направление 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раздача всем членам инициативной группы проекта Устава, сбор предложений от них и внесение изменений и дополнений в соответствии с поступившими предложениями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176" y="3544965"/>
            <a:ext cx="8523552" cy="502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На повестку дня общего организационного собрания кооператива выносятся следующие основные 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вопросы:</a:t>
            </a:r>
            <a:endParaRPr lang="ru-RU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176" y="2768696"/>
            <a:ext cx="6774098" cy="709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Второе направление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продолжение пропаганды среди потенциальных членов сельскохозяйственного потребительского кооператива, налаживание контактов с местными органами власти, налоговой инспекцией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др.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177" y="4159578"/>
            <a:ext cx="8523553" cy="10127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создание сельскохозяйственного потребительского кооператива;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обсуждение и утверждение устава кооператива;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принятие решения о приеме в члены кооператива;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выборы органов управления кооперативом: Председателя, Правления, Наблюдательного совета.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6713" y="5284694"/>
            <a:ext cx="6839015" cy="145228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	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общее организационное собрание сельские товаропроизводители, изъявившие желание вступить в кооператив, должны представить заявление о вступлении в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в качестве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членов.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Для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каждого члена кооператива оформляется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членская книжка. </a:t>
            </a:r>
          </a:p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Факт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принятия устава собранием, подтверждается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протоколом этого собрания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 подписанным всеми его участниками с указанием их паспортных данных и адресов прописки.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собрания могут аналогичным образом подписать и сам Устав, однако, считается достаточным, если он будет подписан председателем и секретарем общего собрания.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/>
          <a:stretch/>
        </p:blipFill>
        <p:spPr>
          <a:xfrm>
            <a:off x="252176" y="5284694"/>
            <a:ext cx="1613928" cy="1494902"/>
          </a:xfrm>
          <a:prstGeom prst="rect">
            <a:avLst/>
          </a:prstGeom>
        </p:spPr>
      </p:pic>
      <p:pic>
        <p:nvPicPr>
          <p:cNvPr id="13" name="Рисунок 12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4" name="Рисунок 13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  <p:pic>
        <p:nvPicPr>
          <p:cNvPr id="15" name="Рисунок 14" descr="совещани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408" y="1940169"/>
            <a:ext cx="186012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шаг. Разработка бизнес-плана (технико-экономического обоснования) деятельности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220" y="1306098"/>
            <a:ext cx="5941271" cy="6723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b="1" i="1" u="sng" dirty="0" smtClean="0">
                <a:solidFill>
                  <a:schemeClr val="accent2">
                    <a:lumMod val="50000"/>
                  </a:schemeClr>
                </a:solidFill>
              </a:rPr>
              <a:t>Бизнес-план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представляет собой документ, предназначенный для обоснования перспектив развития и экономической эффективности деятельности отдельно взятой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организации,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а также составляемый на предмет получения инвестиций.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221" y="2067475"/>
            <a:ext cx="5941270" cy="6033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400" b="1" i="1" u="sng" dirty="0" smtClean="0">
                <a:solidFill>
                  <a:schemeClr val="accent2">
                    <a:lumMod val="50000"/>
                  </a:schemeClr>
                </a:solidFill>
              </a:rPr>
              <a:t>Технико-экономическое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i="1" u="sng" dirty="0">
                <a:solidFill>
                  <a:schemeClr val="accent2">
                    <a:lumMod val="50000"/>
                  </a:schemeClr>
                </a:solidFill>
              </a:rPr>
              <a:t>обоснование </a:t>
            </a:r>
            <a:r>
              <a:rPr lang="ru-RU" sz="1400" b="1" u="sng" dirty="0">
                <a:solidFill>
                  <a:schemeClr val="accent2">
                    <a:lumMod val="50000"/>
                  </a:schemeClr>
                </a:solidFill>
              </a:rPr>
              <a:t>(ТЭО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документ, в котором обосновывается потребность в ресурсах и оценивается эффективность их использования при осуществлении какого-либо проекта.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21" y="2763256"/>
            <a:ext cx="5941270" cy="497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Разработка данных документов позволяет сельским товаропроизводителям решить следующие задачи: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3222" y="3356172"/>
            <a:ext cx="8402506" cy="33808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определить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конкретные направления деятельности организации, целевые рынки и место организации на этих рынках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сформулировать долгосрочные и краткосрочные цели организации, стратегии и тактики их достижения; 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выбрать ассортимент продукции и услуг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оценить производственные и коммерческие расходы на производство и реализацию продукции и услуг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определить потребности в инвестициях, размер паевого фонда кооператива и источников их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образования;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оценить уровень подготовленности и обеспеченности организации квалифицированными кадрами, условия для усиления мотивации их труда для достижения поставленной цели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определить минимальное количество членов и минимальный объем деловых операций кооператива, необходимых для того, чтобы его деятельность стала жизнеспособной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получить кредит в коммерческих банках и (или)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</a:rPr>
              <a:t>займ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в кредитном кооперативе и других финансовых институтах. </a:t>
            </a: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b="1" dirty="0"/>
          </a:p>
          <a:p>
            <a:pPr lvl="0" algn="just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4706" r="4349" b="12941"/>
          <a:stretch/>
        </p:blipFill>
        <p:spPr>
          <a:xfrm>
            <a:off x="6395187" y="1312448"/>
            <a:ext cx="2380540" cy="1948351"/>
          </a:xfrm>
          <a:prstGeom prst="rect">
            <a:avLst/>
          </a:prstGeom>
        </p:spPr>
      </p:pic>
      <p:pic>
        <p:nvPicPr>
          <p:cNvPr id="9" name="Рисунок 8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1" name="Рисунок 10" descr="Смол кре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715210" cy="3910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шаг. Разработка бизнес-плана (технико-экономического обоснования) деятельности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918" y="1351413"/>
            <a:ext cx="8402510" cy="289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бизнес-плана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918" y="3166766"/>
            <a:ext cx="5225090" cy="358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Титульный лист</a:t>
            </a:r>
          </a:p>
          <a:p>
            <a:pPr algn="just"/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.	Краткий обзор (резюме) проекта организации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Инициатор проекта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2.1	Учредители (потенциальные члены кооператива)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2.2	Виды и объемы деятельности потенциальных членов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2.3	Информация о руководителях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Существо предлагаемого проекта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3.1	Местонахождение объекта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3.2	Описание услуги (продукции)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3.3	Технология оказания услуги производства (продукции)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3.4	Характеристика закупаемого оборудования (техники)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3.5	Экологические вопросы производства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Анализ рынков сбыта продукции (для перерабатывающих, сбытовых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) и закупок сырья (для снабженческих и обслуживающих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СПоК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5.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Организационный план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6.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Финансовый план</a:t>
            </a:r>
          </a:p>
          <a:p>
            <a:pPr algn="just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7.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	Оценка рисков.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918" y="1768273"/>
            <a:ext cx="8402509" cy="12707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Основными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элементами бизнес-плана являются: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титульный лист, вводная часть (резюме), аналитический раздел, разделы внутрикооперативного планирования. 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Степень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детализации структуры бизнес-плана зависит от размеров создаваемого кооператива, сферы деятельности, к которой он относится, размеров предполагаемого рынка сбыта, наличия конкурентов, перспектив роста.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Но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 любом случае бизнес-план не должен быть перегружен расчетными таблицами, второстепенной информацией (вся информация технического характера может быть приведена в приложениях). 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/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11" name="Рисунок 10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  <p:pic>
        <p:nvPicPr>
          <p:cNvPr id="12" name="Рисунок 11" descr="расте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88" y="3212124"/>
            <a:ext cx="3262340" cy="3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ланк-Птица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74367" y="0"/>
            <a:ext cx="742397" cy="103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217" y="832655"/>
            <a:ext cx="8634511" cy="384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шаг. Регистрация кооператива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219" y="1321198"/>
            <a:ext cx="8402509" cy="11530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Кооператив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подлежит государственной регистрации в порядке, установленном законом о регистрации юридических лиц (ст.51,52,116 ГК РФ).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	Государственная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регистрация осуществляется органами государственной регистрации юридических лиц по месту учреждения кооператива (налоговой инспекцией по месту регистрации кооператива).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Сбор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и оформление документов для регистрации осуществляются председателем кооператива.</a:t>
            </a:r>
          </a:p>
          <a:p>
            <a:r>
              <a:rPr lang="ru-RU" sz="1400" i="1" dirty="0"/>
              <a:t> </a:t>
            </a:r>
            <a:endParaRPr lang="ru-RU" sz="1400" dirty="0"/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/>
          </a:p>
          <a:p>
            <a:pPr lvl="0"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3219" y="2653454"/>
            <a:ext cx="4841783" cy="681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Для регистрации сельскохозяйственного потребительского кооператива необходимо подготовить следующие документы: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3219" y="3526859"/>
            <a:ext cx="4841783" cy="68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заявление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 государственной регистрации кооператива по установленной форме с подписью уполномоченного лица, подлинность которой засвидетельствована в нотариальном порядке;</a:t>
            </a:r>
          </a:p>
          <a:p>
            <a:pPr algn="ctr"/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3219" y="4325189"/>
            <a:ext cx="4841783" cy="3768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квитанция об уплате государственной пошлины;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3219" y="4834786"/>
            <a:ext cx="4841783" cy="1277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протокол общего организационного собрания членов о создании кооператива, утверждении его устава и состава Правления кооператива, подписанный членами-участниками общего организационного собрания с указанием их фамилий, имен, отчеств, дат рождения, места жительства, паспортных данных, а также соответствующих данных членов ‑ юридических лиц;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3219" y="6221350"/>
            <a:ext cx="4841783" cy="434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устав кооператива.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09147" y="2648922"/>
            <a:ext cx="3466581" cy="681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Регистрация кооператива считается осуществленной: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09147" y="3526859"/>
            <a:ext cx="3466581" cy="68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при занесении его в журнал регистрации поступающих документов в учреждении, ведающем регистрацией;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9147" y="4325188"/>
            <a:ext cx="3466581" cy="17870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при присвоения номера и проставлении специальной надписи (штампа) с наименованием регистрирующего органа, номером и датой регистрации на титульном листе устава кооператива, скрепленной подписью должностного лица, ответственного за регистрацию.</a:t>
            </a:r>
          </a:p>
          <a:p>
            <a:pPr algn="ctr"/>
            <a:endParaRPr lang="ru-RU" sz="1600" dirty="0"/>
          </a:p>
        </p:txBody>
      </p:sp>
      <p:pic>
        <p:nvPicPr>
          <p:cNvPr id="22" name="Рисунок 21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33" y="0"/>
            <a:ext cx="1565302" cy="932434"/>
          </a:xfrm>
          <a:prstGeom prst="rect">
            <a:avLst/>
          </a:prstGeom>
        </p:spPr>
      </p:pic>
      <p:pic>
        <p:nvPicPr>
          <p:cNvPr id="23" name="Рисунок 22" descr="Смол кре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876" y="0"/>
            <a:ext cx="1528204" cy="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1196</Words>
  <Application>Microsoft Office PowerPoint</Application>
  <PresentationFormat>Произвольный</PresentationFormat>
  <Paragraphs>231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Методические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</dc:title>
  <dc:creator>User</dc:creator>
  <cp:lastModifiedBy>user</cp:lastModifiedBy>
  <cp:revision>145</cp:revision>
  <dcterms:created xsi:type="dcterms:W3CDTF">2014-04-03T06:15:40Z</dcterms:created>
  <dcterms:modified xsi:type="dcterms:W3CDTF">2018-05-23T12:58:58Z</dcterms:modified>
</cp:coreProperties>
</file>